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93" r:id="rId2"/>
    <p:sldId id="281" r:id="rId3"/>
    <p:sldId id="318" r:id="rId4"/>
    <p:sldId id="307" r:id="rId5"/>
    <p:sldId id="308" r:id="rId6"/>
    <p:sldId id="284" r:id="rId7"/>
    <p:sldId id="316" r:id="rId8"/>
    <p:sldId id="311" r:id="rId9"/>
    <p:sldId id="312" r:id="rId10"/>
    <p:sldId id="319" r:id="rId11"/>
    <p:sldId id="317" r:id="rId12"/>
    <p:sldId id="28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79CC93D-E52E-4D84-901B-11D7331DD495}">
          <p14:sldIdLst>
            <p14:sldId id="293"/>
            <p14:sldId id="281"/>
            <p14:sldId id="318"/>
            <p14:sldId id="307"/>
            <p14:sldId id="308"/>
            <p14:sldId id="284"/>
            <p14:sldId id="316"/>
            <p14:sldId id="311"/>
            <p14:sldId id="312"/>
            <p14:sldId id="319"/>
            <p14:sldId id="317"/>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9ED6"/>
    <a:srgbClr val="00330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3" autoAdjust="0"/>
    <p:restoredTop sz="84939" autoAdjust="0"/>
  </p:normalViewPr>
  <p:slideViewPr>
    <p:cSldViewPr>
      <p:cViewPr>
        <p:scale>
          <a:sx n="75" d="100"/>
          <a:sy n="75" d="100"/>
        </p:scale>
        <p:origin x="-88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638"/>
    </p:cViewPr>
  </p:notesTextViewPr>
  <p:sorterViewPr>
    <p:cViewPr>
      <p:scale>
        <a:sx n="154" d="100"/>
        <a:sy n="154" d="100"/>
      </p:scale>
      <p:origin x="0" y="570"/>
    </p:cViewPr>
  </p:sorterViewPr>
  <p:notesViewPr>
    <p:cSldViewPr>
      <p:cViewPr varScale="1">
        <p:scale>
          <a:sx n="83" d="100"/>
          <a:sy n="83" d="100"/>
        </p:scale>
        <p:origin x="-3144"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6/20/2012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‹nº›</a:t>
            </a:fld>
            <a:endParaRPr lang="en-US" dirty="0"/>
          </a:p>
        </p:txBody>
      </p:sp>
    </p:spTree>
    <p:extLst>
      <p:ext uri="{BB962C8B-B14F-4D97-AF65-F5344CB8AC3E}">
        <p14:creationId xmlns:p14="http://schemas.microsoft.com/office/powerpoint/2010/main" xmlns="" val="1367218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6/20/2012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‹nº›</a:t>
            </a:fld>
            <a:endParaRPr lang="en-US" dirty="0"/>
          </a:p>
        </p:txBody>
      </p:sp>
    </p:spTree>
    <p:extLst>
      <p:ext uri="{BB962C8B-B14F-4D97-AF65-F5344CB8AC3E}">
        <p14:creationId xmlns:p14="http://schemas.microsoft.com/office/powerpoint/2010/main" xmlns="" val="59601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Reavivamento</a:t>
            </a:r>
            <a:r>
              <a:rPr lang="en-US" b="1" baseline="0" dirty="0" smtClean="0"/>
              <a:t> e </a:t>
            </a:r>
            <a:r>
              <a:rPr lang="en-US" b="1" baseline="0" dirty="0" err="1" smtClean="0"/>
              <a:t>Reforma</a:t>
            </a:r>
            <a:endParaRPr lang="en-US" b="1"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a:t>
            </a:fld>
            <a:endParaRPr lang="en-US" dirty="0"/>
          </a:p>
        </p:txBody>
      </p:sp>
    </p:spTree>
    <p:extLst>
      <p:ext uri="{BB962C8B-B14F-4D97-AF65-F5344CB8AC3E}">
        <p14:creationId xmlns:p14="http://schemas.microsoft.com/office/powerpoint/2010/main" xmlns="" val="212429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Revived marriages produce reformed marriages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Revived marriages experience change that is enriching to marriage. Of course, each spouse will need to put his or her will in God’s hands, and obey God’s commandments.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this point it is a good idea to re-read the definition for revival: “Revival signifies a renewal of spiritual life, a quickening of the powers of mind and heart, a resurrection from spiritual death. (White, 1986, p. 128)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Experiencing revival will produce reform in the individual, and in their marriage. Both are strongly combined. Ellen White declares: “Revival and reformation are to do their appointed work, and in doing this work they must blend. (White, 1902, p. 1; 1986, p. 128)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what does the word </a:t>
            </a:r>
            <a:r>
              <a:rPr lang="en-US" sz="1200" i="1" kern="1200" dirty="0" smtClean="0">
                <a:solidFill>
                  <a:schemeClr val="tx1"/>
                </a:solidFill>
                <a:effectLst/>
                <a:latin typeface="+mn-lt"/>
                <a:ea typeface="+mn-ea"/>
                <a:cs typeface="+mn-cs"/>
              </a:rPr>
              <a:t>reformation</a:t>
            </a:r>
            <a:r>
              <a:rPr lang="en-US" sz="1200" kern="1200" dirty="0" smtClean="0">
                <a:solidFill>
                  <a:schemeClr val="tx1"/>
                </a:solidFill>
                <a:effectLst/>
                <a:latin typeface="+mn-lt"/>
                <a:ea typeface="+mn-ea"/>
                <a:cs typeface="+mn-cs"/>
              </a:rPr>
              <a:t> mean? Reformation means reorganization; a change in ideas, theories, habits, and practices. Reformation will not produce good fruit unless it is related to being revived by the Spirit.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various times during marriage, life will get disorganized. Change in the stages of married life makes it necessary to constantly be reorganizing.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 with Everyone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Distribute paper to everyone present and ask them to write changes that must take place in their lives as a result of revival.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You should have all the Spirit of Prophecy quotations above printed and ready to hand 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Change of ideas _______________________________________</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Change of theories _____________________________________</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Change of habits ______________________________________</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Change in practices _________________________________</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Couple Activity/Activity with Couples</a:t>
            </a:r>
          </a:p>
          <a:p>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Ask married couples to work with their respective spouses and discuss what changes need to take place in their respective marriages</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When finished, ask each married couple, and each individual present to pray and ask God to help them with whatever change needs to take place in their lives.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xmlns="" val="67458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Change is not easy.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Change is not easy. Many of the changes discussed and written above have to do with habits and practices that help form good characters.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Thinking about the need to change may discourage many. However, Ellen White reminds us: “Christ has given us no assurance that to attain perfection of character is an easier matter . . . A noble character is earned by individual effort through the merits and grace of Christ.” (White, 1941, p. 331)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good to emphasize that to experience change, we need to have individual effort, as well as the enabling grace of Christ.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Affirm and support change in your spouse.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Spouses need to support each other in their efforts to change. It feels good to have the support of the person we love. Often this does not happen. One spouse may decide to change a habit and the other spouse will either sabotage the initiative or wait until there is a relapse; then make statements like: “I knew you wouldn’t be able to do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invite you to support each other in your efforts to grow and reform. The wise man Solomon states: “Two are better than one, because they have a good return for their labor: If either of them falls down, one can help the other up. But pity anyone who falls and has no one to help them up.” (Ecclesiastes 4:9-10)</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Remember change is a result of our connection with God.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Ellen White states: “It is not human, but divine power that works transformation of character”. (White, 1911, p. 274)</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xmlns="" val="338997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church urges revival for each member, spouses need to support each other so that no member or couple will miss out on the blessings.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that happens, not only will the church be reformed; but marriages in the church will also be the recipient of reformation.</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noProof="0" dirty="0" smtClean="0">
                <a:solidFill>
                  <a:schemeClr val="tx1"/>
                </a:solidFill>
                <a:effectLst/>
                <a:latin typeface="+mn-lt"/>
                <a:ea typeface="+mn-ea"/>
                <a:cs typeface="+mn-cs"/>
              </a:rPr>
              <a:t>Introdução</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Quando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eu</a:t>
            </a:r>
            <a:r>
              <a:rPr lang="en-US" sz="1200" kern="1200" dirty="0" smtClean="0">
                <a:solidFill>
                  <a:schemeClr val="tx1"/>
                </a:solidFill>
                <a:effectLst/>
                <a:latin typeface="+mn-lt"/>
                <a:ea typeface="+mn-ea"/>
                <a:cs typeface="+mn-cs"/>
              </a:rPr>
              <a:t> era </a:t>
            </a:r>
            <a:r>
              <a:rPr lang="en-US" sz="1200" kern="1200" dirty="0" err="1" smtClean="0">
                <a:solidFill>
                  <a:schemeClr val="tx1"/>
                </a:solidFill>
                <a:effectLst/>
                <a:latin typeface="+mn-lt"/>
                <a:ea typeface="+mn-ea"/>
                <a:cs typeface="+mn-cs"/>
              </a:rPr>
              <a:t>pequeno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costumava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sair</a:t>
            </a:r>
            <a:r>
              <a:rPr lang="en-US" sz="1200" kern="1200" baseline="0" dirty="0" smtClean="0">
                <a:solidFill>
                  <a:schemeClr val="tx1"/>
                </a:solidFill>
                <a:effectLst/>
                <a:latin typeface="+mn-lt"/>
                <a:ea typeface="+mn-ea"/>
                <a:cs typeface="+mn-cs"/>
              </a:rPr>
              <a:t> com </a:t>
            </a:r>
            <a:r>
              <a:rPr lang="en-US" sz="1200" kern="1200" baseline="0" dirty="0" err="1" smtClean="0">
                <a:solidFill>
                  <a:schemeClr val="tx1"/>
                </a:solidFill>
                <a:effectLst/>
                <a:latin typeface="+mn-lt"/>
                <a:ea typeface="+mn-ea"/>
                <a:cs typeface="+mn-cs"/>
              </a:rPr>
              <a:t>meus</a:t>
            </a:r>
            <a:r>
              <a:rPr lang="en-US" sz="1200" kern="1200" baseline="0" dirty="0" smtClean="0">
                <a:solidFill>
                  <a:schemeClr val="tx1"/>
                </a:solidFill>
                <a:effectLst/>
                <a:latin typeface="+mn-lt"/>
                <a:ea typeface="+mn-ea"/>
                <a:cs typeface="+mn-cs"/>
              </a:rPr>
              <a:t> amigos da </a:t>
            </a:r>
            <a:r>
              <a:rPr lang="en-US" sz="1200" kern="1200" baseline="0" dirty="0" err="1" smtClean="0">
                <a:solidFill>
                  <a:schemeClr val="tx1"/>
                </a:solidFill>
                <a:effectLst/>
                <a:latin typeface="+mn-lt"/>
                <a:ea typeface="+mn-ea"/>
                <a:cs typeface="+mn-cs"/>
              </a:rPr>
              <a:t>vizinhança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o campo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caçar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passarinhos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saíamos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armados</a:t>
            </a:r>
            <a:r>
              <a:rPr lang="en-US" sz="1200" kern="1200" baseline="0" dirty="0" smtClean="0">
                <a:solidFill>
                  <a:schemeClr val="tx1"/>
                </a:solidFill>
                <a:effectLst/>
                <a:latin typeface="+mn-lt"/>
                <a:ea typeface="+mn-ea"/>
                <a:cs typeface="+mn-cs"/>
              </a:rPr>
              <a:t> com </a:t>
            </a:r>
            <a:r>
              <a:rPr lang="en-US" sz="1200" kern="1200" baseline="0" dirty="0" err="1" smtClean="0">
                <a:solidFill>
                  <a:schemeClr val="tx1"/>
                </a:solidFill>
                <a:effectLst/>
                <a:latin typeface="+mn-lt"/>
                <a:ea typeface="+mn-ea"/>
                <a:cs typeface="+mn-cs"/>
              </a:rPr>
              <a:t>estilingues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passarinhos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estavam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perigo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Costumávamos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fazer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isso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negócios</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prazer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Quuando</a:t>
            </a:r>
            <a:r>
              <a:rPr lang="en-US" sz="1200" kern="1200" baseline="0" dirty="0" smtClean="0">
                <a:solidFill>
                  <a:schemeClr val="tx1"/>
                </a:solidFill>
                <a:effectLst/>
                <a:latin typeface="+mn-lt"/>
                <a:ea typeface="+mn-ea"/>
                <a:cs typeface="+mn-cs"/>
              </a:rPr>
              <a:t> era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negócios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tentávamos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ferir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muitos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pássaros</a:t>
            </a:r>
            <a:r>
              <a:rPr lang="en-US" sz="1200" kern="1200" baseline="0" dirty="0" smtClean="0">
                <a:solidFill>
                  <a:schemeClr val="tx1"/>
                </a:solidFill>
                <a:effectLst/>
                <a:latin typeface="+mn-lt"/>
                <a:ea typeface="+mn-ea"/>
                <a:cs typeface="+mn-cs"/>
              </a:rPr>
              <a:t>. Era </a:t>
            </a:r>
            <a:r>
              <a:rPr lang="en-US" sz="1200" kern="1200" baseline="0" dirty="0" err="1" smtClean="0">
                <a:solidFill>
                  <a:schemeClr val="tx1"/>
                </a:solidFill>
                <a:effectLst/>
                <a:latin typeface="+mn-lt"/>
                <a:ea typeface="+mn-ea"/>
                <a:cs typeface="+mn-cs"/>
              </a:rPr>
              <a:t>importante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pássaros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vivos</a:t>
            </a:r>
            <a:r>
              <a:rPr lang="en-US" sz="1200" kern="1200" baseline="0" dirty="0" smtClean="0">
                <a:solidFill>
                  <a:schemeClr val="tx1"/>
                </a:solidFill>
                <a:effectLst/>
                <a:latin typeface="+mn-lt"/>
                <a:ea typeface="+mn-ea"/>
                <a:cs typeface="+mn-cs"/>
              </a:rPr>
              <a:t>. Era </a:t>
            </a:r>
            <a:r>
              <a:rPr lang="en-US" sz="1200" kern="1200" baseline="0" dirty="0" err="1" smtClean="0">
                <a:solidFill>
                  <a:schemeClr val="tx1"/>
                </a:solidFill>
                <a:effectLst/>
                <a:latin typeface="+mn-lt"/>
                <a:ea typeface="+mn-ea"/>
                <a:cs typeface="+mn-cs"/>
              </a:rPr>
              <a:t>difícil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estimar</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força</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modo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não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matar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passáros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encontrávamos</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pássaro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morto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corríamos</a:t>
            </a:r>
            <a:r>
              <a:rPr lang="en-US" sz="1200" kern="1200" baseline="0" dirty="0" smtClean="0">
                <a:solidFill>
                  <a:schemeClr val="tx1"/>
                </a:solidFill>
                <a:effectLst/>
                <a:latin typeface="+mn-lt"/>
                <a:ea typeface="+mn-ea"/>
                <a:cs typeface="+mn-cs"/>
              </a:rPr>
              <a:t> e o </a:t>
            </a:r>
            <a:r>
              <a:rPr lang="en-US" sz="1200" kern="1200" baseline="0" dirty="0" err="1" smtClean="0">
                <a:solidFill>
                  <a:schemeClr val="tx1"/>
                </a:solidFill>
                <a:effectLst/>
                <a:latin typeface="+mn-lt"/>
                <a:ea typeface="+mn-ea"/>
                <a:cs typeface="+mn-cs"/>
              </a:rPr>
              <a:t>levantávamos</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usávamos</a:t>
            </a:r>
            <a:r>
              <a:rPr lang="en-US" sz="1200" kern="1200" baseline="0" dirty="0" smtClean="0">
                <a:solidFill>
                  <a:schemeClr val="tx1"/>
                </a:solidFill>
                <a:effectLst/>
                <a:latin typeface="+mn-lt"/>
                <a:ea typeface="+mn-ea"/>
                <a:cs typeface="+mn-cs"/>
              </a:rPr>
              <a:t> um </a:t>
            </a:r>
            <a:r>
              <a:rPr lang="en-US" sz="1200" kern="1200" baseline="0" dirty="0" err="1" smtClean="0">
                <a:solidFill>
                  <a:schemeClr val="tx1"/>
                </a:solidFill>
                <a:effectLst/>
                <a:latin typeface="+mn-lt"/>
                <a:ea typeface="+mn-ea"/>
                <a:cs typeface="+mn-cs"/>
              </a:rPr>
              <a:t>método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muito</a:t>
            </a:r>
            <a:r>
              <a:rPr lang="en-US" sz="1200" kern="1200" baseline="0" dirty="0" smtClean="0">
                <a:solidFill>
                  <a:schemeClr val="tx1"/>
                </a:solidFill>
                <a:effectLst/>
                <a:latin typeface="+mn-lt"/>
                <a:ea typeface="+mn-ea"/>
                <a:cs typeface="+mn-cs"/>
              </a:rPr>
              <a:t> popular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reanimar</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pássaro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pássaro</a:t>
            </a:r>
            <a:r>
              <a:rPr lang="en-US" sz="1200" kern="1200" dirty="0" smtClean="0">
                <a:solidFill>
                  <a:schemeClr val="tx1"/>
                </a:solidFill>
                <a:effectLst/>
                <a:latin typeface="+mn-lt"/>
                <a:ea typeface="+mn-ea"/>
                <a:cs typeface="+mn-cs"/>
              </a:rPr>
              <a:t> era </a:t>
            </a:r>
            <a:r>
              <a:rPr lang="en-US" sz="1200" kern="1200" dirty="0" err="1" smtClean="0">
                <a:solidFill>
                  <a:schemeClr val="tx1"/>
                </a:solidFill>
                <a:effectLst/>
                <a:latin typeface="+mn-lt"/>
                <a:ea typeface="+mn-ea"/>
                <a:cs typeface="+mn-cs"/>
              </a:rPr>
              <a:t>colocado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debaixo</a:t>
            </a:r>
            <a:r>
              <a:rPr lang="en-US" sz="1200" kern="1200" baseline="0" dirty="0" smtClean="0">
                <a:solidFill>
                  <a:schemeClr val="tx1"/>
                </a:solidFill>
                <a:effectLst/>
                <a:latin typeface="+mn-lt"/>
                <a:ea typeface="+mn-ea"/>
                <a:cs typeface="+mn-cs"/>
              </a:rPr>
              <a:t> de um </a:t>
            </a:r>
            <a:r>
              <a:rPr lang="en-US" sz="1200" kern="1200" baseline="0" dirty="0" err="1" smtClean="0">
                <a:solidFill>
                  <a:schemeClr val="tx1"/>
                </a:solidFill>
                <a:effectLst/>
                <a:latin typeface="+mn-lt"/>
                <a:ea typeface="+mn-ea"/>
                <a:cs typeface="+mn-cs"/>
              </a:rPr>
              <a:t>balde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então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nós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batíamos</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leve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produzir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ruído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Depois</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tudo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isso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nós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olhavamos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embaixo</a:t>
            </a:r>
            <a:r>
              <a:rPr lang="en-US" sz="1200" kern="1200" baseline="0" dirty="0" smtClean="0">
                <a:solidFill>
                  <a:schemeClr val="tx1"/>
                </a:solidFill>
                <a:effectLst/>
                <a:latin typeface="+mn-lt"/>
                <a:ea typeface="+mn-ea"/>
                <a:cs typeface="+mn-cs"/>
              </a:rPr>
              <a:t> do </a:t>
            </a:r>
            <a:r>
              <a:rPr lang="en-US" sz="1200" kern="1200" baseline="0" dirty="0" err="1" smtClean="0">
                <a:solidFill>
                  <a:schemeClr val="tx1"/>
                </a:solidFill>
                <a:effectLst/>
                <a:latin typeface="+mn-lt"/>
                <a:ea typeface="+mn-ea"/>
                <a:cs typeface="+mn-cs"/>
              </a:rPr>
              <a:t>balde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como</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nosso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paciente”estava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passando</a:t>
            </a:r>
            <a:r>
              <a:rPr lang="en-US" sz="1200" kern="1200" baseline="0" dirty="0" smtClean="0">
                <a:solidFill>
                  <a:schemeClr val="tx1"/>
                </a:solidFill>
                <a:effectLst/>
                <a:latin typeface="+mn-lt"/>
                <a:ea typeface="+mn-ea"/>
                <a:cs typeface="+mn-cs"/>
              </a:rPr>
              <a:t>. Se o </a:t>
            </a:r>
            <a:r>
              <a:rPr lang="en-US" sz="1200" kern="1200" baseline="0" dirty="0" err="1" smtClean="0">
                <a:solidFill>
                  <a:schemeClr val="tx1"/>
                </a:solidFill>
                <a:effectLst/>
                <a:latin typeface="+mn-lt"/>
                <a:ea typeface="+mn-ea"/>
                <a:cs typeface="+mn-cs"/>
              </a:rPr>
              <a:t>pássaro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reagisse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nós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repetíamos</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mesmo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processo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até</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funcionasse</a:t>
            </a:r>
            <a:r>
              <a:rPr lang="en-US" sz="1200" kern="1200" baseline="0" dirty="0" smtClean="0">
                <a:solidFill>
                  <a:schemeClr val="tx1"/>
                </a:solidFill>
                <a:effectLst/>
                <a:latin typeface="+mn-lt"/>
                <a:ea typeface="+mn-ea"/>
                <a:cs typeface="+mn-cs"/>
              </a:rPr>
              <a:t>. Este </a:t>
            </a:r>
            <a:r>
              <a:rPr lang="en-US" sz="1200" kern="1200" baseline="0" dirty="0" err="1" smtClean="0">
                <a:solidFill>
                  <a:schemeClr val="tx1"/>
                </a:solidFill>
                <a:effectLst/>
                <a:latin typeface="+mn-lt"/>
                <a:ea typeface="+mn-ea"/>
                <a:cs typeface="+mn-cs"/>
              </a:rPr>
              <a:t>processo</a:t>
            </a:r>
            <a:r>
              <a:rPr lang="en-US" sz="1200" kern="1200" baseline="0" dirty="0" smtClean="0">
                <a:solidFill>
                  <a:schemeClr val="tx1"/>
                </a:solidFill>
                <a:effectLst/>
                <a:latin typeface="+mn-lt"/>
                <a:ea typeface="+mn-ea"/>
                <a:cs typeface="+mn-cs"/>
              </a:rPr>
              <a:t> era </a:t>
            </a:r>
            <a:r>
              <a:rPr lang="en-US" sz="1200" kern="1200" baseline="0" dirty="0" err="1" smtClean="0">
                <a:solidFill>
                  <a:schemeClr val="tx1"/>
                </a:solidFill>
                <a:effectLst/>
                <a:latin typeface="+mn-lt"/>
                <a:ea typeface="+mn-ea"/>
                <a:cs typeface="+mn-cs"/>
              </a:rPr>
              <a:t>bem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sucedido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maioria</a:t>
            </a:r>
            <a:r>
              <a:rPr lang="en-US" sz="1200" kern="1200" baseline="0" dirty="0" smtClean="0">
                <a:solidFill>
                  <a:schemeClr val="tx1"/>
                </a:solidFill>
                <a:effectLst/>
                <a:latin typeface="+mn-lt"/>
                <a:ea typeface="+mn-ea"/>
                <a:cs typeface="+mn-cs"/>
              </a:rPr>
              <a:t> das </a:t>
            </a:r>
            <a:r>
              <a:rPr lang="en-US" sz="1200" kern="1200" baseline="0" dirty="0" err="1" smtClean="0">
                <a:solidFill>
                  <a:schemeClr val="tx1"/>
                </a:solidFill>
                <a:effectLst/>
                <a:latin typeface="+mn-lt"/>
                <a:ea typeface="+mn-ea"/>
                <a:cs typeface="+mn-cs"/>
              </a:rPr>
              <a:t>vezes</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havia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explicação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científica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isso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Contudo</a:t>
            </a:r>
            <a:r>
              <a:rPr lang="en-US" sz="1200" kern="1200" dirty="0" smtClean="0">
                <a:solidFill>
                  <a:schemeClr val="tx1"/>
                </a:solidFill>
                <a:effectLst/>
                <a:latin typeface="+mn-lt"/>
                <a:ea typeface="+mn-ea"/>
                <a:cs typeface="+mn-cs"/>
              </a:rPr>
              <a:t>, era </a:t>
            </a:r>
            <a:r>
              <a:rPr lang="en-US" sz="1200" kern="1200" dirty="0" err="1" smtClean="0">
                <a:solidFill>
                  <a:schemeClr val="tx1"/>
                </a:solidFill>
                <a:effectLst/>
                <a:latin typeface="+mn-lt"/>
                <a:ea typeface="+mn-ea"/>
                <a:cs typeface="+mn-cs"/>
              </a:rPr>
              <a:t>uma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ótima</a:t>
            </a:r>
            <a:r>
              <a:rPr lang="en-US" sz="1200" kern="1200" dirty="0" smtClean="0">
                <a:solidFill>
                  <a:schemeClr val="tx1"/>
                </a:solidFill>
                <a:effectLst/>
                <a:latin typeface="+mn-lt"/>
                <a:ea typeface="+mn-ea"/>
                <a:cs typeface="+mn-cs"/>
              </a:rPr>
              <a:t> forma de </a:t>
            </a:r>
            <a:r>
              <a:rPr lang="en-US" sz="1200" kern="1200" dirty="0" err="1" smtClean="0">
                <a:solidFill>
                  <a:schemeClr val="tx1"/>
                </a:solidFill>
                <a:effectLst/>
                <a:latin typeface="+mn-lt"/>
                <a:ea typeface="+mn-ea"/>
                <a:cs typeface="+mn-cs"/>
              </a:rPr>
              <a:t>levantar</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morto</a:t>
            </a:r>
            <a:r>
              <a:rPr lang="en-US" sz="1200" kern="1200" dirty="0" smtClean="0">
                <a:solidFill>
                  <a:schemeClr val="tx1"/>
                </a:solidFill>
                <a:effectLst/>
                <a:latin typeface="+mn-lt"/>
                <a:ea typeface="+mn-ea"/>
                <a:cs typeface="+mn-cs"/>
              </a:rPr>
              <a:t>”. Na </a:t>
            </a:r>
            <a:r>
              <a:rPr lang="en-US" sz="1200" kern="1200" dirty="0" err="1" smtClean="0">
                <a:solidFill>
                  <a:schemeClr val="tx1"/>
                </a:solidFill>
                <a:effectLst/>
                <a:latin typeface="+mn-lt"/>
                <a:ea typeface="+mn-ea"/>
                <a:cs typeface="+mn-cs"/>
              </a:rPr>
              <a:t>verdade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pássaros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daqueles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tiveram</a:t>
            </a:r>
            <a:r>
              <a:rPr lang="en-US" sz="1200" kern="1200" dirty="0" smtClean="0">
                <a:solidFill>
                  <a:schemeClr val="tx1"/>
                </a:solidFill>
                <a:effectLst/>
                <a:latin typeface="+mn-lt"/>
                <a:ea typeface="+mn-ea"/>
                <a:cs typeface="+mn-cs"/>
              </a:rPr>
              <a:t> boa </a:t>
            </a:r>
            <a:r>
              <a:rPr lang="en-US" sz="1200" kern="1200" dirty="0" err="1" smtClean="0">
                <a:solidFill>
                  <a:schemeClr val="tx1"/>
                </a:solidFill>
                <a:effectLst/>
                <a:latin typeface="+mn-lt"/>
                <a:ea typeface="+mn-ea"/>
                <a:cs typeface="+mn-cs"/>
              </a:rPr>
              <a:t>sorte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comigo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pois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tinha</a:t>
            </a:r>
            <a:r>
              <a:rPr lang="en-US" sz="1200" kern="1200" baseline="0" dirty="0" smtClean="0">
                <a:solidFill>
                  <a:schemeClr val="tx1"/>
                </a:solidFill>
                <a:effectLst/>
                <a:latin typeface="+mn-lt"/>
                <a:ea typeface="+mn-ea"/>
                <a:cs typeface="+mn-cs"/>
              </a:rPr>
              <a:t> boa </a:t>
            </a:r>
            <a:r>
              <a:rPr lang="en-US" sz="1200" kern="1200" baseline="0" dirty="0" err="1" smtClean="0">
                <a:solidFill>
                  <a:schemeClr val="tx1"/>
                </a:solidFill>
                <a:effectLst/>
                <a:latin typeface="+mn-lt"/>
                <a:ea typeface="+mn-ea"/>
                <a:cs typeface="+mn-cs"/>
              </a:rPr>
              <a:t>pontaria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Não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pássaros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necessitam</a:t>
            </a:r>
            <a:r>
              <a:rPr lang="en-US" sz="1200" kern="1200" dirty="0" smtClean="0">
                <a:solidFill>
                  <a:schemeClr val="tx1"/>
                </a:solidFill>
                <a:effectLst/>
                <a:latin typeface="+mn-lt"/>
                <a:ea typeface="+mn-ea"/>
                <a:cs typeface="+mn-cs"/>
              </a:rPr>
              <a:t> ser </a:t>
            </a:r>
            <a:r>
              <a:rPr lang="en-US" sz="1200" kern="1200" dirty="0" err="1" smtClean="0">
                <a:solidFill>
                  <a:schemeClr val="tx1"/>
                </a:solidFill>
                <a:effectLst/>
                <a:latin typeface="+mn-lt"/>
                <a:ea typeface="+mn-ea"/>
                <a:cs typeface="+mn-cs"/>
              </a:rPr>
              <a:t>reavivados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morrendo</a:t>
            </a:r>
            <a:r>
              <a:rPr lang="en-US" sz="1200" kern="1200" dirty="0" smtClean="0">
                <a:solidFill>
                  <a:schemeClr val="tx1"/>
                </a:solidFill>
                <a:effectLst/>
                <a:latin typeface="+mn-lt"/>
                <a:ea typeface="+mn-ea"/>
                <a:cs typeface="+mn-cs"/>
              </a:rPr>
              <a:t>. Como </a:t>
            </a:r>
            <a:r>
              <a:rPr lang="en-US" sz="1200" kern="1200" dirty="0" err="1" smtClean="0">
                <a:solidFill>
                  <a:schemeClr val="tx1"/>
                </a:solidFill>
                <a:effectLst/>
                <a:latin typeface="+mn-lt"/>
                <a:ea typeface="+mn-ea"/>
                <a:cs typeface="+mn-cs"/>
              </a:rPr>
              <a:t>cristãos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falamos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sobre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necessidade</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reavivamento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espiritual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Pássaros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cristãos</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casamentos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precisam</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reavivamento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Igreja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Adventista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começou</a:t>
            </a:r>
            <a:r>
              <a:rPr lang="en-US" sz="1200" kern="1200" baseline="0" dirty="0" smtClean="0">
                <a:solidFill>
                  <a:schemeClr val="tx1"/>
                </a:solidFill>
                <a:effectLst/>
                <a:latin typeface="+mn-lt"/>
                <a:ea typeface="+mn-ea"/>
                <a:cs typeface="+mn-cs"/>
              </a:rPr>
              <a:t> um novo </a:t>
            </a:r>
            <a:r>
              <a:rPr lang="en-US" sz="1200" kern="1200" baseline="0" dirty="0" err="1" smtClean="0">
                <a:solidFill>
                  <a:schemeClr val="tx1"/>
                </a:solidFill>
                <a:effectLst/>
                <a:latin typeface="+mn-lt"/>
                <a:ea typeface="+mn-ea"/>
                <a:cs typeface="+mn-cs"/>
              </a:rPr>
              <a:t>programa</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reavivamento</a:t>
            </a:r>
            <a:r>
              <a:rPr lang="en-US" sz="1200" kern="1200" baseline="0" dirty="0" smtClean="0">
                <a:solidFill>
                  <a:schemeClr val="tx1"/>
                </a:solidFill>
                <a:effectLst/>
                <a:latin typeface="+mn-lt"/>
                <a:ea typeface="+mn-ea"/>
                <a:cs typeface="+mn-cs"/>
              </a:rPr>
              <a:t> e a </a:t>
            </a:r>
            <a:r>
              <a:rPr lang="en-US" sz="1200" kern="1200" baseline="0" dirty="0" err="1" smtClean="0">
                <a:solidFill>
                  <a:schemeClr val="tx1"/>
                </a:solidFill>
                <a:effectLst/>
                <a:latin typeface="+mn-lt"/>
                <a:ea typeface="+mn-ea"/>
                <a:cs typeface="+mn-cs"/>
              </a:rPr>
              <a:t>reforma</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cada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membro</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igreja</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convite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reavivamento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afeta</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integridade</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vida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humana</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vida</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casado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escapa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realidade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 </a:t>
            </a:r>
            <a:r>
              <a:rPr lang="en-US" sz="1200" kern="1200" dirty="0" err="1" smtClean="0">
                <a:solidFill>
                  <a:schemeClr val="tx1"/>
                </a:solidFill>
                <a:effectLst/>
                <a:latin typeface="+mn-lt"/>
                <a:ea typeface="+mn-ea"/>
                <a:cs typeface="+mn-cs"/>
              </a:rPr>
              <a:t>objetivo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seminário</a:t>
            </a:r>
            <a:r>
              <a:rPr lang="en-US" sz="1200" kern="1200" dirty="0" smtClean="0">
                <a:solidFill>
                  <a:schemeClr val="tx1"/>
                </a:solidFill>
                <a:effectLst/>
                <a:latin typeface="+mn-lt"/>
                <a:ea typeface="+mn-ea"/>
                <a:cs typeface="+mn-cs"/>
              </a:rPr>
              <a:t> é </a:t>
            </a:r>
            <a:r>
              <a:rPr lang="en-US" sz="1200" kern="1200" dirty="0" err="1" smtClean="0">
                <a:solidFill>
                  <a:schemeClr val="tx1"/>
                </a:solidFill>
                <a:effectLst/>
                <a:latin typeface="+mn-lt"/>
                <a:ea typeface="+mn-ea"/>
                <a:cs typeface="+mn-cs"/>
              </a:rPr>
              <a:t>convidar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participantes</a:t>
            </a:r>
            <a:r>
              <a:rPr lang="en-US" sz="1200" kern="1200" dirty="0" smtClean="0">
                <a:solidFill>
                  <a:schemeClr val="tx1"/>
                </a:solidFill>
                <a:effectLst/>
                <a:latin typeface="+mn-lt"/>
                <a:ea typeface="+mn-ea"/>
                <a:cs typeface="+mn-cs"/>
              </a:rPr>
              <a:t> a se </a:t>
            </a:r>
            <a:r>
              <a:rPr lang="en-US" sz="1200" kern="1200" dirty="0" err="1" smtClean="0">
                <a:solidFill>
                  <a:schemeClr val="tx1"/>
                </a:solidFill>
                <a:effectLst/>
                <a:latin typeface="+mn-lt"/>
                <a:ea typeface="+mn-ea"/>
                <a:cs typeface="+mn-cs"/>
              </a:rPr>
              <a:t>unirem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programa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reavivamento</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igreja</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estender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benefícios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repectivos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casamentos</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Reavivamento</a:t>
            </a:r>
            <a:r>
              <a:rPr lang="en-US" sz="1200" b="1" kern="1200" dirty="0" smtClean="0">
                <a:solidFill>
                  <a:schemeClr val="tx1"/>
                </a:solidFill>
                <a:effectLst/>
                <a:latin typeface="+mn-lt"/>
                <a:ea typeface="+mn-ea"/>
                <a:cs typeface="+mn-cs"/>
              </a:rPr>
              <a:t> é </a:t>
            </a:r>
            <a:r>
              <a:rPr lang="en-US" sz="1200" b="1" kern="1200" dirty="0" err="1" smtClean="0">
                <a:solidFill>
                  <a:schemeClr val="tx1"/>
                </a:solidFill>
                <a:effectLst/>
                <a:latin typeface="+mn-lt"/>
                <a:ea typeface="+mn-ea"/>
                <a:cs typeface="+mn-cs"/>
              </a:rPr>
              <a:t>uma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necessidade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Durante a </a:t>
            </a:r>
            <a:r>
              <a:rPr lang="en-US" sz="1200" kern="1200" dirty="0" err="1" smtClean="0">
                <a:solidFill>
                  <a:schemeClr val="tx1"/>
                </a:solidFill>
                <a:effectLst/>
                <a:latin typeface="+mn-lt"/>
                <a:ea typeface="+mn-ea"/>
                <a:cs typeface="+mn-cs"/>
              </a:rPr>
              <a:t>apostasia</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reino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Judá</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profeta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Habacuque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profetizou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anos</a:t>
            </a:r>
            <a:r>
              <a:rPr lang="en-US" sz="1200" kern="1200" dirty="0" smtClean="0">
                <a:solidFill>
                  <a:schemeClr val="tx1"/>
                </a:solidFill>
                <a:effectLst/>
                <a:latin typeface="+mn-lt"/>
                <a:ea typeface="+mn-ea"/>
                <a:cs typeface="+mn-cs"/>
              </a:rPr>
              <a:t> 612 a 586 </a:t>
            </a:r>
            <a:r>
              <a:rPr lang="en-US" sz="1200" kern="1200" dirty="0" err="1" smtClean="0">
                <a:solidFill>
                  <a:schemeClr val="tx1"/>
                </a:solidFill>
                <a:effectLst/>
                <a:latin typeface="+mn-lt"/>
                <a:ea typeface="+mn-ea"/>
                <a:cs typeface="+mn-cs"/>
              </a:rPr>
              <a:t>a.C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últimos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quatro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reis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Judá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haviam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reinos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caracterizados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esquecimento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rejeição</a:t>
            </a:r>
            <a:r>
              <a:rPr lang="en-US" sz="1200" kern="1200" dirty="0" smtClean="0">
                <a:solidFill>
                  <a:schemeClr val="tx1"/>
                </a:solidFill>
                <a:effectLst/>
                <a:latin typeface="+mn-lt"/>
                <a:ea typeface="+mn-ea"/>
                <a:cs typeface="+mn-cs"/>
              </a:rPr>
              <a:t> de Deus. Os tempos </a:t>
            </a:r>
            <a:r>
              <a:rPr lang="en-US" sz="1200" kern="1200" dirty="0" err="1" smtClean="0">
                <a:solidFill>
                  <a:schemeClr val="tx1"/>
                </a:solidFill>
                <a:effectLst/>
                <a:latin typeface="+mn-lt"/>
                <a:ea typeface="+mn-ea"/>
                <a:cs typeface="+mn-cs"/>
              </a:rPr>
              <a:t>estavam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cheios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anarquia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imoralidade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perseguição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violência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Babilônia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estava</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tornando</a:t>
            </a:r>
            <a:r>
              <a:rPr lang="en-US" sz="1200" kern="1200" dirty="0" smtClean="0">
                <a:solidFill>
                  <a:schemeClr val="tx1"/>
                </a:solidFill>
                <a:effectLst/>
                <a:latin typeface="+mn-lt"/>
                <a:ea typeface="+mn-ea"/>
                <a:cs typeface="+mn-cs"/>
              </a:rPr>
              <a:t> um </a:t>
            </a:r>
            <a:r>
              <a:rPr lang="en-US" sz="1200" kern="1200" dirty="0" err="1" smtClean="0">
                <a:solidFill>
                  <a:schemeClr val="tx1"/>
                </a:solidFill>
                <a:effectLst/>
                <a:latin typeface="+mn-lt"/>
                <a:ea typeface="+mn-ea"/>
                <a:cs typeface="+mn-cs"/>
              </a:rPr>
              <a:t>poder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ameaçador</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Judá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cairia</a:t>
            </a:r>
            <a:r>
              <a:rPr lang="en-US" sz="1200" kern="1200" dirty="0" smtClean="0">
                <a:solidFill>
                  <a:schemeClr val="tx1"/>
                </a:solidFill>
                <a:effectLst/>
                <a:latin typeface="+mn-lt"/>
                <a:ea typeface="+mn-ea"/>
                <a:cs typeface="+mn-cs"/>
              </a:rPr>
              <a:t> sob </a:t>
            </a:r>
            <a:r>
              <a:rPr lang="en-US" sz="1200" kern="1200" dirty="0" err="1" smtClean="0">
                <a:solidFill>
                  <a:schemeClr val="tx1"/>
                </a:solidFill>
                <a:effectLst/>
                <a:latin typeface="+mn-lt"/>
                <a:ea typeface="+mn-ea"/>
                <a:cs typeface="+mn-cs"/>
              </a:rPr>
              <a:t>seu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jugo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opressivo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profeta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entendia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Deus </a:t>
            </a:r>
            <a:r>
              <a:rPr lang="en-US" sz="1200" kern="1200" baseline="0" dirty="0" err="1" smtClean="0">
                <a:solidFill>
                  <a:schemeClr val="tx1"/>
                </a:solidFill>
                <a:effectLst/>
                <a:latin typeface="+mn-lt"/>
                <a:ea typeface="+mn-ea"/>
                <a:cs typeface="+mn-cs"/>
              </a:rPr>
              <a:t>não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intervinha</a:t>
            </a:r>
            <a:r>
              <a:rPr lang="en-US" sz="1200" kern="1200" baseline="0" dirty="0" smtClean="0">
                <a:solidFill>
                  <a:schemeClr val="tx1"/>
                </a:solidFill>
                <a:effectLst/>
                <a:latin typeface="+mn-lt"/>
                <a:ea typeface="+mn-ea"/>
                <a:cs typeface="+mn-cs"/>
              </a:rPr>
              <a:t>. Logo </a:t>
            </a:r>
            <a:r>
              <a:rPr lang="en-US" sz="1200" kern="1200" baseline="0" dirty="0" err="1" smtClean="0">
                <a:solidFill>
                  <a:schemeClr val="tx1"/>
                </a:solidFill>
                <a:effectLst/>
                <a:latin typeface="+mn-lt"/>
                <a:ea typeface="+mn-ea"/>
                <a:cs typeface="+mn-cs"/>
              </a:rPr>
              <a:t>ele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percebeu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era </a:t>
            </a:r>
            <a:r>
              <a:rPr lang="en-US" sz="1200" kern="1200" baseline="0" dirty="0" err="1" smtClean="0">
                <a:solidFill>
                  <a:schemeClr val="tx1"/>
                </a:solidFill>
                <a:effectLst/>
                <a:latin typeface="+mn-lt"/>
                <a:ea typeface="+mn-ea"/>
                <a:cs typeface="+mn-cs"/>
              </a:rPr>
              <a:t>melhor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sempre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depender</a:t>
            </a:r>
            <a:r>
              <a:rPr lang="en-US" sz="1200" kern="1200" baseline="0" dirty="0" smtClean="0">
                <a:solidFill>
                  <a:schemeClr val="tx1"/>
                </a:solidFill>
                <a:effectLst/>
                <a:latin typeface="+mn-lt"/>
                <a:ea typeface="+mn-ea"/>
                <a:cs typeface="+mn-cs"/>
              </a:rPr>
              <a:t> de Deus,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está</a:t>
            </a:r>
            <a:r>
              <a:rPr lang="en-US" sz="1200" kern="1200" baseline="0" dirty="0" smtClean="0">
                <a:solidFill>
                  <a:schemeClr val="tx1"/>
                </a:solidFill>
                <a:effectLst/>
                <a:latin typeface="+mn-lt"/>
                <a:ea typeface="+mn-ea"/>
                <a:cs typeface="+mn-cs"/>
              </a:rPr>
              <a:t> no </a:t>
            </a:r>
            <a:r>
              <a:rPr lang="en-US" sz="1200" kern="1200" baseline="0" dirty="0" err="1" smtClean="0">
                <a:solidFill>
                  <a:schemeClr val="tx1"/>
                </a:solidFill>
                <a:effectLst/>
                <a:latin typeface="+mn-lt"/>
                <a:ea typeface="+mn-ea"/>
                <a:cs typeface="+mn-cs"/>
              </a:rPr>
              <a:t>controle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conduz</a:t>
            </a:r>
            <a:r>
              <a:rPr lang="en-US" sz="1200" kern="1200" baseline="0" dirty="0" smtClean="0">
                <a:solidFill>
                  <a:schemeClr val="tx1"/>
                </a:solidFill>
                <a:effectLst/>
                <a:latin typeface="+mn-lt"/>
                <a:ea typeface="+mn-ea"/>
                <a:cs typeface="+mn-cs"/>
              </a:rPr>
              <a:t> o </a:t>
            </a:r>
            <a:r>
              <a:rPr lang="pt-BR" sz="1200" kern="1200" baseline="0" noProof="0" dirty="0" smtClean="0">
                <a:solidFill>
                  <a:schemeClr val="tx1"/>
                </a:solidFill>
                <a:effectLst/>
                <a:latin typeface="+mn-lt"/>
                <a:ea typeface="+mn-ea"/>
                <a:cs typeface="+mn-cs"/>
              </a:rPr>
              <a:t>destino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Seu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povo</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a:t>
            </a:r>
            <a:r>
              <a:rPr lang="en-US" sz="1200" kern="1200" dirty="0" err="1" smtClean="0">
                <a:solidFill>
                  <a:schemeClr val="tx1"/>
                </a:solidFill>
                <a:effectLst/>
                <a:latin typeface="+mn-lt"/>
                <a:ea typeface="+mn-ea"/>
                <a:cs typeface="+mn-cs"/>
              </a:rPr>
              <a:t>meio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estado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coisas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Habacuque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orou</a:t>
            </a:r>
            <a:r>
              <a:rPr lang="en-US" sz="1200" kern="1200" baseline="0" dirty="0" smtClean="0">
                <a:solidFill>
                  <a:schemeClr val="tx1"/>
                </a:solidFill>
                <a:effectLst/>
                <a:latin typeface="+mn-lt"/>
                <a:ea typeface="+mn-ea"/>
                <a:cs typeface="+mn-cs"/>
              </a:rPr>
              <a:t> a Deus: “</a:t>
            </a:r>
            <a:r>
              <a:rPr lang="en-US" sz="1200" i="1" kern="1200" baseline="0" dirty="0" err="1" smtClean="0">
                <a:solidFill>
                  <a:schemeClr val="tx1"/>
                </a:solidFill>
                <a:effectLst/>
                <a:latin typeface="+mn-lt"/>
                <a:ea typeface="+mn-ea"/>
                <a:cs typeface="+mn-cs"/>
              </a:rPr>
              <a:t>Ouvi</a:t>
            </a:r>
            <a:r>
              <a:rPr lang="en-US" sz="1200" i="1" kern="1200" baseline="0" dirty="0" smtClean="0">
                <a:solidFill>
                  <a:schemeClr val="tx1"/>
                </a:solidFill>
                <a:effectLst/>
                <a:latin typeface="+mn-lt"/>
                <a:ea typeface="+mn-ea"/>
                <a:cs typeface="+mn-cs"/>
              </a:rPr>
              <a:t>, SENHOR a </a:t>
            </a:r>
            <a:r>
              <a:rPr lang="en-US" sz="1200" i="1" kern="1200" baseline="0" dirty="0" err="1" smtClean="0">
                <a:solidFill>
                  <a:schemeClr val="tx1"/>
                </a:solidFill>
                <a:effectLst/>
                <a:latin typeface="+mn-lt"/>
                <a:ea typeface="+mn-ea"/>
                <a:cs typeface="+mn-cs"/>
              </a:rPr>
              <a:t>tua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palavra</a:t>
            </a:r>
            <a:r>
              <a:rPr lang="en-US" sz="1200" i="1" kern="1200" baseline="0" dirty="0" smtClean="0">
                <a:solidFill>
                  <a:schemeClr val="tx1"/>
                </a:solidFill>
                <a:effectLst/>
                <a:latin typeface="+mn-lt"/>
                <a:ea typeface="+mn-ea"/>
                <a:cs typeface="+mn-cs"/>
              </a:rPr>
              <a:t>, e </a:t>
            </a:r>
            <a:r>
              <a:rPr lang="en-US" sz="1200" i="1" kern="1200" baseline="0" dirty="0" err="1" smtClean="0">
                <a:solidFill>
                  <a:schemeClr val="tx1"/>
                </a:solidFill>
                <a:effectLst/>
                <a:latin typeface="+mn-lt"/>
                <a:ea typeface="+mn-ea"/>
                <a:cs typeface="+mn-cs"/>
              </a:rPr>
              <a:t>temi</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aviva</a:t>
            </a:r>
            <a:r>
              <a:rPr lang="en-US" sz="1200" i="1" kern="1200" baseline="0" dirty="0" smtClean="0">
                <a:solidFill>
                  <a:schemeClr val="tx1"/>
                </a:solidFill>
                <a:effectLst/>
                <a:latin typeface="+mn-lt"/>
                <a:ea typeface="+mn-ea"/>
                <a:cs typeface="+mn-cs"/>
              </a:rPr>
              <a:t>, ó </a:t>
            </a:r>
            <a:r>
              <a:rPr lang="en-US" sz="1200" i="1" kern="1200" baseline="0" dirty="0" err="1" smtClean="0">
                <a:solidFill>
                  <a:schemeClr val="tx1"/>
                </a:solidFill>
                <a:effectLst/>
                <a:latin typeface="+mn-lt"/>
                <a:ea typeface="+mn-ea"/>
                <a:cs typeface="+mn-cs"/>
              </a:rPr>
              <a:t>Senhor</a:t>
            </a:r>
            <a:r>
              <a:rPr lang="en-US" sz="1200" i="1" kern="1200" baseline="0" dirty="0" smtClean="0">
                <a:solidFill>
                  <a:schemeClr val="tx1"/>
                </a:solidFill>
                <a:effectLst/>
                <a:latin typeface="+mn-lt"/>
                <a:ea typeface="+mn-ea"/>
                <a:cs typeface="+mn-cs"/>
              </a:rPr>
              <a:t>, a </a:t>
            </a:r>
            <a:r>
              <a:rPr lang="en-US" sz="1200" i="1" kern="1200" baseline="0" dirty="0" err="1" smtClean="0">
                <a:solidFill>
                  <a:schemeClr val="tx1"/>
                </a:solidFill>
                <a:effectLst/>
                <a:latin typeface="+mn-lt"/>
                <a:ea typeface="+mn-ea"/>
                <a:cs typeface="+mn-cs"/>
              </a:rPr>
              <a:t>tua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obra</a:t>
            </a:r>
            <a:r>
              <a:rPr lang="en-US" sz="1200" i="1" kern="1200" baseline="0" dirty="0" smtClean="0">
                <a:solidFill>
                  <a:schemeClr val="tx1"/>
                </a:solidFill>
                <a:effectLst/>
                <a:latin typeface="+mn-lt"/>
                <a:ea typeface="+mn-ea"/>
                <a:cs typeface="+mn-cs"/>
              </a:rPr>
              <a:t> no </a:t>
            </a:r>
            <a:r>
              <a:rPr lang="en-US" sz="1200" i="1" kern="1200" baseline="0" dirty="0" err="1" smtClean="0">
                <a:solidFill>
                  <a:schemeClr val="tx1"/>
                </a:solidFill>
                <a:effectLst/>
                <a:latin typeface="+mn-lt"/>
                <a:ea typeface="+mn-ea"/>
                <a:cs typeface="+mn-cs"/>
              </a:rPr>
              <a:t>meio</a:t>
            </a:r>
            <a:r>
              <a:rPr lang="en-US" sz="1200" i="1" kern="1200" baseline="0" dirty="0" smtClean="0">
                <a:solidFill>
                  <a:schemeClr val="tx1"/>
                </a:solidFill>
                <a:effectLst/>
                <a:latin typeface="+mn-lt"/>
                <a:ea typeface="+mn-ea"/>
                <a:cs typeface="+mn-cs"/>
              </a:rPr>
              <a:t> dos </a:t>
            </a:r>
            <a:r>
              <a:rPr lang="en-US" sz="1200" i="1" kern="1200" baseline="0" dirty="0" err="1" smtClean="0">
                <a:solidFill>
                  <a:schemeClr val="tx1"/>
                </a:solidFill>
                <a:effectLst/>
                <a:latin typeface="+mn-lt"/>
                <a:ea typeface="+mn-ea"/>
                <a:cs typeface="+mn-cs"/>
              </a:rPr>
              <a:t>anos</a:t>
            </a:r>
            <a:r>
              <a:rPr lang="en-US" sz="1200" i="1" kern="1200" baseline="0" dirty="0" smtClean="0">
                <a:solidFill>
                  <a:schemeClr val="tx1"/>
                </a:solidFill>
                <a:effectLst/>
                <a:latin typeface="+mn-lt"/>
                <a:ea typeface="+mn-ea"/>
                <a:cs typeface="+mn-cs"/>
              </a:rPr>
              <a:t>, faze-a </a:t>
            </a:r>
            <a:r>
              <a:rPr lang="en-US" sz="1200" i="1" kern="1200" baseline="0" dirty="0" err="1" smtClean="0">
                <a:solidFill>
                  <a:schemeClr val="tx1"/>
                </a:solidFill>
                <a:effectLst/>
                <a:latin typeface="+mn-lt"/>
                <a:ea typeface="+mn-ea"/>
                <a:cs typeface="+mn-cs"/>
              </a:rPr>
              <a:t>conhecida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na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tua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ira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lembra-te</a:t>
            </a:r>
            <a:r>
              <a:rPr lang="en-US" sz="1200" i="1" kern="1200" baseline="0" dirty="0" smtClean="0">
                <a:solidFill>
                  <a:schemeClr val="tx1"/>
                </a:solidFill>
                <a:effectLst/>
                <a:latin typeface="+mn-lt"/>
                <a:ea typeface="+mn-ea"/>
                <a:cs typeface="+mn-cs"/>
              </a:rPr>
              <a:t> da </a:t>
            </a:r>
            <a:r>
              <a:rPr lang="en-US" sz="1200" i="1" kern="1200" baseline="0" dirty="0" err="1" smtClean="0">
                <a:solidFill>
                  <a:schemeClr val="tx1"/>
                </a:solidFill>
                <a:effectLst/>
                <a:latin typeface="+mn-lt"/>
                <a:ea typeface="+mn-ea"/>
                <a:cs typeface="+mn-cs"/>
              </a:rPr>
              <a:t>misericórdia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Habacuque</a:t>
            </a:r>
            <a:r>
              <a:rPr lang="en-US" sz="1200" kern="1200" baseline="0" dirty="0" smtClean="0">
                <a:solidFill>
                  <a:schemeClr val="tx1"/>
                </a:solidFill>
                <a:effectLst/>
                <a:latin typeface="+mn-lt"/>
                <a:ea typeface="+mn-ea"/>
                <a:cs typeface="+mn-cs"/>
              </a:rPr>
              <a:t> 3:2). </a:t>
            </a:r>
            <a:r>
              <a:rPr lang="en-US" sz="1200" kern="1200" baseline="0" dirty="0" err="1" smtClean="0">
                <a:solidFill>
                  <a:schemeClr val="tx1"/>
                </a:solidFill>
                <a:effectLst/>
                <a:latin typeface="+mn-lt"/>
                <a:ea typeface="+mn-ea"/>
                <a:cs typeface="+mn-cs"/>
              </a:rPr>
              <a:t>Devemos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pedir</a:t>
            </a:r>
            <a:r>
              <a:rPr lang="en-US" sz="1200" kern="1200" baseline="0" dirty="0" smtClean="0">
                <a:solidFill>
                  <a:schemeClr val="tx1"/>
                </a:solidFill>
                <a:effectLst/>
                <a:latin typeface="+mn-lt"/>
                <a:ea typeface="+mn-ea"/>
                <a:cs typeface="+mn-cs"/>
              </a:rPr>
              <a:t> a Deus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fazer</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obra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necessária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salvar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povo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palavra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reavivar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sugere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viver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novamente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ressuscitar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recuperar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reanimar</a:t>
            </a:r>
            <a:r>
              <a:rPr lang="en-US" sz="1200" kern="1200" baseline="0" dirty="0" smtClean="0">
                <a:solidFill>
                  <a:schemeClr val="tx1"/>
                </a:solidFill>
                <a:effectLst/>
                <a:latin typeface="+mn-lt"/>
                <a:ea typeface="+mn-ea"/>
                <a:cs typeface="+mn-cs"/>
              </a:rPr>
              <a:t>-se </a:t>
            </a:r>
            <a:r>
              <a:rPr lang="en-US" sz="1200" kern="1200" baseline="0" dirty="0" err="1" smtClean="0">
                <a:solidFill>
                  <a:schemeClr val="tx1"/>
                </a:solidFill>
                <a:effectLst/>
                <a:latin typeface="+mn-lt"/>
                <a:ea typeface="+mn-ea"/>
                <a:cs typeface="+mn-cs"/>
              </a:rPr>
              <a:t>ou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despertar</a:t>
            </a:r>
            <a:r>
              <a:rPr lang="en-US" sz="1200" kern="1200" baseline="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Hoje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membros</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corpo</a:t>
            </a:r>
            <a:r>
              <a:rPr lang="en-US" sz="1200" kern="1200" dirty="0" smtClean="0">
                <a:solidFill>
                  <a:schemeClr val="tx1"/>
                </a:solidFill>
                <a:effectLst/>
                <a:latin typeface="+mn-lt"/>
                <a:ea typeface="+mn-ea"/>
                <a:cs typeface="+mn-cs"/>
              </a:rPr>
              <a:t> de Cristo, </a:t>
            </a:r>
            <a:r>
              <a:rPr lang="en-US" sz="1200" kern="1200" dirty="0" err="1" smtClean="0">
                <a:solidFill>
                  <a:schemeClr val="tx1"/>
                </a:solidFill>
                <a:effectLst/>
                <a:latin typeface="+mn-lt"/>
                <a:ea typeface="+mn-ea"/>
                <a:cs typeface="+mn-cs"/>
              </a:rPr>
              <a:t>temos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pedir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Deus´para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reavivar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fazer</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obra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confiou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Esses</a:t>
            </a:r>
            <a:r>
              <a:rPr lang="en-US" sz="1200" kern="1200" baseline="0" dirty="0" smtClean="0">
                <a:solidFill>
                  <a:schemeClr val="tx1"/>
                </a:solidFill>
                <a:effectLst/>
                <a:latin typeface="+mn-lt"/>
                <a:ea typeface="+mn-ea"/>
                <a:cs typeface="+mn-cs"/>
              </a:rPr>
              <a:t> tempos </a:t>
            </a:r>
            <a:r>
              <a:rPr lang="en-US" sz="1200" kern="1200" baseline="0" dirty="0" err="1" smtClean="0">
                <a:solidFill>
                  <a:schemeClr val="tx1"/>
                </a:solidFill>
                <a:effectLst/>
                <a:latin typeface="+mn-lt"/>
                <a:ea typeface="+mn-ea"/>
                <a:cs typeface="+mn-cs"/>
              </a:rPr>
              <a:t>exigem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isso</a:t>
            </a:r>
            <a:r>
              <a:rPr lang="en-US" sz="1200" kern="1200" baseline="0" dirty="0" smtClean="0">
                <a:solidFill>
                  <a:schemeClr val="tx1"/>
                </a:solidFill>
                <a:effectLst/>
                <a:latin typeface="+mn-lt"/>
                <a:ea typeface="+mn-ea"/>
                <a:cs typeface="+mn-cs"/>
              </a:rPr>
              <a:t>. Ellen White </a:t>
            </a:r>
            <a:r>
              <a:rPr lang="en-US" sz="1200" kern="1200" baseline="0" dirty="0" err="1" smtClean="0">
                <a:solidFill>
                  <a:schemeClr val="tx1"/>
                </a:solidFill>
                <a:effectLst/>
                <a:latin typeface="+mn-lt"/>
                <a:ea typeface="+mn-ea"/>
                <a:cs typeface="+mn-cs"/>
              </a:rPr>
              <a:t>escreveu</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Apesar</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generalizado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declínio</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fé</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piedade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verdadeiros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seguidores</a:t>
            </a:r>
            <a:r>
              <a:rPr lang="en-US" sz="1200" kern="1200" baseline="0" dirty="0" smtClean="0">
                <a:solidFill>
                  <a:schemeClr val="tx1"/>
                </a:solidFill>
                <a:effectLst/>
                <a:latin typeface="+mn-lt"/>
                <a:ea typeface="+mn-ea"/>
                <a:cs typeface="+mn-cs"/>
              </a:rPr>
              <a:t> de Cristo </a:t>
            </a:r>
            <a:r>
              <a:rPr lang="en-US" sz="1200" kern="1200" baseline="0" dirty="0" err="1" smtClean="0">
                <a:solidFill>
                  <a:schemeClr val="tx1"/>
                </a:solidFill>
                <a:effectLst/>
                <a:latin typeface="+mn-lt"/>
                <a:ea typeface="+mn-ea"/>
                <a:cs typeface="+mn-cs"/>
              </a:rPr>
              <a:t>nestas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igrejas</a:t>
            </a:r>
            <a:r>
              <a:rPr lang="en-US" sz="1200" kern="1200" baseline="0" dirty="0" smtClean="0">
                <a:solidFill>
                  <a:schemeClr val="tx1"/>
                </a:solidFill>
                <a:effectLst/>
                <a:latin typeface="+mn-lt"/>
                <a:ea typeface="+mn-ea"/>
                <a:cs typeface="+mn-cs"/>
              </a:rPr>
              <a:t>. Antes de </a:t>
            </a:r>
            <a:r>
              <a:rPr lang="en-US" sz="1200" kern="1200" baseline="0" dirty="0" err="1" smtClean="0">
                <a:solidFill>
                  <a:schemeClr val="tx1"/>
                </a:solidFill>
                <a:effectLst/>
                <a:latin typeface="+mn-lt"/>
                <a:ea typeface="+mn-ea"/>
                <a:cs typeface="+mn-cs"/>
              </a:rPr>
              <a: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juízos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finais</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de Deus </a:t>
            </a:r>
            <a:r>
              <a:rPr lang="en-US" sz="1200" kern="1200" smtClean="0">
                <a:solidFill>
                  <a:schemeClr val="tx1"/>
                </a:solidFill>
                <a:effectLst/>
                <a:latin typeface="+mn-lt"/>
                <a:ea typeface="+mn-ea"/>
                <a:cs typeface="+mn-cs"/>
              </a:rPr>
              <a:t>Notwithstanding </a:t>
            </a:r>
            <a:r>
              <a:rPr lang="en-US" sz="1200" kern="1200" dirty="0" smtClean="0">
                <a:solidFill>
                  <a:schemeClr val="tx1"/>
                </a:solidFill>
                <a:effectLst/>
                <a:latin typeface="+mn-lt"/>
                <a:ea typeface="+mn-ea"/>
                <a:cs typeface="+mn-cs"/>
              </a:rPr>
              <a:t>the widespread declension of faith and piety, there are true followers of Christ in these churches. Before the final visitation of God’s judgments upon the earth there will be among the people of the Lord such a revival of primitive godliness as has not been witnessed since apostolic times.” (1888, p. 464)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an encouraging promise that confirms God’s intention to provide such a revival leading to the preparation of the final harvest. The concept of revival must be clear. A good explanation is: “Revival signifies a renewal of spiritual life, a quickening of the powers of mind and heart, a resurrection from spiritual death”. (White, 1986, p. 128)</a:t>
            </a:r>
            <a:endParaRPr lang="en-US" dirty="0" smtClean="0">
              <a:solidFill>
                <a:srgbClr val="084081"/>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 with Church in General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the people present to share with the person next to them devotional practices that could help provide a revival in the church?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Share the answers with everyone.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Write a list of the answers the groups come up with.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1._____________________________________________________________________</a:t>
            </a:r>
          </a:p>
          <a:p>
            <a:r>
              <a:rPr lang="en-US" sz="1200" kern="1200" dirty="0" smtClean="0">
                <a:solidFill>
                  <a:schemeClr val="tx1"/>
                </a:solidFill>
                <a:effectLst/>
                <a:latin typeface="+mn-lt"/>
                <a:ea typeface="+mn-ea"/>
                <a:cs typeface="+mn-cs"/>
              </a:rPr>
              <a:t>2._____________________________________________________________________</a:t>
            </a:r>
          </a:p>
          <a:p>
            <a:r>
              <a:rPr lang="en-US" sz="1200" kern="1200" dirty="0" smtClean="0">
                <a:solidFill>
                  <a:schemeClr val="tx1"/>
                </a:solidFill>
                <a:effectLst/>
                <a:latin typeface="+mn-lt"/>
                <a:ea typeface="+mn-ea"/>
                <a:cs typeface="+mn-cs"/>
              </a:rPr>
              <a:t>3._____________________________________________________________________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xmlns="" val="267054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Revival must start at home.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Looking for spiritual revival among church members does not have to be an individual matter. The family, an important part of the church, has to be taken into account. The message of the prophet Malachi promises a reform in family relationships before Christ returns: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Behold, I will send you Elijah the prophet Before the coming of the great and dreadful day of the LORD. And he will turn the hearts of the fathers to the children, and the hearts of the children to their fathers, lest I come and strike the earth with a curse. (Malachi 4:5, 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Ellen White offered: “The great reformative movement must begin in the home”. (1954, p. 489)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reform to happen, it is obvious we will need a revival.</a:t>
            </a:r>
          </a:p>
          <a:p>
            <a:pPr lvl="0"/>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xmlns="" val="338997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Activities for Families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In the beginning of the century Ellen White urges the church to go house to house, pray, and give Bible studies. The invitation to accept the message should be given to each family. Read the following comment: “Many individuals might be laboring in towns and cities, visiting from house to house, becoming acquainted with families, entering into their social life, dining at their tables, entering into conversation by their firesides, dropping the precious seed of truth all along the line.”  (White, 1897,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 274.</a:t>
            </a:r>
          </a:p>
          <a:p>
            <a:pPr marL="171450" lvl="0" indent="-171450">
              <a:buFont typeface="Arial" pitchFamily="34" charset="0"/>
              <a:buChar char="•"/>
            </a:pP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Ask each family to work together on the following activities: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Courier New" pitchFamily="49" charset="0"/>
              <a:buChar char="o"/>
            </a:pPr>
            <a:r>
              <a:rPr lang="en-US" sz="1200" kern="1200" dirty="0" smtClean="0">
                <a:solidFill>
                  <a:schemeClr val="tx1"/>
                </a:solidFill>
                <a:effectLst/>
                <a:latin typeface="+mn-lt"/>
                <a:ea typeface="+mn-ea"/>
                <a:cs typeface="+mn-cs"/>
              </a:rPr>
              <a:t>Write a list of spiritual activities you no longer practice. Like family worship.</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Courier New" pitchFamily="49" charset="0"/>
              <a:buChar char="o"/>
            </a:pPr>
            <a:r>
              <a:rPr lang="en-US" sz="1200" kern="1200" dirty="0" smtClean="0">
                <a:solidFill>
                  <a:schemeClr val="tx1"/>
                </a:solidFill>
                <a:effectLst/>
                <a:latin typeface="+mn-lt"/>
                <a:ea typeface="+mn-ea"/>
                <a:cs typeface="+mn-cs"/>
              </a:rPr>
              <a:t>Chose an abandoned activity and make the decision to revive it.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Share your ideas with others.</a:t>
            </a:r>
            <a:endParaRPr lang="en-US" sz="1100" kern="1200" dirty="0" smtClean="0">
              <a:solidFill>
                <a:schemeClr val="tx1"/>
              </a:solidFill>
              <a:effectLst/>
              <a:latin typeface="+mn-lt"/>
              <a:ea typeface="+mn-ea"/>
              <a:cs typeface="+mn-cs"/>
            </a:endParaRPr>
          </a:p>
          <a:p>
            <a:pPr eaLnBrk="1" hangingPunct="1">
              <a:spcBef>
                <a:spcPct val="0"/>
              </a:spcBef>
            </a:pPr>
            <a:endParaRPr lang="en-US" dirty="0" smtClean="0">
              <a:solidFill>
                <a:srgbClr val="084081"/>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Revived Marriage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Revival is a personal matter.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Are we hoping to see the whole church revived? That time will never come. There are persons in the church who are not converted, and who will not unite in earnest, prevailing prayer. We must enter upon the work individually. (White, 1986, p. 122)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though revival is personal, married couples must unite in search of such an experience. Spouses need to make this idea a priority as a couple.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xmlns="" val="338997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Ideas to have a marriage that is connected to heaven</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Prayer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Ellen White states: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Affection cannot be lasting, even in the home circle, unless there is a conformity of the will and disposition to the will of God. All the faculties and passions are to be brought into harmony with the attributes of Jesus Christ. If the father and mother in the love and fear of God unite their interests to have authority in the home, they will see the necessity of much prayer, much sober reflection. And as they seek God, their eyes will be opened to see heavenly messengers present to protect them in answer to the prayer of faith. They will overcome the weaknesses of their character and go on unto perfection. (1956, p. 316)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Blessings have been promised to husbands and wives looking for inspiration in Christ, and use prayer as a tool.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Develop a prayer plan together as a couple. For example: </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Pray together.</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Have a list with special prayer requests.</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Make spiritual needs an essential part of each day.</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Pray for other married couples.</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Invite other couples to prayer sessions.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xmlns="" val="338997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Studying</a:t>
            </a:r>
            <a:r>
              <a:rPr lang="en-US" sz="1200" b="1" kern="1200" baseline="0" dirty="0" smtClean="0">
                <a:solidFill>
                  <a:schemeClr val="tx1"/>
                </a:solidFill>
                <a:effectLst/>
                <a:latin typeface="+mn-lt"/>
                <a:ea typeface="+mn-ea"/>
                <a:cs typeface="+mn-cs"/>
              </a:rPr>
              <a:t> the Bible.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with Church Family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Why does the study of God’s word contribute to revival?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Couples should develop a Bible study plan together.</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Read the Bible through together in one year.</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Study together what the Bible has to say about marriage.</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Study the Bible with a non-member married couple.</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Read together any Spirit of Prophecy book, like: </a:t>
            </a:r>
            <a:r>
              <a:rPr lang="en-US" sz="1200" i="1" kern="1200" dirty="0" smtClean="0">
                <a:solidFill>
                  <a:schemeClr val="tx1"/>
                </a:solidFill>
                <a:effectLst/>
                <a:latin typeface="+mn-lt"/>
                <a:ea typeface="+mn-ea"/>
                <a:cs typeface="+mn-cs"/>
              </a:rPr>
              <a:t>The Adventist Home, Child Guidance, </a:t>
            </a:r>
            <a:r>
              <a:rPr lang="en-US" sz="1200" kern="1200" dirty="0" smtClean="0">
                <a:solidFill>
                  <a:schemeClr val="tx1"/>
                </a:solidFill>
                <a:effectLst/>
                <a:latin typeface="+mn-lt"/>
                <a:ea typeface="+mn-ea"/>
                <a:cs typeface="+mn-cs"/>
              </a:rPr>
              <a:t>or</a:t>
            </a:r>
            <a:r>
              <a:rPr lang="en-US" sz="1200" i="1" kern="1200" dirty="0" smtClean="0">
                <a:solidFill>
                  <a:schemeClr val="tx1"/>
                </a:solidFill>
                <a:effectLst/>
                <a:latin typeface="+mn-lt"/>
                <a:ea typeface="+mn-ea"/>
                <a:cs typeface="+mn-cs"/>
              </a:rPr>
              <a:t> Steps to Christ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Buy a Spirit of Prophecy book and give it as a present to a married couple.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the Holy Spirit for help.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obtain revival we need a lot of power. A revival of the Holy Spirit cannot be realized by only exercising the human will. Revival requires a power superior to ours. We must understand this power is at our disposal if we ask for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descent of the Holy Spirit upon the church is looked forward to as in the future; but it is the privilege of the church to have it now. Seek for it, pray for it, believe for it. We must have it, and Heaven is waiting to bestow it. (White, 1895, p. 2; 1946, p. 701)</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Meditate on the life of Christ.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well-known quote inspired by God invites us to reflect on Jesus, His life and work while He was on earth.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would be well for us to spend a thoughtful hour each day in contemplation of the life of Christ. We should take it point by point, and let the imagination grasp each scene, especially the closing ones. As we thus dwell upon His great sacrifice for us, our confidence in Him will be more constant, our love will be quickened, and we shall be more deeply imbued with His spirit. If we would be saved at least, we must learn the lessons of penitence and humiliation at the foot of the cross.” (White, 1940, p. 80)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Meditating on the life of Jesus will connect us with heaven and will revive our love towards God. Spouses should come together and work on a plan to meditate on the life of Christ.</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Each day read one or two chapters of the Gospels.</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Read together The Desire of Ages or Christ’s Object Lessons.</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Talk about the blessings you have received through your experience with Jesus Christ.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both wife and husband will unite with humility and determination to connect with God; if they pray constantly; if they study Gods words methodically; if they ask for daily anointing of the Holy Spirit; and if they meditate on Jesus’ life and make it a habit; the promise of rival will be fulfilled in their lives.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xmlns="" val="338997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6/20/2012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‹nº›</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‹nº›</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‹nº›</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4"/>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4"/>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pt-BR" smtClean="0"/>
              <a:t>Clique para editar o estilo do título mestre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‹nº›</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pt-BR" smtClean="0"/>
              <a:t>Clique para editar o estilo do título mestre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6/20/2012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‹nº›</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788065" cy="6858000"/>
          </a:xfrm>
          <a:prstGeom prst="rect">
            <a:avLst/>
          </a:prstGeom>
        </p:spPr>
      </p:pic>
      <p:sp>
        <p:nvSpPr>
          <p:cNvPr id="4" name="TextBox 3"/>
          <p:cNvSpPr txBox="1">
            <a:spLocks noChangeArrowheads="1"/>
          </p:cNvSpPr>
          <p:nvPr/>
        </p:nvSpPr>
        <p:spPr bwMode="auto">
          <a:xfrm>
            <a:off x="0" y="304800"/>
            <a:ext cx="9144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err="1" smtClean="0">
                <a:effectLst>
                  <a:outerShdw blurRad="38100" dist="38100" dir="2700000" algn="tl">
                    <a:srgbClr val="000000">
                      <a:alpha val="43137"/>
                    </a:srgbClr>
                  </a:outerShdw>
                </a:effectLst>
                <a:latin typeface="Algerian" pitchFamily="82" charset="0"/>
              </a:rPr>
              <a:t>Reavivamento</a:t>
            </a:r>
            <a:r>
              <a:rPr lang="en-US" sz="4800" b="1" dirty="0" smtClean="0">
                <a:effectLst>
                  <a:outerShdw blurRad="38100" dist="38100" dir="2700000" algn="tl">
                    <a:srgbClr val="000000">
                      <a:alpha val="43137"/>
                    </a:srgbClr>
                  </a:outerShdw>
                </a:effectLst>
                <a:latin typeface="Algerian" pitchFamily="82" charset="0"/>
              </a:rPr>
              <a:t> e </a:t>
            </a:r>
            <a:r>
              <a:rPr lang="en-US" sz="4000" b="1" dirty="0" err="1" smtClean="0">
                <a:effectLst>
                  <a:outerShdw blurRad="38100" dist="38100" dir="2700000" algn="tl">
                    <a:srgbClr val="000000">
                      <a:alpha val="43137"/>
                    </a:srgbClr>
                  </a:outerShdw>
                </a:effectLst>
                <a:latin typeface="Algerian" pitchFamily="82" charset="0"/>
              </a:rPr>
              <a:t>reforma</a:t>
            </a:r>
            <a:r>
              <a:rPr lang="en-US" sz="4000" b="1" dirty="0" smtClean="0">
                <a:effectLst>
                  <a:outerShdw blurRad="38100" dist="38100" dir="2700000" algn="tl">
                    <a:srgbClr val="000000">
                      <a:alpha val="43137"/>
                    </a:srgbClr>
                  </a:outerShdw>
                </a:effectLst>
                <a:latin typeface="Algerian" pitchFamily="82" charset="0"/>
              </a:rPr>
              <a:t> </a:t>
            </a:r>
            <a:endParaRPr lang="en-US" sz="4000" b="1" dirty="0" smtClean="0">
              <a:effectLst>
                <a:outerShdw blurRad="38100" dist="38100" dir="2700000" algn="tl">
                  <a:srgbClr val="000000">
                    <a:alpha val="43137"/>
                  </a:srgbClr>
                </a:outerShdw>
              </a:effectLst>
              <a:latin typeface="Angsana New" pitchFamily="18" charset="-34"/>
              <a:cs typeface="Angsana New" pitchFamily="18" charset="-34"/>
            </a:endParaRPr>
          </a:p>
          <a:p>
            <a:pPr algn="ctr"/>
            <a:r>
              <a:rPr lang="en-US" sz="4800" b="1" dirty="0" smtClean="0">
                <a:effectLst>
                  <a:outerShdw blurRad="38100" dist="38100" dir="2700000" algn="tl">
                    <a:srgbClr val="000000">
                      <a:alpha val="43137"/>
                    </a:srgbClr>
                  </a:outerShdw>
                </a:effectLst>
                <a:latin typeface="Angsana New" pitchFamily="18" charset="-34"/>
                <a:cs typeface="Angsana New" pitchFamily="18" charset="-34"/>
              </a:rPr>
              <a:t>NO CASAMENTO</a:t>
            </a:r>
          </a:p>
          <a:p>
            <a:pPr algn="ctr"/>
            <a:r>
              <a:rPr lang="en-US" sz="4800" b="1" dirty="0" smtClean="0">
                <a:effectLst>
                  <a:outerShdw blurRad="38100" dist="38100" dir="2700000" algn="tl">
                    <a:srgbClr val="000000">
                      <a:alpha val="43137"/>
                    </a:srgbClr>
                  </a:outerShdw>
                </a:effectLst>
                <a:latin typeface="Angsana New" pitchFamily="18" charset="-34"/>
                <a:cs typeface="Angsana New" pitchFamily="18" charset="-34"/>
              </a:rPr>
              <a:t> no </a:t>
            </a:r>
            <a:r>
              <a:rPr lang="en-US" sz="4800" b="1" dirty="0" err="1" smtClean="0">
                <a:effectLst>
                  <a:outerShdw blurRad="38100" dist="38100" dir="2700000" algn="tl">
                    <a:srgbClr val="000000">
                      <a:alpha val="43137"/>
                    </a:srgbClr>
                  </a:outerShdw>
                </a:effectLst>
                <a:latin typeface="Angsana New" pitchFamily="18" charset="-34"/>
                <a:cs typeface="Angsana New" pitchFamily="18" charset="-34"/>
              </a:rPr>
              <a:t>Casamento</a:t>
            </a:r>
            <a:endParaRPr lang="en-US" sz="4800" dirty="0">
              <a:effectLst>
                <a:outerShdw blurRad="38100" dist="38100" dir="2700000" algn="tl">
                  <a:srgbClr val="000000">
                    <a:alpha val="43137"/>
                  </a:srgbClr>
                </a:outerShdw>
              </a:effectLst>
              <a:latin typeface="Angsana New" pitchFamily="18" charset="-34"/>
              <a:cs typeface="Angsana New" pitchFamily="18" charset="-34"/>
            </a:endParaRPr>
          </a:p>
        </p:txBody>
      </p:sp>
      <p:grpSp>
        <p:nvGrpSpPr>
          <p:cNvPr id="5" name="Group 4"/>
          <p:cNvGrpSpPr/>
          <p:nvPr/>
        </p:nvGrpSpPr>
        <p:grpSpPr>
          <a:xfrm>
            <a:off x="7694164" y="5943600"/>
            <a:ext cx="1221236" cy="609600"/>
            <a:chOff x="7694164" y="5943600"/>
            <a:chExt cx="1221236" cy="609600"/>
          </a:xfrm>
        </p:grpSpPr>
        <p:pic>
          <p:nvPicPr>
            <p:cNvPr id="6" name="Picture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305800" y="59436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694164" y="5999337"/>
              <a:ext cx="687836" cy="553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43150" y="2000250"/>
            <a:ext cx="4667250"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3323270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flipH="1">
            <a:off x="-152400" y="28698"/>
            <a:ext cx="1848676" cy="6861081"/>
          </a:xfrm>
          <a:prstGeom prst="rect">
            <a:avLst/>
          </a:prstGeom>
        </p:spPr>
      </p:pic>
      <p:sp>
        <p:nvSpPr>
          <p:cNvPr id="7" name="TextBox 6"/>
          <p:cNvSpPr txBox="1"/>
          <p:nvPr/>
        </p:nvSpPr>
        <p:spPr>
          <a:xfrm>
            <a:off x="0" y="1937657"/>
            <a:ext cx="9144000" cy="2000548"/>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latin typeface="Calibri" pitchFamily="34" charset="0"/>
                <a:cs typeface="Calibri" pitchFamily="34" charset="0"/>
              </a:rPr>
              <a:t>Casamentos</a:t>
            </a:r>
            <a:r>
              <a:rPr lang="en-US" sz="4000" b="1" dirty="0" smtClean="0">
                <a:effectLst>
                  <a:outerShdw blurRad="38100" dist="38100" dir="2700000" algn="tl">
                    <a:srgbClr val="000000">
                      <a:alpha val="43137"/>
                    </a:srgbClr>
                  </a:outerShdw>
                </a:effectLst>
                <a:latin typeface="Calibri" pitchFamily="34" charset="0"/>
                <a:cs typeface="Calibri" pitchFamily="34" charset="0"/>
              </a:rPr>
              <a:t> </a:t>
            </a:r>
            <a:r>
              <a:rPr lang="en-US" sz="4000" b="1" dirty="0" err="1" smtClean="0">
                <a:effectLst>
                  <a:outerShdw blurRad="38100" dist="38100" dir="2700000" algn="tl">
                    <a:srgbClr val="000000">
                      <a:alpha val="43137"/>
                    </a:srgbClr>
                  </a:outerShdw>
                </a:effectLst>
                <a:latin typeface="Calibri" pitchFamily="34" charset="0"/>
                <a:cs typeface="Calibri" pitchFamily="34" charset="0"/>
              </a:rPr>
              <a:t>Reavivados</a:t>
            </a:r>
            <a:r>
              <a:rPr lang="en-US" sz="4000" b="1" dirty="0" smtClean="0">
                <a:effectLst>
                  <a:outerShdw blurRad="38100" dist="38100" dir="2700000" algn="tl">
                    <a:srgbClr val="000000">
                      <a:alpha val="43137"/>
                    </a:srgbClr>
                  </a:outerShdw>
                </a:effectLst>
                <a:latin typeface="Calibri" pitchFamily="34" charset="0"/>
                <a:cs typeface="Calibri" pitchFamily="34" charset="0"/>
              </a:rPr>
              <a:t> </a:t>
            </a:r>
            <a:r>
              <a:rPr lang="en-US" sz="4000" b="1" dirty="0" err="1" smtClean="0">
                <a:effectLst>
                  <a:outerShdw blurRad="38100" dist="38100" dir="2700000" algn="tl">
                    <a:srgbClr val="000000">
                      <a:alpha val="43137"/>
                    </a:srgbClr>
                  </a:outerShdw>
                </a:effectLst>
                <a:latin typeface="Calibri" pitchFamily="34" charset="0"/>
                <a:cs typeface="Calibri" pitchFamily="34" charset="0"/>
              </a:rPr>
              <a:t>Produzem</a:t>
            </a:r>
            <a:r>
              <a:rPr lang="en-US" sz="4000" b="1" dirty="0" smtClean="0">
                <a:effectLst>
                  <a:outerShdw blurRad="38100" dist="38100" dir="2700000" algn="tl">
                    <a:srgbClr val="000000">
                      <a:alpha val="43137"/>
                    </a:srgbClr>
                  </a:outerShdw>
                </a:effectLst>
                <a:latin typeface="Calibri" pitchFamily="34" charset="0"/>
                <a:cs typeface="Calibri" pitchFamily="34" charset="0"/>
              </a:rPr>
              <a:t> </a:t>
            </a:r>
            <a:r>
              <a:rPr lang="en-US" sz="4000" b="1" dirty="0" err="1" smtClean="0">
                <a:effectLst>
                  <a:outerShdw blurRad="38100" dist="38100" dir="2700000" algn="tl">
                    <a:srgbClr val="000000">
                      <a:alpha val="43137"/>
                    </a:srgbClr>
                  </a:outerShdw>
                </a:effectLst>
                <a:latin typeface="Calibri" pitchFamily="34" charset="0"/>
                <a:cs typeface="Calibri" pitchFamily="34" charset="0"/>
              </a:rPr>
              <a:t>Casamentos</a:t>
            </a:r>
            <a:r>
              <a:rPr lang="en-US" sz="4000" b="1" dirty="0" smtClean="0">
                <a:effectLst>
                  <a:outerShdw blurRad="38100" dist="38100" dir="2700000" algn="tl">
                    <a:srgbClr val="000000">
                      <a:alpha val="43137"/>
                    </a:srgbClr>
                  </a:outerShdw>
                </a:effectLst>
                <a:latin typeface="Calibri" pitchFamily="34" charset="0"/>
                <a:cs typeface="Calibri" pitchFamily="34" charset="0"/>
              </a:rPr>
              <a:t> </a:t>
            </a:r>
            <a:r>
              <a:rPr lang="en-US" sz="4000" b="1" dirty="0" err="1" smtClean="0">
                <a:effectLst>
                  <a:outerShdw blurRad="38100" dist="38100" dir="2700000" algn="tl">
                    <a:srgbClr val="000000">
                      <a:alpha val="43137"/>
                    </a:srgbClr>
                  </a:outerShdw>
                </a:effectLst>
                <a:latin typeface="Calibri" pitchFamily="34" charset="0"/>
                <a:cs typeface="Calibri" pitchFamily="34" charset="0"/>
              </a:rPr>
              <a:t>Reformados</a:t>
            </a:r>
            <a:endParaRPr lang="en-US" sz="4000" dirty="0">
              <a:effectLst>
                <a:outerShdw blurRad="38100" dist="38100" dir="2700000" algn="tl">
                  <a:srgbClr val="000000">
                    <a:alpha val="43137"/>
                  </a:srgbClr>
                </a:outerShdw>
              </a:effectLst>
              <a:latin typeface="Calibri" pitchFamily="34" charset="0"/>
              <a:cs typeface="Calibri" pitchFamily="34" charset="0"/>
            </a:endParaRPr>
          </a:p>
          <a:p>
            <a:endParaRPr lang="en-US" sz="4400" dirty="0"/>
          </a:p>
        </p:txBody>
      </p:sp>
      <p:pic>
        <p:nvPicPr>
          <p:cNvPr id="2" name="Picture 2" descr="C:\Users\OliverE\AppData\Local\Microsoft\Windows\Temporary Internet Files\Content.IE5\G90W8FPA\MP900440293[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29200" y="3657600"/>
            <a:ext cx="3352800" cy="25161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92506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a:spLocks noChangeArrowheads="1"/>
          </p:cNvSpPr>
          <p:nvPr/>
        </p:nvSpPr>
        <p:spPr bwMode="auto">
          <a:xfrm>
            <a:off x="-76200" y="1618595"/>
            <a:ext cx="922019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828800" lvl="3" indent="-457200">
              <a:buFont typeface="Arial" pitchFamily="34" charset="0"/>
              <a:buChar char="•"/>
            </a:pPr>
            <a:r>
              <a:rPr lang="en-US" sz="3200" dirty="0" err="1" smtClean="0">
                <a:latin typeface="Calibri" pitchFamily="34" charset="0"/>
                <a:cs typeface="Calibri" pitchFamily="34" charset="0"/>
              </a:rPr>
              <a:t>Mudar</a:t>
            </a:r>
            <a:r>
              <a:rPr lang="en-US" sz="3200" dirty="0" smtClean="0">
                <a:latin typeface="Calibri" pitchFamily="34" charset="0"/>
                <a:cs typeface="Calibri" pitchFamily="34" charset="0"/>
              </a:rPr>
              <a:t> </a:t>
            </a:r>
            <a:r>
              <a:rPr lang="en-US" sz="3200" dirty="0" err="1" smtClean="0">
                <a:latin typeface="Calibri" pitchFamily="34" charset="0"/>
                <a:cs typeface="Calibri" pitchFamily="34" charset="0"/>
              </a:rPr>
              <a:t>não</a:t>
            </a:r>
            <a:r>
              <a:rPr lang="en-US" sz="3200" dirty="0" smtClean="0">
                <a:latin typeface="Calibri" pitchFamily="34" charset="0"/>
                <a:cs typeface="Calibri" pitchFamily="34" charset="0"/>
              </a:rPr>
              <a:t> é </a:t>
            </a:r>
            <a:r>
              <a:rPr lang="en-US" sz="3200" dirty="0" err="1" smtClean="0">
                <a:latin typeface="Calibri" pitchFamily="34" charset="0"/>
                <a:cs typeface="Calibri" pitchFamily="34" charset="0"/>
              </a:rPr>
              <a:t>fácil</a:t>
            </a:r>
            <a:r>
              <a:rPr lang="en-US" sz="3200" dirty="0" smtClean="0">
                <a:latin typeface="Calibri" pitchFamily="34" charset="0"/>
                <a:cs typeface="Calibri" pitchFamily="34" charset="0"/>
              </a:rPr>
              <a:t>.</a:t>
            </a:r>
          </a:p>
          <a:p>
            <a:pPr lvl="1"/>
            <a:endParaRPr lang="en-US" sz="3200" dirty="0" smtClean="0">
              <a:latin typeface="Calibri" pitchFamily="34" charset="0"/>
              <a:cs typeface="Calibri" pitchFamily="34" charset="0"/>
            </a:endParaRPr>
          </a:p>
          <a:p>
            <a:pPr marL="1828800" lvl="3" indent="-457200">
              <a:buFont typeface="Arial" pitchFamily="34" charset="0"/>
              <a:buChar char="•"/>
            </a:pPr>
            <a:r>
              <a:rPr lang="en-US" sz="3200" dirty="0" smtClean="0">
                <a:latin typeface="Calibri" pitchFamily="34" charset="0"/>
                <a:cs typeface="Calibri" pitchFamily="34" charset="0"/>
              </a:rPr>
              <a:t>Valorize e </a:t>
            </a:r>
            <a:r>
              <a:rPr lang="en-US" sz="3200" dirty="0" err="1" smtClean="0">
                <a:latin typeface="Calibri" pitchFamily="34" charset="0"/>
                <a:cs typeface="Calibri" pitchFamily="34" charset="0"/>
              </a:rPr>
              <a:t>apoie</a:t>
            </a:r>
            <a:r>
              <a:rPr lang="en-US" sz="3200" dirty="0" smtClean="0">
                <a:latin typeface="Calibri" pitchFamily="34" charset="0"/>
                <a:cs typeface="Calibri" pitchFamily="34" charset="0"/>
              </a:rPr>
              <a:t> a </a:t>
            </a:r>
            <a:r>
              <a:rPr lang="en-US" sz="3200" dirty="0" err="1" smtClean="0">
                <a:latin typeface="Calibri" pitchFamily="34" charset="0"/>
                <a:cs typeface="Calibri" pitchFamily="34" charset="0"/>
              </a:rPr>
              <a:t>mudança</a:t>
            </a:r>
            <a:r>
              <a:rPr lang="en-US" sz="3200" dirty="0" smtClean="0">
                <a:latin typeface="Calibri" pitchFamily="34" charset="0"/>
                <a:cs typeface="Calibri" pitchFamily="34" charset="0"/>
              </a:rPr>
              <a:t> de </a:t>
            </a:r>
            <a:r>
              <a:rPr lang="en-US" sz="3200" dirty="0" err="1" smtClean="0">
                <a:latin typeface="Calibri" pitchFamily="34" charset="0"/>
                <a:cs typeface="Calibri" pitchFamily="34" charset="0"/>
              </a:rPr>
              <a:t>seu</a:t>
            </a:r>
            <a:r>
              <a:rPr lang="en-US" sz="3200" dirty="0" smtClean="0">
                <a:latin typeface="Calibri" pitchFamily="34" charset="0"/>
                <a:cs typeface="Calibri" pitchFamily="34" charset="0"/>
              </a:rPr>
              <a:t> </a:t>
            </a:r>
            <a:r>
              <a:rPr lang="en-US" sz="3200" dirty="0" err="1" smtClean="0">
                <a:latin typeface="Calibri" pitchFamily="34" charset="0"/>
                <a:cs typeface="Calibri" pitchFamily="34" charset="0"/>
              </a:rPr>
              <a:t>cônjuge</a:t>
            </a:r>
            <a:r>
              <a:rPr lang="en-US" sz="3200" dirty="0" smtClean="0">
                <a:latin typeface="Calibri" pitchFamily="34" charset="0"/>
                <a:cs typeface="Calibri" pitchFamily="34" charset="0"/>
              </a:rPr>
              <a:t>.</a:t>
            </a:r>
          </a:p>
          <a:p>
            <a:pPr marL="914400" lvl="1" indent="-457200">
              <a:buFont typeface="Arial" pitchFamily="34" charset="0"/>
              <a:buChar char="•"/>
            </a:pPr>
            <a:endParaRPr lang="en-US" sz="3200" dirty="0" smtClean="0">
              <a:solidFill>
                <a:srgbClr val="FF0000"/>
              </a:solidFill>
              <a:latin typeface="Calibri" pitchFamily="34" charset="0"/>
              <a:cs typeface="Calibri" pitchFamily="34" charset="0"/>
            </a:endParaRPr>
          </a:p>
          <a:p>
            <a:pPr marL="1828800" lvl="3" indent="-457200">
              <a:buFont typeface="Arial" pitchFamily="34" charset="0"/>
              <a:buChar char="•"/>
            </a:pPr>
            <a:r>
              <a:rPr lang="en-US" sz="3200" dirty="0" err="1" smtClean="0">
                <a:latin typeface="Calibri" pitchFamily="34" charset="0"/>
                <a:cs typeface="Calibri" pitchFamily="34" charset="0"/>
              </a:rPr>
              <a:t>Lembre</a:t>
            </a:r>
            <a:r>
              <a:rPr lang="en-US" sz="3200" dirty="0" smtClean="0">
                <a:latin typeface="Calibri" pitchFamily="34" charset="0"/>
                <a:cs typeface="Calibri" pitchFamily="34" charset="0"/>
              </a:rPr>
              <a:t>-se  </a:t>
            </a:r>
            <a:r>
              <a:rPr lang="en-US" sz="3200" dirty="0" err="1" smtClean="0">
                <a:latin typeface="Calibri" pitchFamily="34" charset="0"/>
                <a:cs typeface="Calibri" pitchFamily="34" charset="0"/>
              </a:rPr>
              <a:t>que</a:t>
            </a:r>
            <a:r>
              <a:rPr lang="en-US" sz="3200" dirty="0" smtClean="0">
                <a:latin typeface="Calibri" pitchFamily="34" charset="0"/>
                <a:cs typeface="Calibri" pitchFamily="34" charset="0"/>
              </a:rPr>
              <a:t> a </a:t>
            </a:r>
            <a:r>
              <a:rPr lang="en-US" sz="3200" dirty="0" err="1" smtClean="0">
                <a:latin typeface="Calibri" pitchFamily="34" charset="0"/>
                <a:cs typeface="Calibri" pitchFamily="34" charset="0"/>
              </a:rPr>
              <a:t>mudança</a:t>
            </a:r>
            <a:r>
              <a:rPr lang="en-US" sz="3200" dirty="0" smtClean="0">
                <a:latin typeface="Calibri" pitchFamily="34" charset="0"/>
                <a:cs typeface="Calibri" pitchFamily="34" charset="0"/>
              </a:rPr>
              <a:t> é </a:t>
            </a:r>
            <a:r>
              <a:rPr lang="en-US" sz="3200" dirty="0" err="1" smtClean="0">
                <a:latin typeface="Calibri" pitchFamily="34" charset="0"/>
                <a:cs typeface="Calibri" pitchFamily="34" charset="0"/>
              </a:rPr>
              <a:t>resultado</a:t>
            </a:r>
            <a:r>
              <a:rPr lang="en-US" sz="3200" dirty="0" smtClean="0">
                <a:latin typeface="Calibri" pitchFamily="34" charset="0"/>
                <a:cs typeface="Calibri" pitchFamily="34" charset="0"/>
              </a:rPr>
              <a:t> de </a:t>
            </a:r>
            <a:r>
              <a:rPr lang="en-US" sz="3200" dirty="0" err="1" smtClean="0">
                <a:latin typeface="Calibri" pitchFamily="34" charset="0"/>
                <a:cs typeface="Calibri" pitchFamily="34" charset="0"/>
              </a:rPr>
              <a:t>nossa</a:t>
            </a:r>
            <a:r>
              <a:rPr lang="en-US" sz="3200" dirty="0" smtClean="0">
                <a:latin typeface="Calibri" pitchFamily="34" charset="0"/>
                <a:cs typeface="Calibri" pitchFamily="34" charset="0"/>
              </a:rPr>
              <a:t> </a:t>
            </a:r>
            <a:r>
              <a:rPr lang="en-US" sz="3200" dirty="0" err="1" smtClean="0">
                <a:latin typeface="Calibri" pitchFamily="34" charset="0"/>
                <a:cs typeface="Calibri" pitchFamily="34" charset="0"/>
              </a:rPr>
              <a:t>ligação</a:t>
            </a:r>
            <a:r>
              <a:rPr lang="en-US" sz="3200" dirty="0" smtClean="0">
                <a:latin typeface="Calibri" pitchFamily="34" charset="0"/>
                <a:cs typeface="Calibri" pitchFamily="34" charset="0"/>
              </a:rPr>
              <a:t> com Deus.	</a:t>
            </a:r>
            <a:endParaRPr lang="en-US" sz="3200" dirty="0">
              <a:latin typeface="Calibri" pitchFamily="34" charset="0"/>
              <a:cs typeface="Calibri" pitchFamily="34" charset="0"/>
            </a:endParaRPr>
          </a:p>
        </p:txBody>
      </p:sp>
      <p:sp>
        <p:nvSpPr>
          <p:cNvPr id="4" name="Rectangle 1"/>
          <p:cNvSpPr>
            <a:spLocks noChangeArrowheads="1"/>
          </p:cNvSpPr>
          <p:nvPr/>
        </p:nvSpPr>
        <p:spPr bwMode="auto">
          <a:xfrm>
            <a:off x="-76199" y="358914"/>
            <a:ext cx="922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09600" indent="-609600" algn="ctr"/>
            <a:r>
              <a:rPr lang="en-US" sz="3600" b="1" dirty="0" err="1" smtClean="0">
                <a:effectLst>
                  <a:outerShdw blurRad="38100" dist="38100" dir="2700000" algn="tl">
                    <a:srgbClr val="000000">
                      <a:alpha val="43137"/>
                    </a:srgbClr>
                  </a:outerShdw>
                </a:effectLst>
                <a:latin typeface="Calibri" pitchFamily="34" charset="0"/>
                <a:cs typeface="Calibri" pitchFamily="34" charset="0"/>
              </a:rPr>
              <a:t>Compreendendo</a:t>
            </a:r>
            <a:r>
              <a:rPr lang="en-US" sz="3600" b="1" dirty="0" smtClean="0">
                <a:effectLst>
                  <a:outerShdw blurRad="38100" dist="38100" dir="2700000" algn="tl">
                    <a:srgbClr val="000000">
                      <a:alpha val="43137"/>
                    </a:srgbClr>
                  </a:outerShdw>
                </a:effectLst>
                <a:latin typeface="Calibri" pitchFamily="34" charset="0"/>
                <a:cs typeface="Calibri" pitchFamily="34" charset="0"/>
              </a:rPr>
              <a:t> a </a:t>
            </a:r>
            <a:r>
              <a:rPr lang="en-US" sz="3600" b="1" dirty="0" err="1" smtClean="0">
                <a:effectLst>
                  <a:outerShdw blurRad="38100" dist="38100" dir="2700000" algn="tl">
                    <a:srgbClr val="000000">
                      <a:alpha val="43137"/>
                    </a:srgbClr>
                  </a:outerShdw>
                </a:effectLst>
                <a:latin typeface="Calibri" pitchFamily="34" charset="0"/>
                <a:cs typeface="Calibri" pitchFamily="34" charset="0"/>
              </a:rPr>
              <a:t>Mudança</a:t>
            </a:r>
            <a:endParaRPr lang="en-US" sz="3600" b="1"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550575860"/>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1"/>
          <p:cNvSpPr txBox="1">
            <a:spLocks noChangeArrowheads="1"/>
          </p:cNvSpPr>
          <p:nvPr/>
        </p:nvSpPr>
        <p:spPr bwMode="auto">
          <a:xfrm>
            <a:off x="728634" y="2819400"/>
            <a:ext cx="7696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smtClean="0">
                <a:latin typeface="+mj-lt"/>
              </a:rPr>
              <a:t>“</a:t>
            </a:r>
            <a:r>
              <a:rPr lang="en-US" sz="3200" dirty="0" err="1" smtClean="0">
                <a:latin typeface="+mj-lt"/>
              </a:rPr>
              <a:t>Não</a:t>
            </a:r>
            <a:r>
              <a:rPr lang="en-US" sz="3200" dirty="0" smtClean="0">
                <a:latin typeface="+mj-lt"/>
              </a:rPr>
              <a:t> é o </a:t>
            </a:r>
            <a:r>
              <a:rPr lang="en-US" sz="3200" dirty="0" err="1" smtClean="0">
                <a:latin typeface="+mj-lt"/>
              </a:rPr>
              <a:t>poder</a:t>
            </a:r>
            <a:r>
              <a:rPr lang="en-US" sz="3200" dirty="0" smtClean="0">
                <a:latin typeface="+mj-lt"/>
              </a:rPr>
              <a:t> </a:t>
            </a:r>
            <a:r>
              <a:rPr lang="en-US" sz="3200" dirty="0" err="1" smtClean="0">
                <a:latin typeface="+mj-lt"/>
              </a:rPr>
              <a:t>humano</a:t>
            </a:r>
            <a:r>
              <a:rPr lang="en-US" sz="3200" dirty="0" smtClean="0">
                <a:latin typeface="+mj-lt"/>
              </a:rPr>
              <a:t>, </a:t>
            </a:r>
            <a:r>
              <a:rPr lang="en-US" sz="3200" dirty="0" err="1" smtClean="0">
                <a:latin typeface="+mj-lt"/>
              </a:rPr>
              <a:t>mas</a:t>
            </a:r>
            <a:r>
              <a:rPr lang="en-US" sz="3200" dirty="0" smtClean="0">
                <a:latin typeface="+mj-lt"/>
              </a:rPr>
              <a:t> o </a:t>
            </a:r>
            <a:r>
              <a:rPr lang="en-US" sz="3200" dirty="0" err="1" smtClean="0">
                <a:latin typeface="+mj-lt"/>
              </a:rPr>
              <a:t>divino</a:t>
            </a:r>
            <a:r>
              <a:rPr lang="en-US" sz="3200" dirty="0" smtClean="0">
                <a:latin typeface="+mj-lt"/>
              </a:rPr>
              <a:t> </a:t>
            </a:r>
            <a:r>
              <a:rPr lang="en-US" sz="3200" dirty="0" err="1" smtClean="0">
                <a:latin typeface="+mj-lt"/>
              </a:rPr>
              <a:t>que</a:t>
            </a:r>
            <a:r>
              <a:rPr lang="en-US" sz="3200" dirty="0" smtClean="0">
                <a:latin typeface="+mj-lt"/>
              </a:rPr>
              <a:t> opera a </a:t>
            </a:r>
            <a:r>
              <a:rPr lang="en-US" sz="3200" dirty="0" err="1" smtClean="0">
                <a:latin typeface="+mj-lt"/>
              </a:rPr>
              <a:t>transformação</a:t>
            </a:r>
            <a:r>
              <a:rPr lang="en-US" sz="3200" dirty="0" smtClean="0">
                <a:latin typeface="+mj-lt"/>
              </a:rPr>
              <a:t> do </a:t>
            </a:r>
            <a:r>
              <a:rPr lang="en-US" sz="3200" dirty="0" err="1" smtClean="0">
                <a:latin typeface="+mj-lt"/>
              </a:rPr>
              <a:t>caráter</a:t>
            </a:r>
            <a:r>
              <a:rPr lang="en-US" sz="3200" dirty="0" smtClean="0">
                <a:latin typeface="+mj-lt"/>
              </a:rPr>
              <a:t>”. </a:t>
            </a:r>
          </a:p>
          <a:p>
            <a:pPr algn="ctr" eaLnBrk="1" hangingPunct="1"/>
            <a:r>
              <a:rPr lang="en-US" sz="3200" i="1" dirty="0" smtClean="0">
                <a:latin typeface="+mj-lt"/>
              </a:rPr>
              <a:t>(</a:t>
            </a:r>
            <a:r>
              <a:rPr lang="en-US" sz="3200" i="1" dirty="0" err="1" smtClean="0">
                <a:latin typeface="+mj-lt"/>
              </a:rPr>
              <a:t>Atos</a:t>
            </a:r>
            <a:r>
              <a:rPr lang="en-US" sz="3200" i="1" dirty="0" smtClean="0">
                <a:latin typeface="+mj-lt"/>
              </a:rPr>
              <a:t> dos </a:t>
            </a:r>
            <a:r>
              <a:rPr lang="en-US" sz="3200" i="1" dirty="0" err="1" smtClean="0">
                <a:latin typeface="+mj-lt"/>
              </a:rPr>
              <a:t>Apóstolos</a:t>
            </a:r>
            <a:r>
              <a:rPr lang="en-US" sz="3200" i="1" dirty="0" smtClean="0">
                <a:latin typeface="+mj-lt"/>
              </a:rPr>
              <a:t> p</a:t>
            </a:r>
            <a:r>
              <a:rPr lang="en-US" sz="3200" i="1" dirty="0">
                <a:latin typeface="+mj-lt"/>
              </a:rPr>
              <a:t>. 274)</a:t>
            </a:r>
          </a:p>
          <a:p>
            <a:pPr algn="ctr" eaLnBrk="1" hangingPunct="1"/>
            <a:endParaRPr lang="en-US" dirty="0">
              <a:latin typeface="Gill Sans MT" pitchFamily="34" charset="0"/>
            </a:endParaRPr>
          </a:p>
        </p:txBody>
      </p:sp>
      <p:sp>
        <p:nvSpPr>
          <p:cNvPr id="5" name="Rectangle 1"/>
          <p:cNvSpPr>
            <a:spLocks noChangeArrowheads="1"/>
          </p:cNvSpPr>
          <p:nvPr/>
        </p:nvSpPr>
        <p:spPr bwMode="auto">
          <a:xfrm>
            <a:off x="0" y="13716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09600" indent="-609600" algn="ctr"/>
            <a:r>
              <a:rPr lang="en-US" sz="3600" b="1" dirty="0" err="1" smtClean="0">
                <a:effectLst>
                  <a:outerShdw blurRad="38100" dist="38100" dir="2700000" algn="tl">
                    <a:srgbClr val="000000">
                      <a:alpha val="43137"/>
                    </a:srgbClr>
                  </a:outerShdw>
                </a:effectLst>
                <a:latin typeface="Calibri" pitchFamily="34" charset="0"/>
                <a:cs typeface="Calibri" pitchFamily="34" charset="0"/>
              </a:rPr>
              <a:t>Conclusão</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8194734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0" y="3810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09600" indent="-609600" algn="ctr"/>
            <a:r>
              <a:rPr lang="en-US" sz="3600" b="1" dirty="0" err="1" smtClean="0">
                <a:effectLst>
                  <a:outerShdw blurRad="38100" dist="38100" dir="2700000" algn="tl">
                    <a:srgbClr val="000000">
                      <a:alpha val="43137"/>
                    </a:srgbClr>
                  </a:outerShdw>
                </a:effectLst>
              </a:rPr>
              <a:t>Introdução</a:t>
            </a:r>
            <a:r>
              <a:rPr lang="en-US" sz="3600" b="1" dirty="0" smtClean="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flipH="1">
            <a:off x="-381000" y="-3081"/>
            <a:ext cx="1949139" cy="6861081"/>
          </a:xfrm>
          <a:prstGeom prst="rect">
            <a:avLst/>
          </a:prstGeom>
        </p:spPr>
      </p:pic>
      <p:pic>
        <p:nvPicPr>
          <p:cNvPr id="6" name="Picture 2" descr="http://blog.clicksor.com/wp-content/uploads/2010/02/hispanic_family_w_baby.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704975" y="1676400"/>
            <a:ext cx="5838825" cy="3448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1977862" flipH="1">
            <a:off x="462293" y="-291846"/>
            <a:ext cx="1447800" cy="3247953"/>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19965089">
            <a:off x="7213287" y="-140700"/>
            <a:ext cx="1504046" cy="3247953"/>
          </a:xfrm>
          <a:prstGeom prst="rect">
            <a:avLst/>
          </a:prstGeom>
        </p:spPr>
      </p:pic>
      <p:sp>
        <p:nvSpPr>
          <p:cNvPr id="8" name="TextBox 1"/>
          <p:cNvSpPr txBox="1">
            <a:spLocks noChangeArrowheads="1"/>
          </p:cNvSpPr>
          <p:nvPr/>
        </p:nvSpPr>
        <p:spPr bwMode="auto">
          <a:xfrm>
            <a:off x="0" y="2855855"/>
            <a:ext cx="914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effectLst>
                  <a:outerShdw blurRad="38100" dist="38100" dir="2700000" algn="tl">
                    <a:srgbClr val="000000">
                      <a:alpha val="43137"/>
                    </a:srgbClr>
                  </a:outerShdw>
                </a:effectLst>
                <a:latin typeface="+mn-lt"/>
              </a:rPr>
              <a:t>O </a:t>
            </a:r>
            <a:r>
              <a:rPr lang="en-US" sz="4000" b="1" dirty="0" err="1" smtClean="0">
                <a:effectLst>
                  <a:outerShdw blurRad="38100" dist="38100" dir="2700000" algn="tl">
                    <a:srgbClr val="000000">
                      <a:alpha val="43137"/>
                    </a:srgbClr>
                  </a:outerShdw>
                </a:effectLst>
                <a:latin typeface="+mn-lt"/>
              </a:rPr>
              <a:t>Reavivamento</a:t>
            </a:r>
            <a:r>
              <a:rPr lang="en-US" sz="4000" b="1" dirty="0" smtClean="0">
                <a:effectLst>
                  <a:outerShdw blurRad="38100" dist="38100" dir="2700000" algn="tl">
                    <a:srgbClr val="000000">
                      <a:alpha val="43137"/>
                    </a:srgbClr>
                  </a:outerShdw>
                </a:effectLst>
                <a:latin typeface="+mn-lt"/>
              </a:rPr>
              <a:t> é </a:t>
            </a:r>
            <a:r>
              <a:rPr lang="en-US" sz="4000" b="1" dirty="0" err="1" smtClean="0">
                <a:effectLst>
                  <a:outerShdw blurRad="38100" dist="38100" dir="2700000" algn="tl">
                    <a:srgbClr val="000000">
                      <a:alpha val="43137"/>
                    </a:srgbClr>
                  </a:outerShdw>
                </a:effectLst>
                <a:latin typeface="+mn-lt"/>
              </a:rPr>
              <a:t>uma</a:t>
            </a:r>
            <a:r>
              <a:rPr lang="en-US" sz="4000" b="1" dirty="0" smtClean="0">
                <a:effectLst>
                  <a:outerShdw blurRad="38100" dist="38100" dir="2700000" algn="tl">
                    <a:srgbClr val="000000">
                      <a:alpha val="43137"/>
                    </a:srgbClr>
                  </a:outerShdw>
                </a:effectLst>
                <a:latin typeface="+mn-lt"/>
              </a:rPr>
              <a:t> </a:t>
            </a:r>
            <a:r>
              <a:rPr lang="en-US" sz="4000" b="1" dirty="0" err="1" smtClean="0">
                <a:effectLst>
                  <a:outerShdw blurRad="38100" dist="38100" dir="2700000" algn="tl">
                    <a:srgbClr val="000000">
                      <a:alpha val="43137"/>
                    </a:srgbClr>
                  </a:outerShdw>
                </a:effectLst>
                <a:latin typeface="+mn-lt"/>
              </a:rPr>
              <a:t>necessidade</a:t>
            </a:r>
            <a:endParaRPr lang="en-US" sz="4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23940554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flipH="1">
            <a:off x="-152400" y="28698"/>
            <a:ext cx="1848676" cy="6861081"/>
          </a:xfrm>
          <a:prstGeom prst="rect">
            <a:avLst/>
          </a:prstGeom>
        </p:spPr>
      </p:pic>
      <p:sp>
        <p:nvSpPr>
          <p:cNvPr id="5" name="Rectangle 1"/>
          <p:cNvSpPr>
            <a:spLocks noChangeArrowheads="1"/>
          </p:cNvSpPr>
          <p:nvPr/>
        </p:nvSpPr>
        <p:spPr bwMode="auto">
          <a:xfrm>
            <a:off x="0" y="3810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09600" indent="-609600" algn="ctr"/>
            <a:r>
              <a:rPr lang="en-US" sz="3600" b="1" dirty="0" err="1" smtClean="0">
                <a:effectLst>
                  <a:outerShdw blurRad="38100" dist="38100" dir="2700000" algn="tl">
                    <a:srgbClr val="000000">
                      <a:alpha val="43137"/>
                    </a:srgbClr>
                  </a:outerShdw>
                </a:effectLst>
              </a:rPr>
              <a:t>Atividade</a:t>
            </a:r>
            <a:endParaRPr lang="en-US" sz="3600" dirty="0">
              <a:effectLst>
                <a:outerShdw blurRad="38100" dist="38100" dir="2700000" algn="tl">
                  <a:srgbClr val="000000">
                    <a:alpha val="43137"/>
                  </a:srgbClr>
                </a:outerShdw>
              </a:effectLst>
            </a:endParaRPr>
          </a:p>
        </p:txBody>
      </p:sp>
      <p:sp>
        <p:nvSpPr>
          <p:cNvPr id="7" name="TextBox 6"/>
          <p:cNvSpPr txBox="1"/>
          <p:nvPr/>
        </p:nvSpPr>
        <p:spPr>
          <a:xfrm>
            <a:off x="1219200" y="2057400"/>
            <a:ext cx="7639050" cy="2246769"/>
          </a:xfrm>
          <a:prstGeom prst="rect">
            <a:avLst/>
          </a:prstGeom>
          <a:noFill/>
        </p:spPr>
        <p:txBody>
          <a:bodyPr wrap="square" rtlCol="0">
            <a:spAutoFit/>
          </a:bodyPr>
          <a:lstStyle/>
          <a:p>
            <a:r>
              <a:rPr lang="en-US" sz="3200" dirty="0" err="1" smtClean="0"/>
              <a:t>Compartilhe</a:t>
            </a:r>
            <a:r>
              <a:rPr lang="en-US" sz="3200" dirty="0" smtClean="0"/>
              <a:t> com a </a:t>
            </a:r>
            <a:r>
              <a:rPr lang="en-US" sz="3200" dirty="0" err="1" smtClean="0"/>
              <a:t>pessoa</a:t>
            </a:r>
            <a:r>
              <a:rPr lang="en-US" sz="3200" dirty="0" smtClean="0"/>
              <a:t> </a:t>
            </a:r>
            <a:r>
              <a:rPr lang="en-US" sz="3200" dirty="0" err="1" smtClean="0"/>
              <a:t>ao</a:t>
            </a:r>
            <a:r>
              <a:rPr lang="en-US" sz="3200" dirty="0" smtClean="0"/>
              <a:t> </a:t>
            </a:r>
            <a:r>
              <a:rPr lang="en-US" sz="3200" dirty="0" err="1" smtClean="0"/>
              <a:t>seu</a:t>
            </a:r>
            <a:r>
              <a:rPr lang="en-US" sz="3200" dirty="0" smtClean="0"/>
              <a:t> </a:t>
            </a:r>
            <a:r>
              <a:rPr lang="en-US" sz="3200" dirty="0" err="1" smtClean="0"/>
              <a:t>lado</a:t>
            </a:r>
            <a:r>
              <a:rPr lang="en-US" sz="3200" dirty="0" smtClean="0"/>
              <a:t>, </a:t>
            </a:r>
            <a:r>
              <a:rPr lang="en-US" sz="3200" dirty="0" err="1" smtClean="0"/>
              <a:t>quais</a:t>
            </a:r>
            <a:r>
              <a:rPr lang="en-US" sz="3200" dirty="0" smtClean="0"/>
              <a:t> </a:t>
            </a:r>
            <a:r>
              <a:rPr lang="en-US" sz="3200" dirty="0" err="1" smtClean="0"/>
              <a:t>práticas</a:t>
            </a:r>
            <a:r>
              <a:rPr lang="en-US" sz="3200" dirty="0" smtClean="0"/>
              <a:t> </a:t>
            </a:r>
            <a:r>
              <a:rPr lang="en-US" sz="3200" dirty="0" err="1" smtClean="0"/>
              <a:t>devocionais</a:t>
            </a:r>
            <a:r>
              <a:rPr lang="en-US" sz="3200" dirty="0" smtClean="0"/>
              <a:t> </a:t>
            </a:r>
            <a:r>
              <a:rPr lang="en-US" sz="3200" dirty="0" err="1" smtClean="0"/>
              <a:t>que</a:t>
            </a:r>
            <a:r>
              <a:rPr lang="en-US" sz="3200" dirty="0" smtClean="0"/>
              <a:t> </a:t>
            </a:r>
            <a:r>
              <a:rPr lang="en-US" sz="3200" dirty="0" err="1" smtClean="0"/>
              <a:t>poderiam</a:t>
            </a:r>
            <a:r>
              <a:rPr lang="en-US" sz="3200" dirty="0" smtClean="0"/>
              <a:t> </a:t>
            </a:r>
            <a:r>
              <a:rPr lang="en-US" sz="3200" dirty="0" err="1" smtClean="0"/>
              <a:t>ajudar</a:t>
            </a:r>
            <a:r>
              <a:rPr lang="en-US" sz="3200" dirty="0" smtClean="0"/>
              <a:t> a </a:t>
            </a:r>
            <a:r>
              <a:rPr lang="en-US" sz="3200" dirty="0" err="1" smtClean="0"/>
              <a:t>providenciar</a:t>
            </a:r>
            <a:r>
              <a:rPr lang="en-US" sz="3200" dirty="0" smtClean="0"/>
              <a:t> um </a:t>
            </a:r>
            <a:r>
              <a:rPr lang="en-US" sz="3200" dirty="0" err="1" smtClean="0"/>
              <a:t>reavivamento</a:t>
            </a:r>
            <a:r>
              <a:rPr lang="en-US" sz="3200" dirty="0" smtClean="0"/>
              <a:t> </a:t>
            </a:r>
            <a:r>
              <a:rPr lang="en-US" sz="3200" dirty="0" err="1" smtClean="0"/>
              <a:t>na</a:t>
            </a:r>
            <a:r>
              <a:rPr lang="en-US" sz="3200" dirty="0" smtClean="0"/>
              <a:t> </a:t>
            </a:r>
            <a:r>
              <a:rPr lang="en-US" sz="3200" dirty="0" err="1" smtClean="0"/>
              <a:t>igreja</a:t>
            </a:r>
            <a:r>
              <a:rPr lang="en-US" sz="3200" dirty="0" smtClean="0"/>
              <a:t>.</a:t>
            </a:r>
            <a:endParaRPr lang="en-US" sz="3200" dirty="0"/>
          </a:p>
          <a:p>
            <a:endParaRPr lang="en-US" sz="4400" dirty="0"/>
          </a:p>
        </p:txBody>
      </p:sp>
      <p:pic>
        <p:nvPicPr>
          <p:cNvPr id="1026" name="Picture 2" descr="C:\Users\BarrientosA\AppData\Local\Microsoft\Windows\Temporary Internet Files\Content.IE5\UIV22A79\MC900434848[1].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15000" y="4125036"/>
            <a:ext cx="2000250" cy="2000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865661"/>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1"/>
          <p:cNvSpPr txBox="1">
            <a:spLocks noChangeArrowheads="1"/>
          </p:cNvSpPr>
          <p:nvPr/>
        </p:nvSpPr>
        <p:spPr bwMode="auto">
          <a:xfrm>
            <a:off x="-76200" y="3124200"/>
            <a:ext cx="9220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effectLst>
                  <a:outerShdw blurRad="38100" dist="38100" dir="2700000" algn="tl">
                    <a:srgbClr val="000000">
                      <a:alpha val="43137"/>
                    </a:srgbClr>
                  </a:outerShdw>
                </a:effectLst>
                <a:latin typeface="+mn-lt"/>
              </a:rPr>
              <a:t>O </a:t>
            </a:r>
            <a:r>
              <a:rPr lang="en-US" sz="4000" b="1" dirty="0" err="1" smtClean="0">
                <a:effectLst>
                  <a:outerShdw blurRad="38100" dist="38100" dir="2700000" algn="tl">
                    <a:srgbClr val="000000">
                      <a:alpha val="43137"/>
                    </a:srgbClr>
                  </a:outerShdw>
                </a:effectLst>
                <a:latin typeface="+mn-lt"/>
              </a:rPr>
              <a:t>Reavivamento</a:t>
            </a:r>
            <a:r>
              <a:rPr lang="en-US" sz="4000" b="1" dirty="0" smtClean="0">
                <a:effectLst>
                  <a:outerShdw blurRad="38100" dist="38100" dir="2700000" algn="tl">
                    <a:srgbClr val="000000">
                      <a:alpha val="43137"/>
                    </a:srgbClr>
                  </a:outerShdw>
                </a:effectLst>
                <a:latin typeface="+mn-lt"/>
              </a:rPr>
              <a:t> </a:t>
            </a:r>
            <a:r>
              <a:rPr lang="en-US" sz="4000" b="1" dirty="0" err="1" smtClean="0">
                <a:effectLst>
                  <a:outerShdw blurRad="38100" dist="38100" dir="2700000" algn="tl">
                    <a:srgbClr val="000000">
                      <a:alpha val="43137"/>
                    </a:srgbClr>
                  </a:outerShdw>
                </a:effectLst>
                <a:latin typeface="+mn-lt"/>
              </a:rPr>
              <a:t>Começa</a:t>
            </a:r>
            <a:r>
              <a:rPr lang="en-US" sz="4000" b="1" dirty="0" smtClean="0">
                <a:effectLst>
                  <a:outerShdw blurRad="38100" dist="38100" dir="2700000" algn="tl">
                    <a:srgbClr val="000000">
                      <a:alpha val="43137"/>
                    </a:srgbClr>
                  </a:outerShdw>
                </a:effectLst>
                <a:latin typeface="+mn-lt"/>
              </a:rPr>
              <a:t> </a:t>
            </a:r>
            <a:r>
              <a:rPr lang="en-US" sz="4000" b="1" dirty="0" err="1" smtClean="0">
                <a:effectLst>
                  <a:outerShdw blurRad="38100" dist="38100" dir="2700000" algn="tl">
                    <a:srgbClr val="000000">
                      <a:alpha val="43137"/>
                    </a:srgbClr>
                  </a:outerShdw>
                </a:effectLst>
                <a:latin typeface="+mn-lt"/>
              </a:rPr>
              <a:t>em</a:t>
            </a:r>
            <a:r>
              <a:rPr lang="en-US" sz="4000" b="1" dirty="0" smtClean="0">
                <a:effectLst>
                  <a:outerShdw blurRad="38100" dist="38100" dir="2700000" algn="tl">
                    <a:srgbClr val="000000">
                      <a:alpha val="43137"/>
                    </a:srgbClr>
                  </a:outerShdw>
                </a:effectLst>
                <a:latin typeface="+mn-lt"/>
              </a:rPr>
              <a:t> Casa</a:t>
            </a:r>
            <a:endParaRPr lang="en-US" sz="4000" dirty="0">
              <a:effectLst>
                <a:outerShdw blurRad="38100" dist="38100" dir="2700000" algn="tl">
                  <a:srgbClr val="000000">
                    <a:alpha val="43137"/>
                  </a:srgbClr>
                </a:outerShdw>
              </a:effectLst>
              <a:latin typeface="+mn-lt"/>
            </a:endParaRPr>
          </a:p>
        </p:txBody>
      </p:sp>
      <p:pic>
        <p:nvPicPr>
          <p:cNvPr id="2050" name="Picture 2" descr="C:\Users\BarrientosA\AppData\Local\Microsoft\Windows\Temporary Internet Files\Content.IE5\GLFO6J27\MC900382585[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29000" y="457200"/>
            <a:ext cx="2286000" cy="228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7347166"/>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1"/>
          <p:cNvSpPr>
            <a:spLocks noChangeArrowheads="1"/>
          </p:cNvSpPr>
          <p:nvPr/>
        </p:nvSpPr>
        <p:spPr bwMode="auto">
          <a:xfrm>
            <a:off x="0" y="3810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09600" indent="-609600" algn="ctr"/>
            <a:r>
              <a:rPr lang="en-US" sz="3600" b="1" dirty="0" err="1" smtClean="0">
                <a:effectLst>
                  <a:outerShdw blurRad="38100" dist="38100" dir="2700000" algn="tl">
                    <a:srgbClr val="000000">
                      <a:alpha val="43137"/>
                    </a:srgbClr>
                  </a:outerShdw>
                </a:effectLst>
              </a:rPr>
              <a:t>Atividade</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em</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Família</a:t>
            </a:r>
            <a:endParaRPr lang="en-US" sz="3600" dirty="0">
              <a:effectLst>
                <a:outerShdw blurRad="38100" dist="38100" dir="2700000" algn="tl">
                  <a:srgbClr val="000000">
                    <a:alpha val="43137"/>
                  </a:srgbClr>
                </a:outerShdw>
              </a:effectLst>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1749337" flipH="1">
            <a:off x="462293" y="-179995"/>
            <a:ext cx="1447800" cy="3247953"/>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19965089">
            <a:off x="7213287" y="-140700"/>
            <a:ext cx="1504046" cy="3247953"/>
          </a:xfrm>
          <a:prstGeom prst="rect">
            <a:avLst/>
          </a:prstGeom>
        </p:spPr>
      </p:pic>
      <p:sp>
        <p:nvSpPr>
          <p:cNvPr id="3" name="Rectangle 2"/>
          <p:cNvSpPr/>
          <p:nvPr/>
        </p:nvSpPr>
        <p:spPr>
          <a:xfrm>
            <a:off x="304800" y="1371600"/>
            <a:ext cx="8686800" cy="5016758"/>
          </a:xfrm>
          <a:prstGeom prst="rect">
            <a:avLst/>
          </a:prstGeom>
        </p:spPr>
        <p:txBody>
          <a:bodyPr wrap="square">
            <a:spAutoFit/>
          </a:bodyPr>
          <a:lstStyle/>
          <a:p>
            <a:pPr lvl="0" algn="ctr"/>
            <a:endParaRPr lang="en-US" sz="3200" dirty="0" smtClean="0"/>
          </a:p>
          <a:p>
            <a:pPr lvl="0" algn="ctr"/>
            <a:r>
              <a:rPr lang="en-US" sz="3200" dirty="0" err="1" smtClean="0"/>
              <a:t>Trabalhem</a:t>
            </a:r>
            <a:r>
              <a:rPr lang="en-US" sz="3200" dirty="0" smtClean="0"/>
              <a:t> </a:t>
            </a:r>
            <a:r>
              <a:rPr lang="en-US" sz="3200" dirty="0" err="1" smtClean="0"/>
              <a:t>juntos</a:t>
            </a:r>
            <a:r>
              <a:rPr lang="en-US" sz="3200" dirty="0" smtClean="0"/>
              <a:t> </a:t>
            </a:r>
            <a:r>
              <a:rPr lang="en-US" sz="3200" dirty="0" err="1" smtClean="0"/>
              <a:t>nas</a:t>
            </a:r>
            <a:r>
              <a:rPr lang="en-US" sz="3200" dirty="0" smtClean="0"/>
              <a:t> </a:t>
            </a:r>
            <a:r>
              <a:rPr lang="en-US" sz="3200" dirty="0" err="1" smtClean="0"/>
              <a:t>seguintes</a:t>
            </a:r>
            <a:r>
              <a:rPr lang="en-US" sz="3200" dirty="0" smtClean="0"/>
              <a:t> </a:t>
            </a:r>
            <a:r>
              <a:rPr lang="en-US" sz="3200" dirty="0" err="1" smtClean="0"/>
              <a:t>atividades</a:t>
            </a:r>
            <a:r>
              <a:rPr lang="en-US" sz="3200" dirty="0" smtClean="0"/>
              <a:t>:</a:t>
            </a:r>
            <a:endParaRPr lang="en-US" sz="3200" dirty="0"/>
          </a:p>
          <a:p>
            <a:r>
              <a:rPr lang="en-US" sz="3200" dirty="0"/>
              <a:t> </a:t>
            </a:r>
          </a:p>
          <a:p>
            <a:pPr marL="1028700" lvl="1" indent="-571500">
              <a:buFont typeface="Arial" pitchFamily="34" charset="0"/>
              <a:buChar char="•"/>
            </a:pPr>
            <a:r>
              <a:rPr lang="en-US" sz="3200" dirty="0" err="1" smtClean="0"/>
              <a:t>Escrevam</a:t>
            </a:r>
            <a:r>
              <a:rPr lang="en-US" sz="3200" dirty="0" smtClean="0"/>
              <a:t> </a:t>
            </a:r>
            <a:r>
              <a:rPr lang="en-US" sz="3200" dirty="0" err="1" smtClean="0"/>
              <a:t>uma</a:t>
            </a:r>
            <a:r>
              <a:rPr lang="en-US" sz="3200" dirty="0" smtClean="0"/>
              <a:t> </a:t>
            </a:r>
            <a:r>
              <a:rPr lang="en-US" sz="3200" dirty="0" err="1" smtClean="0"/>
              <a:t>lista</a:t>
            </a:r>
            <a:r>
              <a:rPr lang="en-US" sz="3200" dirty="0" smtClean="0"/>
              <a:t> de </a:t>
            </a:r>
            <a:r>
              <a:rPr lang="pt-BR" sz="3200" dirty="0" smtClean="0"/>
              <a:t>atividades</a:t>
            </a:r>
            <a:r>
              <a:rPr lang="en-US" sz="3200" dirty="0" smtClean="0"/>
              <a:t> </a:t>
            </a:r>
            <a:r>
              <a:rPr lang="en-US" sz="3200" dirty="0" err="1" smtClean="0"/>
              <a:t>espirituais</a:t>
            </a:r>
            <a:r>
              <a:rPr lang="en-US" sz="3200" dirty="0" smtClean="0"/>
              <a:t> </a:t>
            </a:r>
            <a:r>
              <a:rPr lang="en-US" sz="3200" dirty="0" err="1" smtClean="0"/>
              <a:t>que</a:t>
            </a:r>
            <a:r>
              <a:rPr lang="en-US" sz="3200" dirty="0" smtClean="0"/>
              <a:t> </a:t>
            </a:r>
            <a:r>
              <a:rPr lang="en-US" sz="3200" dirty="0" err="1" smtClean="0"/>
              <a:t>vocês</a:t>
            </a:r>
            <a:r>
              <a:rPr lang="en-US" sz="3200" dirty="0" smtClean="0"/>
              <a:t> </a:t>
            </a:r>
            <a:r>
              <a:rPr lang="en-US" sz="3200" dirty="0" err="1" smtClean="0"/>
              <a:t>não</a:t>
            </a:r>
            <a:r>
              <a:rPr lang="en-US" sz="3200" dirty="0" smtClean="0"/>
              <a:t> </a:t>
            </a:r>
            <a:r>
              <a:rPr lang="en-US" sz="3200" dirty="0" err="1" smtClean="0"/>
              <a:t>praticam</a:t>
            </a:r>
            <a:r>
              <a:rPr lang="en-US" sz="3200" dirty="0" smtClean="0"/>
              <a:t> </a:t>
            </a:r>
            <a:r>
              <a:rPr lang="en-US" sz="3200" dirty="0" err="1" smtClean="0"/>
              <a:t>mais</a:t>
            </a:r>
            <a:r>
              <a:rPr lang="en-US" sz="3200" dirty="0" smtClean="0"/>
              <a:t> </a:t>
            </a:r>
            <a:r>
              <a:rPr lang="en-US" sz="3200" dirty="0" err="1" smtClean="0"/>
              <a:t>juntos</a:t>
            </a:r>
            <a:r>
              <a:rPr lang="en-US" sz="3200" dirty="0" smtClean="0"/>
              <a:t>. </a:t>
            </a:r>
          </a:p>
          <a:p>
            <a:pPr marL="1028700" lvl="1" indent="-571500">
              <a:buFont typeface="Arial" pitchFamily="34" charset="0"/>
              <a:buChar char="•"/>
            </a:pPr>
            <a:endParaRPr lang="en-US" sz="3200" dirty="0"/>
          </a:p>
          <a:p>
            <a:pPr marL="1028700" lvl="1" indent="-571500">
              <a:buFont typeface="Arial" pitchFamily="34" charset="0"/>
              <a:buChar char="•"/>
            </a:pPr>
            <a:r>
              <a:rPr lang="en-US" sz="3200" dirty="0" err="1" smtClean="0"/>
              <a:t>Escolham</a:t>
            </a:r>
            <a:r>
              <a:rPr lang="en-US" sz="3200" dirty="0" smtClean="0"/>
              <a:t> </a:t>
            </a:r>
            <a:r>
              <a:rPr lang="en-US" sz="3200" dirty="0" err="1" smtClean="0"/>
              <a:t>uma</a:t>
            </a:r>
            <a:r>
              <a:rPr lang="en-US" sz="3200" dirty="0" smtClean="0"/>
              <a:t> </a:t>
            </a:r>
            <a:r>
              <a:rPr lang="en-US" sz="3200" dirty="0" err="1" smtClean="0"/>
              <a:t>atividade</a:t>
            </a:r>
            <a:r>
              <a:rPr lang="en-US" sz="3200" dirty="0" smtClean="0"/>
              <a:t> </a:t>
            </a:r>
            <a:r>
              <a:rPr lang="en-US" sz="3200" dirty="0" err="1" smtClean="0"/>
              <a:t>abandonada</a:t>
            </a:r>
            <a:r>
              <a:rPr lang="en-US" sz="3200" dirty="0" smtClean="0"/>
              <a:t> e </a:t>
            </a:r>
            <a:r>
              <a:rPr lang="en-US" sz="3200" dirty="0" err="1" smtClean="0"/>
              <a:t>tomem</a:t>
            </a:r>
            <a:r>
              <a:rPr lang="en-US" sz="3200" dirty="0" smtClean="0"/>
              <a:t> a </a:t>
            </a:r>
            <a:r>
              <a:rPr lang="en-US" sz="3200" dirty="0" err="1" smtClean="0"/>
              <a:t>decisão</a:t>
            </a:r>
            <a:r>
              <a:rPr lang="en-US" sz="3200" dirty="0" smtClean="0"/>
              <a:t> de </a:t>
            </a:r>
            <a:r>
              <a:rPr lang="en-US" sz="3200" dirty="0" err="1" smtClean="0"/>
              <a:t>restaurá</a:t>
            </a:r>
            <a:r>
              <a:rPr lang="en-US" sz="3200" dirty="0" smtClean="0"/>
              <a:t>-la.</a:t>
            </a:r>
            <a:r>
              <a:rPr lang="en-US" sz="3200" dirty="0"/>
              <a:t> </a:t>
            </a:r>
            <a:endParaRPr lang="en-US" sz="3200" dirty="0" smtClean="0"/>
          </a:p>
          <a:p>
            <a:pPr marL="1028700" lvl="1" indent="-571500">
              <a:buFont typeface="Arial" pitchFamily="34" charset="0"/>
              <a:buChar char="•"/>
            </a:pPr>
            <a:endParaRPr lang="en-US" sz="3200" dirty="0" smtClean="0"/>
          </a:p>
          <a:p>
            <a:pPr marL="1028700" lvl="1" indent="-571500">
              <a:buFont typeface="Arial" pitchFamily="34" charset="0"/>
              <a:buChar char="•"/>
            </a:pPr>
            <a:r>
              <a:rPr lang="en-US" sz="3200" dirty="0" err="1" smtClean="0"/>
              <a:t>Compartilhe</a:t>
            </a:r>
            <a:r>
              <a:rPr lang="en-US" sz="3200" dirty="0" smtClean="0"/>
              <a:t> </a:t>
            </a:r>
            <a:r>
              <a:rPr lang="en-US" sz="3200" dirty="0" err="1" smtClean="0"/>
              <a:t>suas</a:t>
            </a:r>
            <a:r>
              <a:rPr lang="en-US" sz="3200" dirty="0" smtClean="0"/>
              <a:t> </a:t>
            </a:r>
            <a:r>
              <a:rPr lang="en-US" sz="3200" dirty="0" err="1" smtClean="0"/>
              <a:t>ideias</a:t>
            </a:r>
            <a:r>
              <a:rPr lang="en-US" sz="3200" dirty="0" smtClean="0"/>
              <a:t> com </a:t>
            </a:r>
            <a:r>
              <a:rPr lang="en-US" sz="3200" dirty="0" err="1" smtClean="0"/>
              <a:t>outros</a:t>
            </a:r>
            <a:r>
              <a:rPr lang="en-US" sz="3200" dirty="0" smtClean="0"/>
              <a:t>.</a:t>
            </a:r>
            <a:endParaRPr lang="en-US" sz="3200"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C:\Users\BarrientosA\AppData\Local\Microsoft\Windows\Temporary Internet Files\Content.IE5\UIV22A79\MP900440294[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590800" y="685800"/>
            <a:ext cx="3655451" cy="27398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1"/>
          <p:cNvSpPr txBox="1">
            <a:spLocks noChangeArrowheads="1"/>
          </p:cNvSpPr>
          <p:nvPr/>
        </p:nvSpPr>
        <p:spPr bwMode="auto">
          <a:xfrm>
            <a:off x="-76200" y="3594127"/>
            <a:ext cx="9220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effectLst>
                  <a:outerShdw blurRad="38100" dist="38100" dir="2700000" algn="tl">
                    <a:srgbClr val="000000">
                      <a:alpha val="43137"/>
                    </a:srgbClr>
                  </a:outerShdw>
                </a:effectLst>
                <a:latin typeface="+mn-lt"/>
              </a:rPr>
              <a:t>O </a:t>
            </a:r>
            <a:r>
              <a:rPr lang="en-US" sz="4000" b="1" dirty="0" err="1" smtClean="0">
                <a:effectLst>
                  <a:outerShdw blurRad="38100" dist="38100" dir="2700000" algn="tl">
                    <a:srgbClr val="000000">
                      <a:alpha val="43137"/>
                    </a:srgbClr>
                  </a:outerShdw>
                </a:effectLst>
                <a:latin typeface="+mn-lt"/>
              </a:rPr>
              <a:t>Casamento</a:t>
            </a:r>
            <a:r>
              <a:rPr lang="en-US" sz="4000" b="1" dirty="0" smtClean="0">
                <a:effectLst>
                  <a:outerShdw blurRad="38100" dist="38100" dir="2700000" algn="tl">
                    <a:srgbClr val="000000">
                      <a:alpha val="43137"/>
                    </a:srgbClr>
                  </a:outerShdw>
                </a:effectLst>
                <a:latin typeface="+mn-lt"/>
              </a:rPr>
              <a:t> </a:t>
            </a:r>
            <a:r>
              <a:rPr lang="en-US" sz="4000" b="1" dirty="0" err="1" smtClean="0">
                <a:effectLst>
                  <a:outerShdw blurRad="38100" dist="38100" dir="2700000" algn="tl">
                    <a:srgbClr val="000000">
                      <a:alpha val="43137"/>
                    </a:srgbClr>
                  </a:outerShdw>
                </a:effectLst>
                <a:latin typeface="+mn-lt"/>
              </a:rPr>
              <a:t>Reavivado</a:t>
            </a:r>
            <a:endParaRPr lang="en-US" sz="4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58998891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a:spLocks noChangeArrowheads="1"/>
          </p:cNvSpPr>
          <p:nvPr/>
        </p:nvSpPr>
        <p:spPr bwMode="auto">
          <a:xfrm>
            <a:off x="-76200" y="381000"/>
            <a:ext cx="9220200" cy="538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lgn="ctr"/>
            <a:r>
              <a:rPr lang="en-US" sz="3600" b="1" dirty="0" smtClean="0">
                <a:effectLst>
                  <a:outerShdw blurRad="38100" dist="38100" dir="2700000" algn="tl">
                    <a:srgbClr val="000000">
                      <a:alpha val="43137"/>
                    </a:srgbClr>
                  </a:outerShdw>
                </a:effectLst>
              </a:rPr>
              <a:t>	Plano de </a:t>
            </a:r>
            <a:r>
              <a:rPr lang="en-US" sz="3600" b="1" dirty="0" err="1" smtClean="0">
                <a:effectLst>
                  <a:outerShdw blurRad="38100" dist="38100" dir="2700000" algn="tl">
                    <a:srgbClr val="000000">
                      <a:alpha val="43137"/>
                    </a:srgbClr>
                  </a:outerShdw>
                </a:effectLst>
              </a:rPr>
              <a:t>Oração</a:t>
            </a:r>
            <a:r>
              <a:rPr lang="en-US" sz="3600" b="1" dirty="0" smtClean="0">
                <a:effectLst>
                  <a:outerShdw blurRad="38100" dist="38100" dir="2700000" algn="tl">
                    <a:srgbClr val="000000">
                      <a:alpha val="43137"/>
                    </a:srgbClr>
                  </a:outerShdw>
                </a:effectLst>
              </a:rPr>
              <a:t> do </a:t>
            </a:r>
            <a:r>
              <a:rPr lang="en-US" sz="3600" b="1" dirty="0" err="1" smtClean="0">
                <a:effectLst>
                  <a:outerShdw blurRad="38100" dist="38100" dir="2700000" algn="tl">
                    <a:srgbClr val="000000">
                      <a:alpha val="43137"/>
                    </a:srgbClr>
                  </a:outerShdw>
                </a:effectLst>
              </a:rPr>
              <a:t>Casal</a:t>
            </a:r>
            <a:endParaRPr lang="en-US" sz="3600" b="1" dirty="0" smtClean="0">
              <a:effectLst>
                <a:outerShdw blurRad="38100" dist="38100" dir="2700000" algn="tl">
                  <a:srgbClr val="000000">
                    <a:alpha val="43137"/>
                  </a:srgbClr>
                </a:outerShdw>
              </a:effectLst>
            </a:endParaRPr>
          </a:p>
          <a:p>
            <a:pPr lvl="1"/>
            <a:endParaRPr lang="en-US" sz="2800" dirty="0" smtClean="0"/>
          </a:p>
          <a:p>
            <a:pPr marL="1828800" lvl="3" indent="-457200">
              <a:buFont typeface="Arial" pitchFamily="34" charset="0"/>
              <a:buChar char="•"/>
            </a:pPr>
            <a:r>
              <a:rPr lang="en-US" sz="3200" dirty="0" err="1" smtClean="0"/>
              <a:t>Momentos</a:t>
            </a:r>
            <a:r>
              <a:rPr lang="en-US" sz="3200" dirty="0" smtClean="0"/>
              <a:t> </a:t>
            </a:r>
            <a:r>
              <a:rPr lang="en-US" sz="3200" dirty="0" err="1" smtClean="0"/>
              <a:t>para</a:t>
            </a:r>
            <a:r>
              <a:rPr lang="en-US" sz="3200" dirty="0" smtClean="0"/>
              <a:t> </a:t>
            </a:r>
            <a:r>
              <a:rPr lang="en-US" sz="3200" dirty="0" err="1" smtClean="0"/>
              <a:t>orar</a:t>
            </a:r>
            <a:r>
              <a:rPr lang="en-US" sz="3200" dirty="0" smtClean="0"/>
              <a:t> </a:t>
            </a:r>
            <a:r>
              <a:rPr lang="en-US" sz="3200" dirty="0" err="1" smtClean="0"/>
              <a:t>juntos</a:t>
            </a:r>
            <a:r>
              <a:rPr lang="en-US" sz="3200" dirty="0" smtClean="0"/>
              <a:t>.</a:t>
            </a:r>
          </a:p>
          <a:p>
            <a:pPr marL="1828800" lvl="3" indent="-457200">
              <a:buFont typeface="Arial" pitchFamily="34" charset="0"/>
              <a:buChar char="•"/>
            </a:pPr>
            <a:r>
              <a:rPr lang="en-US" sz="3200" dirty="0" err="1" smtClean="0"/>
              <a:t>Tenham</a:t>
            </a:r>
            <a:r>
              <a:rPr lang="en-US" sz="3200" dirty="0" smtClean="0"/>
              <a:t> </a:t>
            </a:r>
            <a:r>
              <a:rPr lang="en-US" sz="3200" dirty="0" err="1" smtClean="0"/>
              <a:t>uma</a:t>
            </a:r>
            <a:r>
              <a:rPr lang="en-US" sz="3200" dirty="0" smtClean="0"/>
              <a:t> </a:t>
            </a:r>
            <a:r>
              <a:rPr lang="en-US" sz="3200" dirty="0" err="1" smtClean="0"/>
              <a:t>lista</a:t>
            </a:r>
            <a:r>
              <a:rPr lang="en-US" sz="3200" dirty="0" smtClean="0"/>
              <a:t> de </a:t>
            </a:r>
            <a:r>
              <a:rPr lang="en-US" sz="3200" dirty="0" err="1" smtClean="0"/>
              <a:t>pedidos</a:t>
            </a:r>
            <a:r>
              <a:rPr lang="en-US" sz="3200" dirty="0" smtClean="0"/>
              <a:t> </a:t>
            </a:r>
            <a:r>
              <a:rPr lang="en-US" sz="3200" dirty="0" err="1" smtClean="0"/>
              <a:t>especiais</a:t>
            </a:r>
            <a:r>
              <a:rPr lang="en-US" sz="3200" dirty="0" smtClean="0"/>
              <a:t> de </a:t>
            </a:r>
            <a:r>
              <a:rPr lang="en-US" sz="3200" dirty="0" err="1" smtClean="0"/>
              <a:t>oração</a:t>
            </a:r>
            <a:r>
              <a:rPr lang="en-US" sz="3200" dirty="0" smtClean="0"/>
              <a:t>.</a:t>
            </a:r>
          </a:p>
          <a:p>
            <a:pPr marL="1828800" lvl="3" indent="-457200">
              <a:buFont typeface="Arial" pitchFamily="34" charset="0"/>
              <a:buChar char="•"/>
            </a:pPr>
            <a:r>
              <a:rPr lang="en-US" sz="3200" dirty="0" err="1" smtClean="0"/>
              <a:t>Fazer</a:t>
            </a:r>
            <a:r>
              <a:rPr lang="en-US" sz="3200" dirty="0" smtClean="0"/>
              <a:t> das </a:t>
            </a:r>
            <a:r>
              <a:rPr lang="en-US" sz="3200" dirty="0" err="1" smtClean="0"/>
              <a:t>necessidades</a:t>
            </a:r>
            <a:r>
              <a:rPr lang="en-US" sz="3200" dirty="0" smtClean="0"/>
              <a:t> </a:t>
            </a:r>
            <a:r>
              <a:rPr lang="en-US" sz="3200" dirty="0" err="1" smtClean="0"/>
              <a:t>espirituais</a:t>
            </a:r>
            <a:r>
              <a:rPr lang="en-US" sz="3200" dirty="0" smtClean="0"/>
              <a:t> </a:t>
            </a:r>
            <a:r>
              <a:rPr lang="en-US" sz="3200" dirty="0" err="1" smtClean="0"/>
              <a:t>uma</a:t>
            </a:r>
            <a:r>
              <a:rPr lang="en-US" sz="3200" dirty="0" smtClean="0"/>
              <a:t> parte </a:t>
            </a:r>
            <a:r>
              <a:rPr lang="en-US" sz="3200" dirty="0" err="1" smtClean="0"/>
              <a:t>essencial</a:t>
            </a:r>
            <a:r>
              <a:rPr lang="en-US" sz="3200" dirty="0" smtClean="0"/>
              <a:t> de </a:t>
            </a:r>
            <a:r>
              <a:rPr lang="en-US" sz="3200" dirty="0" err="1" smtClean="0"/>
              <a:t>cada</a:t>
            </a:r>
            <a:r>
              <a:rPr lang="en-US" sz="3200" dirty="0" smtClean="0"/>
              <a:t> dia.</a:t>
            </a:r>
          </a:p>
          <a:p>
            <a:pPr marL="1828800" lvl="3" indent="-457200">
              <a:buFont typeface="Arial" pitchFamily="34" charset="0"/>
              <a:buChar char="•"/>
            </a:pPr>
            <a:r>
              <a:rPr lang="en-US" sz="3200" dirty="0" smtClean="0"/>
              <a:t>Orem </a:t>
            </a:r>
            <a:r>
              <a:rPr lang="en-US" sz="3200" dirty="0" err="1" smtClean="0"/>
              <a:t>por</a:t>
            </a:r>
            <a:r>
              <a:rPr lang="en-US" sz="3200" dirty="0" smtClean="0"/>
              <a:t> </a:t>
            </a:r>
            <a:r>
              <a:rPr lang="en-US" sz="3200" dirty="0" err="1" smtClean="0"/>
              <a:t>outros</a:t>
            </a:r>
            <a:r>
              <a:rPr lang="en-US" sz="3200" dirty="0" smtClean="0"/>
              <a:t> </a:t>
            </a:r>
            <a:r>
              <a:rPr lang="en-US" sz="3200" dirty="0" err="1" smtClean="0"/>
              <a:t>casais</a:t>
            </a:r>
            <a:r>
              <a:rPr lang="en-US" sz="3200" dirty="0" smtClean="0"/>
              <a:t>.</a:t>
            </a:r>
          </a:p>
          <a:p>
            <a:pPr marL="1828800" lvl="3" indent="-457200">
              <a:buFont typeface="Arial" pitchFamily="34" charset="0"/>
              <a:buChar char="•"/>
            </a:pPr>
            <a:r>
              <a:rPr lang="en-US" sz="3200" dirty="0" err="1" smtClean="0"/>
              <a:t>Convidem</a:t>
            </a:r>
            <a:r>
              <a:rPr lang="en-US" sz="3200" dirty="0" smtClean="0"/>
              <a:t> </a:t>
            </a:r>
            <a:r>
              <a:rPr lang="en-US" sz="3200" dirty="0" err="1" smtClean="0"/>
              <a:t>outros</a:t>
            </a:r>
            <a:r>
              <a:rPr lang="en-US" sz="3200" dirty="0" smtClean="0"/>
              <a:t> </a:t>
            </a:r>
            <a:r>
              <a:rPr lang="en-US" sz="3200" dirty="0" err="1" smtClean="0"/>
              <a:t>casais</a:t>
            </a:r>
            <a:r>
              <a:rPr lang="en-US" sz="3200" dirty="0" smtClean="0"/>
              <a:t> </a:t>
            </a:r>
            <a:r>
              <a:rPr lang="en-US" sz="3200" dirty="0" err="1" smtClean="0"/>
              <a:t>para</a:t>
            </a:r>
            <a:r>
              <a:rPr lang="en-US" sz="3200" dirty="0" smtClean="0"/>
              <a:t> </a:t>
            </a:r>
            <a:r>
              <a:rPr lang="en-US" sz="3200" dirty="0" err="1" smtClean="0"/>
              <a:t>momentos</a:t>
            </a:r>
            <a:r>
              <a:rPr lang="en-US" sz="3200" dirty="0" smtClean="0"/>
              <a:t> de </a:t>
            </a:r>
            <a:r>
              <a:rPr lang="en-US" sz="3200" dirty="0" err="1" smtClean="0"/>
              <a:t>oração</a:t>
            </a:r>
            <a:r>
              <a:rPr lang="en-US" sz="3200" dirty="0" smtClean="0"/>
              <a:t>.</a:t>
            </a:r>
            <a:endParaRPr lang="en-US" sz="3200" dirty="0"/>
          </a:p>
          <a:p>
            <a:pPr lvl="1"/>
            <a:endParaRPr lang="en-US" sz="2400" b="1" dirty="0">
              <a:latin typeface="Gill Sans MT" pitchFamily="34" charset="0"/>
            </a:endParaRPr>
          </a:p>
        </p:txBody>
      </p:sp>
    </p:spTree>
    <p:extLst>
      <p:ext uri="{BB962C8B-B14F-4D97-AF65-F5344CB8AC3E}">
        <p14:creationId xmlns:p14="http://schemas.microsoft.com/office/powerpoint/2010/main" xmlns="" val="222987477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60198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a:spLocks noChangeArrowheads="1"/>
          </p:cNvSpPr>
          <p:nvPr/>
        </p:nvSpPr>
        <p:spPr bwMode="auto">
          <a:xfrm>
            <a:off x="-76200" y="381000"/>
            <a:ext cx="9220200"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lgn="ct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Plano de </a:t>
            </a:r>
            <a:r>
              <a:rPr lang="en-US" sz="3600" b="1" dirty="0" err="1" smtClean="0">
                <a:effectLst>
                  <a:outerShdw blurRad="38100" dist="38100" dir="2700000" algn="tl">
                    <a:srgbClr val="000000">
                      <a:alpha val="43137"/>
                    </a:srgbClr>
                  </a:outerShdw>
                </a:effectLst>
              </a:rPr>
              <a:t>Estudo</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Bíblico</a:t>
            </a:r>
            <a:r>
              <a:rPr lang="en-US" sz="3600" b="1" dirty="0" smtClean="0">
                <a:effectLst>
                  <a:outerShdw blurRad="38100" dist="38100" dir="2700000" algn="tl">
                    <a:srgbClr val="000000">
                      <a:alpha val="43137"/>
                    </a:srgbClr>
                  </a:outerShdw>
                </a:effectLst>
              </a:rPr>
              <a:t> do </a:t>
            </a:r>
            <a:r>
              <a:rPr lang="en-US" sz="3600" b="1" dirty="0" err="1" smtClean="0">
                <a:effectLst>
                  <a:outerShdw blurRad="38100" dist="38100" dir="2700000" algn="tl">
                    <a:srgbClr val="000000">
                      <a:alpha val="43137"/>
                    </a:srgbClr>
                  </a:outerShdw>
                </a:effectLst>
              </a:rPr>
              <a:t>Casal</a:t>
            </a:r>
            <a:r>
              <a:rPr lang="en-US" sz="3600" b="1" dirty="0" smtClean="0">
                <a:effectLst>
                  <a:outerShdw blurRad="38100" dist="38100" dir="2700000" algn="tl">
                    <a:srgbClr val="000000">
                      <a:alpha val="43137"/>
                    </a:srgbClr>
                  </a:outerShdw>
                </a:effectLst>
              </a:rPr>
              <a:t>/Famílias</a:t>
            </a:r>
          </a:p>
          <a:p>
            <a:pPr lvl="1"/>
            <a:r>
              <a:rPr lang="en-US" sz="2800" dirty="0" smtClean="0"/>
              <a:t>	</a:t>
            </a:r>
          </a:p>
          <a:p>
            <a:pPr marL="1828800" lvl="3" indent="-457200">
              <a:buFont typeface="Arial" pitchFamily="34" charset="0"/>
              <a:buChar char="•"/>
            </a:pPr>
            <a:r>
              <a:rPr lang="en-US" sz="3200" dirty="0" err="1" smtClean="0"/>
              <a:t>Leiam</a:t>
            </a:r>
            <a:r>
              <a:rPr lang="en-US" sz="3200" dirty="0" smtClean="0"/>
              <a:t> a </a:t>
            </a:r>
            <a:r>
              <a:rPr lang="en-US" sz="3200" dirty="0" err="1" smtClean="0"/>
              <a:t>Bíblia</a:t>
            </a:r>
            <a:r>
              <a:rPr lang="en-US" sz="3200" dirty="0" smtClean="0"/>
              <a:t> </a:t>
            </a:r>
            <a:r>
              <a:rPr lang="en-US" sz="3200" dirty="0" err="1" smtClean="0"/>
              <a:t>juntos</a:t>
            </a:r>
            <a:r>
              <a:rPr lang="en-US" sz="3200" dirty="0" smtClean="0"/>
              <a:t>.</a:t>
            </a:r>
          </a:p>
          <a:p>
            <a:pPr marL="1828800" lvl="3" indent="-457200">
              <a:buFont typeface="Arial" pitchFamily="34" charset="0"/>
              <a:buChar char="•"/>
            </a:pPr>
            <a:endParaRPr lang="en-US" sz="3200" dirty="0" smtClean="0"/>
          </a:p>
          <a:p>
            <a:pPr marL="1828800" lvl="3" indent="-457200">
              <a:buFont typeface="Arial" pitchFamily="34" charset="0"/>
              <a:buChar char="•"/>
            </a:pPr>
            <a:r>
              <a:rPr lang="en-US" sz="3200" dirty="0" err="1" smtClean="0"/>
              <a:t>Estudem</a:t>
            </a:r>
            <a:r>
              <a:rPr lang="en-US" sz="3200" dirty="0" smtClean="0"/>
              <a:t> </a:t>
            </a:r>
            <a:r>
              <a:rPr lang="en-US" sz="3200" dirty="0" err="1" smtClean="0"/>
              <a:t>juntos</a:t>
            </a:r>
            <a:r>
              <a:rPr lang="en-US" sz="3200" dirty="0" smtClean="0"/>
              <a:t> o </a:t>
            </a:r>
            <a:r>
              <a:rPr lang="en-US" sz="3200" dirty="0" err="1" smtClean="0"/>
              <a:t>que</a:t>
            </a:r>
            <a:r>
              <a:rPr lang="en-US" sz="3200" dirty="0" smtClean="0"/>
              <a:t> a </a:t>
            </a:r>
            <a:r>
              <a:rPr lang="en-US" sz="3200" dirty="0" err="1" smtClean="0"/>
              <a:t>Bíblia</a:t>
            </a:r>
            <a:r>
              <a:rPr lang="en-US" sz="3200" dirty="0" smtClean="0"/>
              <a:t> </a:t>
            </a:r>
            <a:r>
              <a:rPr lang="en-US" sz="3200" dirty="0" err="1" smtClean="0"/>
              <a:t>diz</a:t>
            </a:r>
            <a:r>
              <a:rPr lang="en-US" sz="3200" dirty="0" smtClean="0"/>
              <a:t> </a:t>
            </a:r>
            <a:r>
              <a:rPr lang="en-US" sz="3200" dirty="0" err="1" smtClean="0"/>
              <a:t>sobre</a:t>
            </a:r>
            <a:r>
              <a:rPr lang="en-US" sz="3200" dirty="0" smtClean="0"/>
              <a:t> o </a:t>
            </a:r>
            <a:r>
              <a:rPr lang="en-US" sz="3200" dirty="0" err="1" smtClean="0"/>
              <a:t>casamento</a:t>
            </a:r>
            <a:r>
              <a:rPr lang="en-US" sz="3200" dirty="0" smtClean="0"/>
              <a:t>.</a:t>
            </a:r>
          </a:p>
          <a:p>
            <a:pPr marL="1828800" lvl="3" indent="-457200">
              <a:buFont typeface="Arial" pitchFamily="34" charset="0"/>
              <a:buChar char="•"/>
            </a:pPr>
            <a:endParaRPr lang="en-US" sz="3200" dirty="0" smtClean="0"/>
          </a:p>
          <a:p>
            <a:pPr marL="1828800" lvl="3" indent="-457200">
              <a:buFont typeface="Arial" pitchFamily="34" charset="0"/>
              <a:buChar char="•"/>
            </a:pPr>
            <a:r>
              <a:rPr lang="en-US" sz="3200" dirty="0" err="1" smtClean="0"/>
              <a:t>Estudem</a:t>
            </a:r>
            <a:r>
              <a:rPr lang="en-US" sz="3200" dirty="0" smtClean="0"/>
              <a:t> a </a:t>
            </a:r>
            <a:r>
              <a:rPr lang="en-US" sz="3200" dirty="0" err="1" smtClean="0"/>
              <a:t>Bíblia</a:t>
            </a:r>
            <a:r>
              <a:rPr lang="en-US" sz="3200" dirty="0" smtClean="0"/>
              <a:t> com um </a:t>
            </a:r>
            <a:r>
              <a:rPr lang="en-US" sz="3200" dirty="0" err="1" smtClean="0"/>
              <a:t>casal</a:t>
            </a:r>
            <a:r>
              <a:rPr lang="en-US" sz="3200" dirty="0" smtClean="0"/>
              <a:t> </a:t>
            </a:r>
            <a:r>
              <a:rPr lang="en-US" sz="3200" dirty="0" err="1" smtClean="0"/>
              <a:t>não-adventista</a:t>
            </a:r>
            <a:r>
              <a:rPr lang="en-US" sz="3200" dirty="0" smtClean="0"/>
              <a:t>.</a:t>
            </a:r>
          </a:p>
          <a:p>
            <a:pPr marL="1828800" lvl="3" indent="-457200">
              <a:buFont typeface="Arial" pitchFamily="34" charset="0"/>
              <a:buChar char="•"/>
            </a:pPr>
            <a:endParaRPr lang="en-US" sz="3200" dirty="0" smtClean="0"/>
          </a:p>
          <a:p>
            <a:pPr marL="1828800" lvl="3" indent="-457200">
              <a:buFont typeface="Arial" pitchFamily="34" charset="0"/>
              <a:buChar char="•"/>
            </a:pPr>
            <a:r>
              <a:rPr lang="en-US" sz="3200" dirty="0" err="1" smtClean="0"/>
              <a:t>Leiam</a:t>
            </a:r>
            <a:r>
              <a:rPr lang="en-US" sz="3200" dirty="0" smtClean="0"/>
              <a:t> </a:t>
            </a:r>
            <a:r>
              <a:rPr lang="en-US" sz="3200" dirty="0" err="1" smtClean="0"/>
              <a:t>juntos</a:t>
            </a:r>
            <a:r>
              <a:rPr lang="en-US" sz="3200" dirty="0" smtClean="0"/>
              <a:t> </a:t>
            </a:r>
            <a:r>
              <a:rPr lang="en-US" sz="3200" dirty="0" err="1" smtClean="0"/>
              <a:t>os</a:t>
            </a:r>
            <a:r>
              <a:rPr lang="en-US" sz="3200" dirty="0" smtClean="0"/>
              <a:t> </a:t>
            </a:r>
            <a:r>
              <a:rPr lang="en-US" sz="3200" dirty="0" err="1" smtClean="0"/>
              <a:t>livros</a:t>
            </a:r>
            <a:r>
              <a:rPr lang="en-US" sz="3200" dirty="0" smtClean="0"/>
              <a:t> do E. P. “</a:t>
            </a:r>
            <a:r>
              <a:rPr lang="en-US" sz="3200" i="1" dirty="0" smtClean="0"/>
              <a:t>O Grande </a:t>
            </a:r>
            <a:r>
              <a:rPr lang="en-US" sz="3200" i="1" dirty="0" err="1" smtClean="0"/>
              <a:t>Conflito</a:t>
            </a:r>
            <a:r>
              <a:rPr lang="en-US" sz="3200" i="1" dirty="0" smtClean="0"/>
              <a:t>, </a:t>
            </a:r>
            <a:r>
              <a:rPr lang="en-US" sz="3200" i="1" dirty="0" err="1" smtClean="0"/>
              <a:t>Lar</a:t>
            </a:r>
            <a:r>
              <a:rPr lang="en-US" sz="3200" i="1" dirty="0" smtClean="0"/>
              <a:t> </a:t>
            </a:r>
            <a:r>
              <a:rPr lang="en-US" sz="3200" i="1" dirty="0" err="1" smtClean="0"/>
              <a:t>Adventista</a:t>
            </a:r>
            <a:r>
              <a:rPr lang="en-US" sz="3200" i="1" dirty="0" smtClean="0"/>
              <a:t> e </a:t>
            </a:r>
            <a:r>
              <a:rPr lang="en-US" sz="3200" i="1" dirty="0" err="1" smtClean="0"/>
              <a:t>Caminho</a:t>
            </a:r>
            <a:r>
              <a:rPr lang="en-US" sz="3200" i="1" dirty="0" smtClean="0"/>
              <a:t> a Cristo</a:t>
            </a:r>
            <a:r>
              <a:rPr lang="en-US" sz="3200" dirty="0" smtClean="0"/>
              <a:t>”</a:t>
            </a:r>
            <a:endParaRPr lang="en-US" sz="2400" b="1" dirty="0">
              <a:latin typeface="Gill Sans MT" pitchFamily="34" charset="0"/>
            </a:endParaRPr>
          </a:p>
        </p:txBody>
      </p:sp>
    </p:spTree>
    <p:extLst>
      <p:ext uri="{BB962C8B-B14F-4D97-AF65-F5344CB8AC3E}">
        <p14:creationId xmlns:p14="http://schemas.microsoft.com/office/powerpoint/2010/main" xmlns="" val="4118044387"/>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1 Seminar Marriage Revival in Marriag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Seminar Marriage Revival in Marriage PPT</Template>
  <TotalTime>0</TotalTime>
  <Words>210</Words>
  <Application>Microsoft Office PowerPoint</Application>
  <PresentationFormat>Apresentação na tela (4:3)</PresentationFormat>
  <Paragraphs>230</Paragraphs>
  <Slides>12</Slides>
  <Notes>12</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1 Seminar Marriage Revival in Marriage PPT</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2012-06-13T14:29:16Z</dcterms:created>
  <dcterms:modified xsi:type="dcterms:W3CDTF">2012-06-20T19:58:14Z</dcterms:modified>
</cp:coreProperties>
</file>