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6" r:id="rId3"/>
    <p:sldId id="273" r:id="rId4"/>
    <p:sldId id="257" r:id="rId5"/>
    <p:sldId id="274" r:id="rId6"/>
    <p:sldId id="275" r:id="rId7"/>
    <p:sldId id="258" r:id="rId8"/>
    <p:sldId id="276" r:id="rId9"/>
    <p:sldId id="278" r:id="rId10"/>
    <p:sldId id="277" r:id="rId11"/>
    <p:sldId id="259" r:id="rId12"/>
    <p:sldId id="279" r:id="rId13"/>
    <p:sldId id="280" r:id="rId14"/>
    <p:sldId id="260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65" r:id="rId25"/>
    <p:sldId id="266" r:id="rId26"/>
    <p:sldId id="267" r:id="rId27"/>
    <p:sldId id="268" r:id="rId28"/>
    <p:sldId id="269" r:id="rId29"/>
    <p:sldId id="270" r:id="rId30"/>
    <p:sldId id="293" r:id="rId3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80A"/>
    <a:srgbClr val="FFFFFF"/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1860" y="-9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5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31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189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473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02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1252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6047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70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8461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5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F4C61-5131-4729-8314-C25A7CFF207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32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F4C61-5131-4729-8314-C25A7CFF207C}" type="datetimeFigureOut">
              <a:rPr lang="pt-BR" smtClean="0"/>
              <a:t>09/09/2016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D6CF-C404-4C6C-9FC4-2D0E13DCA56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509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602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874307" y="1779662"/>
            <a:ext cx="3600400" cy="95410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Onde foi construída a Torre de Babel?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220072" y="771550"/>
            <a:ext cx="2908870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E4480A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BABEL?</a:t>
            </a:r>
            <a:endParaRPr lang="pt-BR" sz="6000" b="1" dirty="0">
              <a:solidFill>
                <a:srgbClr val="E4480A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4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-108520" y="1275606"/>
            <a:ext cx="9073008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9600" b="1" dirty="0" smtClean="0">
                <a:solidFill>
                  <a:srgbClr val="E4480A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Rebeldes</a:t>
            </a:r>
            <a:endParaRPr lang="pt-BR" sz="8000" b="1" dirty="0" smtClean="0">
              <a:solidFill>
                <a:srgbClr val="E4480A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6600" b="1" dirty="0" smtClean="0"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 </a:t>
            </a:r>
            <a:r>
              <a:rPr lang="pt-BR" sz="6600" b="1" dirty="0">
                <a:solidFill>
                  <a:schemeClr val="tx2">
                    <a:lumMod val="75000"/>
                  </a:schemeClr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79712" y="1059582"/>
            <a:ext cx="6984776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você acha que a busca pela fama é algo recente, se você pensa que o desejo de se tornar uma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celebridade é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algo novo, ou ainda, se você imagina que a vontade de ter seu nome conhecido por todos é algo inédito e singular, acompanhe esta </a:t>
            </a:r>
            <a:r>
              <a:rPr lang="pt-BR" sz="2800" b="1" dirty="0" smtClean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Gênesis 11:1-10.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458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31744" y="1798890"/>
            <a:ext cx="4680520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lições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interessantes que podemos extrair desta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história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47864" y="1148720"/>
            <a:ext cx="1008112" cy="26468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16600" b="1" dirty="0" smtClean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pt-BR" sz="16600" b="1" dirty="0">
              <a:solidFill>
                <a:srgbClr val="E4480A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663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36138" y="2167578"/>
            <a:ext cx="5372825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bediência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parcial não é obediência 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alguma” </a:t>
            </a:r>
          </a:p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(Tiago 2:10).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518639" y="1175722"/>
            <a:ext cx="3509745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E4480A"/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</a:rPr>
              <a:t>1ª Lição</a:t>
            </a:r>
            <a:endParaRPr lang="pt-BR" sz="6600" b="1" dirty="0">
              <a:solidFill>
                <a:srgbClr val="E4480A"/>
              </a:solidFill>
              <a:effectLst>
                <a:glow>
                  <a:schemeClr val="bg1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4048" y="2139702"/>
            <a:ext cx="3788649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“Tão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importante quanto construir, é o que se constrói!” </a:t>
            </a:r>
          </a:p>
        </p:txBody>
      </p:sp>
      <p:sp>
        <p:nvSpPr>
          <p:cNvPr id="5" name="Retângulo 4"/>
          <p:cNvSpPr/>
          <p:nvPr/>
        </p:nvSpPr>
        <p:spPr>
          <a:xfrm>
            <a:off x="5166711" y="1203598"/>
            <a:ext cx="3509745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00B0F0"/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</a:rPr>
              <a:t>2ª Lição</a:t>
            </a:r>
            <a:endParaRPr lang="pt-BR" sz="6600" b="1" dirty="0">
              <a:solidFill>
                <a:srgbClr val="00B0F0"/>
              </a:solidFill>
              <a:effectLst>
                <a:glow>
                  <a:schemeClr val="bg1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128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995936" y="1563638"/>
            <a:ext cx="5035897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“A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única maneira de chegarmos ao céu é através do que Cristo fez, e não através de qualquer coisa grandiosa que possamos 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fazer”.</a:t>
            </a:r>
            <a:endPara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88024" y="599658"/>
            <a:ext cx="3509745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FF00"/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</a:rPr>
              <a:t>3ª Lição</a:t>
            </a:r>
            <a:endParaRPr lang="pt-BR" sz="6600" b="1" dirty="0">
              <a:solidFill>
                <a:srgbClr val="FFFF00"/>
              </a:solidFill>
              <a:effectLst>
                <a:glow>
                  <a:schemeClr val="bg1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70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879695" y="1851670"/>
            <a:ext cx="4940777" cy="181588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“A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humildade é pré-requisito para a exaltação, pois a humildade precede à 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honra”</a:t>
            </a:r>
          </a:p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Pv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15:33).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662655" y="887690"/>
            <a:ext cx="3509745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E4480A"/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</a:rPr>
              <a:t>4ª Lição</a:t>
            </a:r>
            <a:endParaRPr lang="pt-BR" sz="6600" b="1" dirty="0">
              <a:solidFill>
                <a:srgbClr val="E4480A"/>
              </a:solidFill>
              <a:effectLst>
                <a:glow>
                  <a:schemeClr val="bg1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2806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427984" y="1563638"/>
            <a:ext cx="4652745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“Deus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sempre está acima de nós! Seus propósitos e caminhos são sempre superiores aos 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nossos” </a:t>
            </a:r>
          </a:p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Is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55:6-9).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5076056" y="599658"/>
            <a:ext cx="3509745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FFFF00"/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</a:rPr>
              <a:t>5ª Lição</a:t>
            </a:r>
            <a:endParaRPr lang="pt-BR" sz="6600" b="1" dirty="0">
              <a:solidFill>
                <a:srgbClr val="FFFF00"/>
              </a:solidFill>
              <a:effectLst>
                <a:glow>
                  <a:schemeClr val="bg1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632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519655" y="1491630"/>
            <a:ext cx="5444833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“No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tempo em que Deus achar oportuno, Ele há de julgar todas as coisas, grandes e pequenas, boas e más, nada passará despercebido diante </a:t>
            </a:r>
            <a:r>
              <a:rPr lang="pt-BR" sz="28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dEle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</a:t>
            </a:r>
            <a:r>
              <a:rPr lang="pt-BR" sz="28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Ec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12:13-14).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446631" y="555526"/>
            <a:ext cx="3509745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00B0F0"/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</a:rPr>
              <a:t>6ª Lição</a:t>
            </a:r>
            <a:endParaRPr lang="pt-BR" sz="6600" b="1" dirty="0">
              <a:solidFill>
                <a:srgbClr val="00B0F0"/>
              </a:solidFill>
              <a:effectLst>
                <a:glow>
                  <a:schemeClr val="bg1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795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95936" y="3147814"/>
            <a:ext cx="1372492" cy="7078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>
            <a:spAutoFit/>
          </a:bodyPr>
          <a:lstStyle/>
          <a:p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</a:t>
            </a:r>
            <a:r>
              <a:rPr lang="pt-B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SQN</a:t>
            </a:r>
            <a:endParaRPr lang="pt-BR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5638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4067944" y="1563638"/>
            <a:ext cx="4868769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“No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final das contas, a vontade de Deus sempre irá prevalecer, pois Seus propósitos não podem ser frustrados ou </a:t>
            </a:r>
            <a:r>
              <a:rPr lang="pt-BR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impedidos” </a:t>
            </a:r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(Jó 42:2).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4878679" y="599658"/>
            <a:ext cx="3509745" cy="110799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6600" b="1" dirty="0" smtClean="0">
                <a:solidFill>
                  <a:srgbClr val="E4480A"/>
                </a:solidFill>
                <a:effectLst>
                  <a:glow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</a:rPr>
              <a:t>7ª Lição</a:t>
            </a:r>
            <a:endParaRPr lang="pt-BR" sz="6600" b="1" dirty="0">
              <a:solidFill>
                <a:srgbClr val="E4480A"/>
              </a:solidFill>
              <a:effectLst>
                <a:glow>
                  <a:schemeClr val="bg1"/>
                </a:glow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98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755576" y="1635646"/>
            <a:ext cx="7668344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8000" b="1" dirty="0" smtClean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IRONIAS DA VIDA</a:t>
            </a:r>
            <a:endParaRPr lang="pt-BR" sz="8000" b="1" dirty="0">
              <a:solidFill>
                <a:srgbClr val="E4480A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10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1520" y="1334254"/>
            <a:ext cx="8568952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 mais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irônico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tudo é que enquanto vemos no capítulo 11, pessoas se esforçando para serem reconhecidas e famosas e que caíram no esquecimento, no capítulo 12 conhecemos a história de uma pessoa que se tornou ilustre e famosa mesmo sem ter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essa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pretensão. </a:t>
            </a:r>
          </a:p>
        </p:txBody>
      </p:sp>
    </p:spTree>
    <p:extLst>
      <p:ext uri="{BB962C8B-B14F-4D97-AF65-F5344CB8AC3E}">
        <p14:creationId xmlns:p14="http://schemas.microsoft.com/office/powerpoint/2010/main" val="45036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95536" y="1419622"/>
            <a:ext cx="835292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Ele se tornou conhecido não por quem era ou pelo que fez, mas principalmente por aquilo que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Deus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fez por ele e através dele. Apesar de sua história ser longa, gostaria de chamar atenção apenas para os três primeiros versos (</a:t>
            </a:r>
            <a:r>
              <a:rPr lang="pt-BR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Gn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12:1-3).</a:t>
            </a:r>
          </a:p>
        </p:txBody>
      </p:sp>
    </p:spTree>
    <p:extLst>
      <p:ext uri="{BB962C8B-B14F-4D97-AF65-F5344CB8AC3E}">
        <p14:creationId xmlns:p14="http://schemas.microsoft.com/office/powerpoint/2010/main" val="362635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9512" y="1347614"/>
            <a:ext cx="4464496" cy="31085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Abrão, que mais tarde ficou conhecido como Abraão, é conhecido e respeitado ainda hoje por judeus, islâmicos e cristãos. Seu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nome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não caiu no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esquecimento!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87824" y="1131590"/>
            <a:ext cx="5995764" cy="2677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Quer ser famoso e ter seu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gravado pela eternidade? A fórmula é simples: Jesus afirmou “aquele que me confessar diante dos homens, também eu o confessarei diante de meu Pai, que está nos céus” (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10:31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23528" y="1320900"/>
            <a:ext cx="316835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5">
                    <a:lumMod val="50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CONFESSAR</a:t>
            </a:r>
            <a:endParaRPr lang="pt-BR" sz="4400" b="1" dirty="0">
              <a:solidFill>
                <a:schemeClr val="accent5">
                  <a:lumMod val="50000"/>
                </a:schemeClr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01033" y="1567121"/>
            <a:ext cx="199104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755576" y="1946325"/>
            <a:ext cx="424847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chemeClr val="accent1">
                    <a:lumMod val="75000"/>
                  </a:schemeClr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PRONUNCIAR</a:t>
            </a:r>
            <a:endParaRPr lang="pt-BR" sz="4400" b="1" dirty="0">
              <a:solidFill>
                <a:schemeClr val="accent1">
                  <a:lumMod val="75000"/>
                </a:schemeClr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417157" y="2143185"/>
            <a:ext cx="199104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 se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00733" y="2545036"/>
            <a:ext cx="4248472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E4480A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COMPROMETER</a:t>
            </a:r>
            <a:endParaRPr lang="pt-BR" sz="4400" b="1" dirty="0">
              <a:solidFill>
                <a:srgbClr val="E4480A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97177" y="2752736"/>
            <a:ext cx="199104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é se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668191" y="3170461"/>
            <a:ext cx="291632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7030A0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ENTREGAR</a:t>
            </a:r>
            <a:endParaRPr lang="pt-BR" sz="4400" b="1" dirty="0">
              <a:solidFill>
                <a:srgbClr val="7030A0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5400092" y="3386485"/>
            <a:ext cx="802915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03648" y="3746525"/>
            <a:ext cx="2916324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4400" b="1" dirty="0" smtClean="0">
                <a:solidFill>
                  <a:srgbClr val="FF0066"/>
                </a:solidFill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COMPLETO</a:t>
            </a:r>
            <a:endParaRPr lang="pt-BR" sz="4400" b="1" dirty="0">
              <a:solidFill>
                <a:srgbClr val="FF0066"/>
              </a:solidFill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79512" y="1347614"/>
            <a:ext cx="4248472" cy="267765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Para Abraão esse comprometimento e entrega envolvia decisões difíceis. Para nós, isso pode significar a </a:t>
            </a:r>
            <a:r>
              <a:rPr lang="pt-BR" sz="2800" b="1" dirty="0">
                <a:solidFill>
                  <a:srgbClr val="E4480A"/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/>
                  </a:outerShdw>
                </a:effectLst>
              </a:rPr>
              <a:t>necessidade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de sair da zona de conforto. 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251520" y="1477109"/>
            <a:ext cx="8712968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355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</a:rPr>
              <a:t>O fato é que cada decisão tem o poder de nos afastar ou de nos aproximar de Deus. Abraão não </a:t>
            </a:r>
            <a:r>
              <a:rPr lang="pt-BR" sz="2800" b="1" dirty="0">
                <a:solidFill>
                  <a:srgbClr val="E4480A"/>
                </a:solidFill>
                <a:effectLst>
                  <a:glow rad="355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</a:rPr>
              <a:t>escolheu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355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</a:rPr>
              <a:t> construir torres ou cidades. Ele preferiu edificar altares (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355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</a:rPr>
              <a:t>Gn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355600">
                    <a:schemeClr val="bg1"/>
                  </a:glow>
                  <a:outerShdw blurRad="38100" dist="38100" dir="2700000" algn="tl">
                    <a:srgbClr val="000000"/>
                  </a:outerShdw>
                </a:effectLst>
              </a:rPr>
              <a:t> 12:7; 12:8; 22:9). Por onde passava ele confessava sua fé em Deus através de seu testemunho.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1131590"/>
            <a:ext cx="6408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Ao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aceitar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Jesus, somos abençoados e, através de nosso testemunho público, abençoamos a vida de outras pessoas. Ao confessar Jesus em nossa vida, temos a certeza de que jamais cairemos no esquecimento. Ao sermos salvos, seremos lembrados pela eternidade!</a:t>
            </a: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 rot="20386407">
            <a:off x="-309061" y="310013"/>
            <a:ext cx="4611270" cy="4888085"/>
          </a:xfrm>
          <a:prstGeom prst="rect">
            <a:avLst/>
          </a:prstGeom>
          <a:solidFill>
            <a:schemeClr val="bg1">
              <a:lumMod val="95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84477" y="699542"/>
            <a:ext cx="3367443" cy="39703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você seria capaz de fazer para ter o seu nome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conhecido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todo o mundo? O que é necessário para se tornar famoso e ter seu nome lembrado ao longo da história?</a:t>
            </a:r>
          </a:p>
        </p:txBody>
      </p:sp>
    </p:spTree>
    <p:extLst>
      <p:ext uri="{BB962C8B-B14F-4D97-AF65-F5344CB8AC3E}">
        <p14:creationId xmlns:p14="http://schemas.microsoft.com/office/powerpoint/2010/main" val="155624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76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87574"/>
            <a:ext cx="8568952" cy="13849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Bíblia narra a história de uma pessoa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que, </a:t>
            </a: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apesar de ser conhecida em seu tempo, logo se tornou um ilustre desconhecido. Hoje vamos falar um pouco sobre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endParaRPr lang="pt-B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5148064" y="915566"/>
            <a:ext cx="3528392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6000" b="1" dirty="0" smtClean="0">
                <a:solidFill>
                  <a:srgbClr val="E4480A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NINRODE! </a:t>
            </a:r>
            <a:endParaRPr lang="pt-BR" sz="6000" b="1" dirty="0">
              <a:solidFill>
                <a:srgbClr val="E4480A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848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899285"/>
            <a:ext cx="8640960" cy="24006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5400" b="1" dirty="0" smtClean="0">
                <a:solidFill>
                  <a:srgbClr val="E4480A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</a:t>
            </a:r>
            <a:r>
              <a:rPr lang="pt-BR" sz="8000" b="1" dirty="0" smtClean="0">
                <a:solidFill>
                  <a:srgbClr val="E4480A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9600" b="1" dirty="0" smtClean="0">
                <a:solidFill>
                  <a:srgbClr val="E4480A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FAMOSO</a:t>
            </a:r>
            <a:r>
              <a:rPr lang="pt-BR" sz="8000" b="1" dirty="0" smtClean="0">
                <a:solidFill>
                  <a:srgbClr val="E4480A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400" b="1" dirty="0" smtClean="0">
                <a:solidFill>
                  <a:srgbClr val="E4480A"/>
                </a:solidFill>
                <a:effectLst>
                  <a:glow rad="889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DESCONHECIDO</a:t>
            </a:r>
            <a:endParaRPr lang="pt-BR" sz="8000" b="1" dirty="0">
              <a:solidFill>
                <a:srgbClr val="E4480A"/>
              </a:solidFill>
              <a:effectLst>
                <a:glow rad="889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42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043608" y="1347614"/>
            <a:ext cx="35283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err="1">
                <a:solidFill>
                  <a:srgbClr val="E4480A"/>
                </a:solidFill>
                <a:effectLst>
                  <a:glow rad="127000">
                    <a:schemeClr val="bg1"/>
                  </a:glow>
                </a:effectLst>
              </a:rPr>
              <a:t>Ninrode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 era bisneto de Noé, neto de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Cam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, e filho de </a:t>
            </a:r>
            <a:r>
              <a:rPr lang="pt-BR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Cuxe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glow rad="1270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73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627784" y="1261085"/>
            <a:ext cx="6408712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Bíblia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relata o 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seguinte: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Cuxe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gerou a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Ninrode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o qual começou a ser poderoso na terra. Foi valente caçador diante do SENHOR; daí dizer-se: Como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Ninrode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poderoso caçador diante do SENHOR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pt-BR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398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2573839" y="1275606"/>
            <a:ext cx="6390649" cy="224676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...O 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princípio do seu reino foi </a:t>
            </a:r>
            <a:r>
              <a:rPr lang="pt-BR" sz="2800" b="1" dirty="0">
                <a:solidFill>
                  <a:srgbClr val="E448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Babel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Ereque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Calné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na terra de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Sinar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Daquela terra saiu ele para a Assíria e edificou Nínive, 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Reobote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-Ir e </a:t>
            </a:r>
            <a:r>
              <a:rPr lang="pt-BR" sz="2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Calá</a:t>
            </a:r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</a:t>
            </a:r>
          </a:p>
          <a:p>
            <a:pPr algn="ctr"/>
            <a:r>
              <a:rPr lang="pt-BR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pt-BR" sz="28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Gn</a:t>
            </a:r>
            <a:r>
              <a:rPr lang="pt-BR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10:8-10).</a:t>
            </a:r>
          </a:p>
        </p:txBody>
      </p:sp>
    </p:spTree>
    <p:extLst>
      <p:ext uri="{BB962C8B-B14F-4D97-AF65-F5344CB8AC3E}">
        <p14:creationId xmlns:p14="http://schemas.microsoft.com/office/powerpoint/2010/main" val="3231178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1594</TotalTime>
  <Words>728</Words>
  <Application>Microsoft Office PowerPoint</Application>
  <PresentationFormat>Apresentação na tela (16:9)</PresentationFormat>
  <Paragraphs>51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Evangelismo 002</dc:creator>
  <cp:lastModifiedBy>Evangelismo 002</cp:lastModifiedBy>
  <cp:revision>35</cp:revision>
  <dcterms:created xsi:type="dcterms:W3CDTF">2016-08-09T14:46:32Z</dcterms:created>
  <dcterms:modified xsi:type="dcterms:W3CDTF">2016-09-09T14:17:44Z</dcterms:modified>
</cp:coreProperties>
</file>