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png" ContentType="image/png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41499" y="116839"/>
            <a:ext cx="8509000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3009" y="1368805"/>
            <a:ext cx="9745980" cy="3659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9120" y="238505"/>
            <a:ext cx="8078470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COMPORTAMENTO DESEJAVÉIS </a:t>
            </a:r>
            <a:r>
              <a:rPr dirty="0"/>
              <a:t>À </a:t>
            </a:r>
            <a:r>
              <a:rPr dirty="0" spc="-20"/>
              <a:t>FUNÇÃO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3189" y="1103630"/>
            <a:ext cx="8798560" cy="3692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7500" indent="-305435">
              <a:lnSpc>
                <a:spcPts val="2865"/>
              </a:lnSpc>
              <a:spcBef>
                <a:spcPts val="105"/>
              </a:spcBef>
              <a:buAutoNum type="arabicPeriod" startAt="4"/>
              <a:tabLst>
                <a:tab pos="318135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ESPÍRITO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dirty="0" sz="2400" spc="-12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EQUIPE</a:t>
            </a:r>
            <a:endParaRPr sz="2400">
              <a:latin typeface="Calibri"/>
              <a:cs typeface="Calibri"/>
            </a:endParaRPr>
          </a:p>
          <a:p>
            <a:pPr algn="just" marL="12700" marR="10160">
              <a:lnSpc>
                <a:spcPts val="2930"/>
              </a:lnSpc>
              <a:spcBef>
                <a:spcPts val="40"/>
              </a:spcBef>
            </a:pPr>
            <a:r>
              <a:rPr dirty="0" sz="2400" spc="-10">
                <a:latin typeface="Calibri"/>
                <a:cs typeface="Calibri"/>
              </a:rPr>
              <a:t>Estar </a:t>
            </a:r>
            <a:r>
              <a:rPr dirty="0" sz="2400">
                <a:latin typeface="Calibri"/>
                <a:cs typeface="Calibri"/>
              </a:rPr>
              <a:t>disposto a </a:t>
            </a:r>
            <a:r>
              <a:rPr dirty="0" sz="2400" spc="-40">
                <a:latin typeface="Calibri"/>
                <a:cs typeface="Calibri"/>
              </a:rPr>
              <a:t>cooperar, </a:t>
            </a:r>
            <a:r>
              <a:rPr dirty="0" sz="2400" spc="-35">
                <a:latin typeface="Calibri"/>
                <a:cs typeface="Calibri"/>
              </a:rPr>
              <a:t>ajudar, </a:t>
            </a:r>
            <a:r>
              <a:rPr dirty="0" sz="2400" spc="10">
                <a:latin typeface="Calibri"/>
                <a:cs typeface="Calibri"/>
              </a:rPr>
              <a:t>ceder </a:t>
            </a:r>
            <a:r>
              <a:rPr dirty="0" sz="2400">
                <a:latin typeface="Calibri"/>
                <a:cs typeface="Calibri"/>
              </a:rPr>
              <a:t>em suas </a:t>
            </a:r>
            <a:r>
              <a:rPr dirty="0" sz="2400" spc="-5">
                <a:latin typeface="Calibri"/>
                <a:cs typeface="Calibri"/>
              </a:rPr>
              <a:t>ideias. </a:t>
            </a:r>
            <a:r>
              <a:rPr dirty="0" sz="2400" spc="10">
                <a:latin typeface="Calibri"/>
                <a:cs typeface="Calibri"/>
              </a:rPr>
              <a:t>Em </a:t>
            </a:r>
            <a:r>
              <a:rPr dirty="0" sz="2400" spc="-5">
                <a:latin typeface="Calibri"/>
                <a:cs typeface="Calibri"/>
              </a:rPr>
              <a:t>síntese,  </a:t>
            </a:r>
            <a:r>
              <a:rPr dirty="0" sz="2400">
                <a:latin typeface="Calibri"/>
                <a:cs typeface="Calibri"/>
              </a:rPr>
              <a:t>dominar a </a:t>
            </a:r>
            <a:r>
              <a:rPr dirty="0" sz="2400" spc="-15">
                <a:latin typeface="Calibri"/>
                <a:cs typeface="Calibri"/>
              </a:rPr>
              <a:t>tarefa </a:t>
            </a:r>
            <a:r>
              <a:rPr dirty="0" sz="2400">
                <a:latin typeface="Calibri"/>
                <a:cs typeface="Calibri"/>
              </a:rPr>
              <a:t>e manter os</a:t>
            </a:r>
            <a:r>
              <a:rPr dirty="0" sz="2400" spc="-1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relacionamentos.</a:t>
            </a:r>
            <a:endParaRPr sz="2400">
              <a:latin typeface="Calibri"/>
              <a:cs typeface="Calibri"/>
            </a:endParaRPr>
          </a:p>
          <a:p>
            <a:pPr marL="317500" indent="-305435">
              <a:lnSpc>
                <a:spcPts val="2745"/>
              </a:lnSpc>
              <a:buAutoNum type="arabicPeriod" startAt="5"/>
              <a:tabLst>
                <a:tab pos="318135" algn="l"/>
              </a:tabLst>
            </a:pP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PERCEPÇÃO</a:t>
            </a:r>
            <a:endParaRPr sz="2400">
              <a:latin typeface="Calibri"/>
              <a:cs typeface="Calibri"/>
            </a:endParaRPr>
          </a:p>
          <a:p>
            <a:pPr algn="just" marL="12700" marR="8890">
              <a:lnSpc>
                <a:spcPct val="99100"/>
              </a:lnSpc>
              <a:spcBef>
                <a:spcPts val="75"/>
              </a:spcBef>
            </a:pPr>
            <a:r>
              <a:rPr dirty="0" sz="2400" spc="-70">
                <a:latin typeface="Calibri"/>
                <a:cs typeface="Calibri"/>
              </a:rPr>
              <a:t>Ter </a:t>
            </a:r>
            <a:r>
              <a:rPr dirty="0" sz="2400" spc="5">
                <a:latin typeface="Calibri"/>
                <a:cs typeface="Calibri"/>
              </a:rPr>
              <a:t>noção do que </a:t>
            </a:r>
            <a:r>
              <a:rPr dirty="0" sz="2400" spc="15">
                <a:latin typeface="Calibri"/>
                <a:cs typeface="Calibri"/>
              </a:rPr>
              <a:t>se </a:t>
            </a:r>
            <a:r>
              <a:rPr dirty="0" sz="2400" spc="10">
                <a:latin typeface="Calibri"/>
                <a:cs typeface="Calibri"/>
              </a:rPr>
              <a:t>passa </a:t>
            </a:r>
            <a:r>
              <a:rPr dirty="0" sz="2400" spc="5">
                <a:latin typeface="Calibri"/>
                <a:cs typeface="Calibri"/>
              </a:rPr>
              <a:t>no </a:t>
            </a:r>
            <a:r>
              <a:rPr dirty="0" sz="2400" spc="-5">
                <a:latin typeface="Calibri"/>
                <a:cs typeface="Calibri"/>
              </a:rPr>
              <a:t>ambiente, </a:t>
            </a:r>
            <a:r>
              <a:rPr dirty="0" sz="2400" spc="-15">
                <a:latin typeface="Calibri"/>
                <a:cs typeface="Calibri"/>
              </a:rPr>
              <a:t>uma visão </a:t>
            </a:r>
            <a:r>
              <a:rPr dirty="0" sz="2400" spc="-5">
                <a:latin typeface="Calibri"/>
                <a:cs typeface="Calibri"/>
              </a:rPr>
              <a:t>mais </a:t>
            </a:r>
            <a:r>
              <a:rPr dirty="0" sz="2400" spc="-10">
                <a:latin typeface="Calibri"/>
                <a:cs typeface="Calibri"/>
              </a:rPr>
              <a:t>ampla.  </a:t>
            </a:r>
            <a:r>
              <a:rPr dirty="0" sz="2400" spc="-20">
                <a:latin typeface="Calibri"/>
                <a:cs typeface="Calibri"/>
              </a:rPr>
              <a:t>Procurar </a:t>
            </a:r>
            <a:r>
              <a:rPr dirty="0" sz="2400" spc="-30">
                <a:latin typeface="Calibri"/>
                <a:cs typeface="Calibri"/>
              </a:rPr>
              <a:t>fazer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>
                <a:latin typeface="Calibri"/>
                <a:cs typeface="Calibri"/>
              </a:rPr>
              <a:t>leitura </a:t>
            </a:r>
            <a:r>
              <a:rPr dirty="0" sz="2400" spc="-5">
                <a:latin typeface="Calibri"/>
                <a:cs typeface="Calibri"/>
              </a:rPr>
              <a:t>não </a:t>
            </a:r>
            <a:r>
              <a:rPr dirty="0" sz="2400">
                <a:latin typeface="Calibri"/>
                <a:cs typeface="Calibri"/>
              </a:rPr>
              <a:t>verbal </a:t>
            </a:r>
            <a:r>
              <a:rPr dirty="0" sz="2400" spc="-10">
                <a:latin typeface="Calibri"/>
                <a:cs typeface="Calibri"/>
              </a:rPr>
              <a:t>das </a:t>
            </a:r>
            <a:r>
              <a:rPr dirty="0" sz="2400" spc="5">
                <a:latin typeface="Calibri"/>
                <a:cs typeface="Calibri"/>
              </a:rPr>
              <a:t>pessoas </a:t>
            </a:r>
            <a:r>
              <a:rPr dirty="0" sz="2400">
                <a:latin typeface="Calibri"/>
                <a:cs typeface="Calibri"/>
              </a:rPr>
              <a:t>(como </a:t>
            </a:r>
            <a:r>
              <a:rPr dirty="0" sz="2400" spc="-10">
                <a:latin typeface="Calibri"/>
                <a:cs typeface="Calibri"/>
              </a:rPr>
              <a:t>chegam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25">
                <a:latin typeface="Calibri"/>
                <a:cs typeface="Calibri"/>
              </a:rPr>
              <a:t>estão  </a:t>
            </a:r>
            <a:r>
              <a:rPr dirty="0" sz="2400" spc="15">
                <a:latin typeface="Calibri"/>
                <a:cs typeface="Calibri"/>
              </a:rPr>
              <a:t>se </a:t>
            </a:r>
            <a:r>
              <a:rPr dirty="0" sz="2400" spc="5">
                <a:latin typeface="Calibri"/>
                <a:cs typeface="Calibri"/>
              </a:rPr>
              <a:t>sentindo)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5">
                <a:latin typeface="Calibri"/>
                <a:cs typeface="Calibri"/>
              </a:rPr>
              <a:t>atuar </a:t>
            </a:r>
            <a:r>
              <a:rPr dirty="0" sz="2400">
                <a:latin typeface="Calibri"/>
                <a:cs typeface="Calibri"/>
              </a:rPr>
              <a:t>em </a:t>
            </a:r>
            <a:r>
              <a:rPr dirty="0" sz="2400" spc="5">
                <a:latin typeface="Calibri"/>
                <a:cs typeface="Calibri"/>
              </a:rPr>
              <a:t>cima</a:t>
            </a:r>
            <a:r>
              <a:rPr dirty="0" sz="2400" spc="-240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disso.</a:t>
            </a:r>
            <a:endParaRPr sz="2400">
              <a:latin typeface="Calibri"/>
              <a:cs typeface="Calibri"/>
            </a:endParaRPr>
          </a:p>
          <a:p>
            <a:pPr marL="317500" indent="-305435">
              <a:lnSpc>
                <a:spcPts val="2865"/>
              </a:lnSpc>
              <a:spcBef>
                <a:spcPts val="50"/>
              </a:spcBef>
              <a:buAutoNum type="arabicPeriod" startAt="6"/>
              <a:tabLst>
                <a:tab pos="318135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SOCIABILIDADE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ts val="2930"/>
              </a:lnSpc>
              <a:spcBef>
                <a:spcPts val="45"/>
              </a:spcBef>
            </a:pPr>
            <a:r>
              <a:rPr dirty="0" sz="2400" spc="-15">
                <a:latin typeface="Calibri"/>
                <a:cs typeface="Calibri"/>
              </a:rPr>
              <a:t>Facilidade </a:t>
            </a:r>
            <a:r>
              <a:rPr dirty="0" sz="2400">
                <a:latin typeface="Calibri"/>
                <a:cs typeface="Calibri"/>
              </a:rPr>
              <a:t>em </a:t>
            </a:r>
            <a:r>
              <a:rPr dirty="0" sz="2400" spc="-10">
                <a:latin typeface="Calibri"/>
                <a:cs typeface="Calibri"/>
              </a:rPr>
              <a:t>aproximar-se das </a:t>
            </a:r>
            <a:r>
              <a:rPr dirty="0" sz="2400" spc="10">
                <a:latin typeface="Calibri"/>
                <a:cs typeface="Calibri"/>
              </a:rPr>
              <a:t>pessoas. Se souber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5">
                <a:latin typeface="Calibri"/>
                <a:cs typeface="Calibri"/>
              </a:rPr>
              <a:t>que </a:t>
            </a:r>
            <a:r>
              <a:rPr dirty="0" sz="2400" spc="-30">
                <a:latin typeface="Calibri"/>
                <a:cs typeface="Calibri"/>
              </a:rPr>
              <a:t>faz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5">
                <a:latin typeface="Calibri"/>
                <a:cs typeface="Calibri"/>
              </a:rPr>
              <a:t>gosta  </a:t>
            </a:r>
            <a:r>
              <a:rPr dirty="0" sz="2400" spc="-10">
                <a:latin typeface="Calibri"/>
                <a:cs typeface="Calibri"/>
              </a:rPr>
              <a:t>evidenciar </a:t>
            </a:r>
            <a:r>
              <a:rPr dirty="0" sz="2400" spc="10">
                <a:latin typeface="Calibri"/>
                <a:cs typeface="Calibri"/>
              </a:rPr>
              <a:t>isso </a:t>
            </a:r>
            <a:r>
              <a:rPr dirty="0" sz="2400" spc="5">
                <a:latin typeface="Calibri"/>
                <a:cs typeface="Calibri"/>
              </a:rPr>
              <a:t>na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conversa.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9120" y="520699"/>
            <a:ext cx="8078470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COMPORTAMENTO DESEJAVÉIS </a:t>
            </a:r>
            <a:r>
              <a:rPr dirty="0"/>
              <a:t>À </a:t>
            </a:r>
            <a:r>
              <a:rPr dirty="0" spc="-20"/>
              <a:t>FUNÇÃO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96313" y="1535747"/>
            <a:ext cx="8792210" cy="2957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indent="-305435">
              <a:lnSpc>
                <a:spcPts val="2865"/>
              </a:lnSpc>
              <a:spcBef>
                <a:spcPts val="100"/>
              </a:spcBef>
              <a:buAutoNum type="arabicPeriod" startAt="7"/>
              <a:tabLst>
                <a:tab pos="318135" algn="l"/>
              </a:tabLst>
            </a:pP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CONFIANÇA</a:t>
            </a:r>
            <a:endParaRPr sz="2400">
              <a:latin typeface="Calibri"/>
              <a:cs typeface="Calibri"/>
            </a:endParaRPr>
          </a:p>
          <a:p>
            <a:pPr algn="just" marL="12700">
              <a:lnSpc>
                <a:spcPts val="2865"/>
              </a:lnSpc>
            </a:pPr>
            <a:r>
              <a:rPr dirty="0" sz="2400" spc="-15">
                <a:latin typeface="Calibri"/>
                <a:cs typeface="Calibri"/>
              </a:rPr>
              <a:t>Mostrar postura </a:t>
            </a:r>
            <a:r>
              <a:rPr dirty="0" sz="2400" spc="5">
                <a:latin typeface="Calibri"/>
                <a:cs typeface="Calibri"/>
              </a:rPr>
              <a:t>de </a:t>
            </a:r>
            <a:r>
              <a:rPr dirty="0" sz="2400" spc="-5">
                <a:latin typeface="Calibri"/>
                <a:cs typeface="Calibri"/>
              </a:rPr>
              <a:t>firmeza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5">
                <a:latin typeface="Calibri"/>
                <a:cs typeface="Calibri"/>
              </a:rPr>
              <a:t>segurança </a:t>
            </a:r>
            <a:r>
              <a:rPr dirty="0" sz="2400" spc="5">
                <a:latin typeface="Calibri"/>
                <a:cs typeface="Calibri"/>
              </a:rPr>
              <a:t>no que </a:t>
            </a:r>
            <a:r>
              <a:rPr dirty="0" sz="2400" spc="-25">
                <a:latin typeface="Calibri"/>
                <a:cs typeface="Calibri"/>
              </a:rPr>
              <a:t>está </a:t>
            </a:r>
            <a:r>
              <a:rPr dirty="0" sz="2400" spc="-15">
                <a:latin typeface="Calibri"/>
                <a:cs typeface="Calibri"/>
              </a:rPr>
              <a:t>fazendo.</a:t>
            </a:r>
            <a:r>
              <a:rPr dirty="0" sz="2400" spc="29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Olhar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400"/>
              </a:lnSpc>
              <a:spcBef>
                <a:spcPts val="35"/>
              </a:spcBef>
            </a:pPr>
            <a:r>
              <a:rPr dirty="0" sz="2400" spc="-5">
                <a:latin typeface="Calibri"/>
                <a:cs typeface="Calibri"/>
              </a:rPr>
              <a:t>direto </a:t>
            </a:r>
            <a:r>
              <a:rPr dirty="0" sz="2400" spc="-20">
                <a:latin typeface="Calibri"/>
                <a:cs typeface="Calibri"/>
              </a:rPr>
              <a:t>nos </a:t>
            </a:r>
            <a:r>
              <a:rPr dirty="0" sz="2400" spc="5">
                <a:latin typeface="Calibri"/>
                <a:cs typeface="Calibri"/>
              </a:rPr>
              <a:t>olhos. </a:t>
            </a:r>
            <a:r>
              <a:rPr dirty="0" sz="2400" spc="-5">
                <a:latin typeface="Calibri"/>
                <a:cs typeface="Calibri"/>
              </a:rPr>
              <a:t>Não </a:t>
            </a:r>
            <a:r>
              <a:rPr dirty="0" sz="2400" spc="-15">
                <a:latin typeface="Calibri"/>
                <a:cs typeface="Calibri"/>
              </a:rPr>
              <a:t>gaguejar ao </a:t>
            </a:r>
            <a:r>
              <a:rPr dirty="0" sz="2400" spc="-50">
                <a:latin typeface="Calibri"/>
                <a:cs typeface="Calibri"/>
              </a:rPr>
              <a:t>falar. </a:t>
            </a:r>
            <a:r>
              <a:rPr dirty="0" sz="2400" spc="10">
                <a:latin typeface="Calibri"/>
                <a:cs typeface="Calibri"/>
              </a:rPr>
              <a:t>Se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 spc="5">
                <a:latin typeface="Calibri"/>
                <a:cs typeface="Calibri"/>
              </a:rPr>
              <a:t>preciso </a:t>
            </a:r>
            <a:r>
              <a:rPr dirty="0" sz="2400" spc="-15">
                <a:latin typeface="Calibri"/>
                <a:cs typeface="Calibri"/>
              </a:rPr>
              <a:t>dizer </a:t>
            </a:r>
            <a:r>
              <a:rPr dirty="0" sz="2400" spc="5">
                <a:latin typeface="Calibri"/>
                <a:cs typeface="Calibri"/>
              </a:rPr>
              <a:t>que </a:t>
            </a:r>
            <a:r>
              <a:rPr dirty="0" sz="2400" spc="-5">
                <a:latin typeface="Calibri"/>
                <a:cs typeface="Calibri"/>
              </a:rPr>
              <a:t>não  </a:t>
            </a:r>
            <a:r>
              <a:rPr dirty="0" sz="2400">
                <a:latin typeface="Calibri"/>
                <a:cs typeface="Calibri"/>
              </a:rPr>
              <a:t>sabe, </a:t>
            </a:r>
            <a:r>
              <a:rPr dirty="0" sz="2400" spc="-30">
                <a:latin typeface="Calibri"/>
                <a:cs typeface="Calibri"/>
              </a:rPr>
              <a:t>fazer </a:t>
            </a:r>
            <a:r>
              <a:rPr dirty="0" sz="2400" spc="10">
                <a:latin typeface="Calibri"/>
                <a:cs typeface="Calibri"/>
              </a:rPr>
              <a:t>com  </a:t>
            </a:r>
            <a:r>
              <a:rPr dirty="0" sz="2400" spc="-10">
                <a:latin typeface="Calibri"/>
                <a:cs typeface="Calibri"/>
              </a:rPr>
              <a:t>naturalidade. </a:t>
            </a:r>
            <a:r>
              <a:rPr dirty="0" sz="2400" spc="5">
                <a:latin typeface="Calibri"/>
                <a:cs typeface="Calibri"/>
              </a:rPr>
              <a:t>(ex: </a:t>
            </a:r>
            <a:r>
              <a:rPr dirty="0" sz="2400" spc="-30">
                <a:latin typeface="Calibri"/>
                <a:cs typeface="Calibri"/>
              </a:rPr>
              <a:t>Vou </a:t>
            </a:r>
            <a:r>
              <a:rPr dirty="0" sz="2400" spc="15">
                <a:latin typeface="Calibri"/>
                <a:cs typeface="Calibri"/>
              </a:rPr>
              <a:t>me </a:t>
            </a:r>
            <a:r>
              <a:rPr dirty="0" sz="2400" spc="-15">
                <a:latin typeface="Calibri"/>
                <a:cs typeface="Calibri"/>
              </a:rPr>
              <a:t>informar </a:t>
            </a:r>
            <a:r>
              <a:rPr dirty="0" sz="2400" spc="10">
                <a:latin typeface="Calibri"/>
                <a:cs typeface="Calibri"/>
              </a:rPr>
              <a:t>com  </a:t>
            </a:r>
            <a:r>
              <a:rPr dirty="0" sz="2400" spc="5">
                <a:latin typeface="Calibri"/>
                <a:cs typeface="Calibri"/>
              </a:rPr>
              <a:t>os  </a:t>
            </a:r>
            <a:r>
              <a:rPr dirty="0" sz="2400" spc="-10">
                <a:latin typeface="Calibri"/>
                <a:cs typeface="Calibri"/>
              </a:rPr>
              <a:t>responsáveis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10">
                <a:latin typeface="Calibri"/>
                <a:cs typeface="Calibri"/>
              </a:rPr>
              <a:t>logo lhe </a:t>
            </a:r>
            <a:r>
              <a:rPr dirty="0" sz="2400" spc="5">
                <a:latin typeface="Calibri"/>
                <a:cs typeface="Calibri"/>
              </a:rPr>
              <a:t>dou um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retorno).</a:t>
            </a:r>
            <a:endParaRPr sz="2400">
              <a:latin typeface="Calibri"/>
              <a:cs typeface="Calibri"/>
            </a:endParaRPr>
          </a:p>
          <a:p>
            <a:pPr marL="317500" indent="-305435">
              <a:lnSpc>
                <a:spcPts val="2840"/>
              </a:lnSpc>
              <a:buAutoNum type="arabicPeriod" startAt="8"/>
              <a:tabLst>
                <a:tab pos="318135" algn="l"/>
              </a:tabLst>
            </a:pP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PROATIVIDADE</a:t>
            </a:r>
            <a:endParaRPr sz="2400">
              <a:latin typeface="Calibri"/>
              <a:cs typeface="Calibri"/>
            </a:endParaRPr>
          </a:p>
          <a:p>
            <a:pPr algn="just" marL="12700" marR="12065">
              <a:lnSpc>
                <a:spcPts val="2930"/>
              </a:lnSpc>
              <a:spcBef>
                <a:spcPts val="45"/>
              </a:spcBef>
            </a:pPr>
            <a:r>
              <a:rPr dirty="0" sz="2400" spc="-70">
                <a:latin typeface="Calibri"/>
                <a:cs typeface="Calibri"/>
              </a:rPr>
              <a:t>Ter </a:t>
            </a:r>
            <a:r>
              <a:rPr dirty="0" sz="2400" spc="-15">
                <a:latin typeface="Calibri"/>
                <a:cs typeface="Calibri"/>
              </a:rPr>
              <a:t>iniciativa. </a:t>
            </a:r>
            <a:r>
              <a:rPr dirty="0" sz="2400" spc="-25">
                <a:latin typeface="Calibri"/>
                <a:cs typeface="Calibri"/>
              </a:rPr>
              <a:t>Fazer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5">
                <a:latin typeface="Calibri"/>
                <a:cs typeface="Calibri"/>
              </a:rPr>
              <a:t>que tem que </a:t>
            </a:r>
            <a:r>
              <a:rPr dirty="0" sz="2400" spc="10">
                <a:latin typeface="Calibri"/>
                <a:cs typeface="Calibri"/>
              </a:rPr>
              <a:t>ser </a:t>
            </a:r>
            <a:r>
              <a:rPr dirty="0" sz="2400" spc="-10">
                <a:latin typeface="Calibri"/>
                <a:cs typeface="Calibri"/>
              </a:rPr>
              <a:t>feito. </a:t>
            </a:r>
            <a:r>
              <a:rPr dirty="0" sz="2400">
                <a:latin typeface="Calibri"/>
                <a:cs typeface="Calibri"/>
              </a:rPr>
              <a:t>Não </a:t>
            </a:r>
            <a:r>
              <a:rPr dirty="0" sz="2400" spc="-5">
                <a:latin typeface="Calibri"/>
                <a:cs typeface="Calibri"/>
              </a:rPr>
              <a:t>ficar esperando </a:t>
            </a:r>
            <a:r>
              <a:rPr dirty="0" sz="2400">
                <a:latin typeface="Calibri"/>
                <a:cs typeface="Calibri"/>
              </a:rPr>
              <a:t>o  </a:t>
            </a:r>
            <a:r>
              <a:rPr dirty="0" sz="2400" spc="5">
                <a:latin typeface="Calibri"/>
                <a:cs typeface="Calibri"/>
              </a:rPr>
              <a:t>comando dos</a:t>
            </a:r>
            <a:r>
              <a:rPr dirty="0" sz="2400" spc="-1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outros.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09674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524875" y="2069083"/>
            <a:ext cx="1598295" cy="392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3065" algn="l"/>
              </a:tabLst>
            </a:pPr>
            <a:r>
              <a:rPr dirty="0" sz="2400">
                <a:latin typeface="Calibri"/>
                <a:cs typeface="Calibri"/>
              </a:rPr>
              <a:t>o	ambiente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7785" y="1707197"/>
            <a:ext cx="7005320" cy="1125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65"/>
              </a:lnSpc>
              <a:spcBef>
                <a:spcPts val="100"/>
              </a:spcBef>
            </a:pPr>
            <a:r>
              <a:rPr dirty="0" sz="2400" spc="-15" b="1">
                <a:solidFill>
                  <a:srgbClr val="C00000"/>
                </a:solidFill>
                <a:latin typeface="Calibri"/>
                <a:cs typeface="Calibri"/>
              </a:rPr>
              <a:t>10.</a:t>
            </a:r>
            <a:r>
              <a:rPr dirty="0" sz="2400" spc="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ORAGNIZAÇÃO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  <a:tabLst>
                <a:tab pos="1156335" algn="l"/>
                <a:tab pos="1775460" algn="l"/>
                <a:tab pos="2805430" algn="l"/>
                <a:tab pos="4253865" algn="l"/>
                <a:tab pos="5817235" algn="l"/>
              </a:tabLst>
            </a:pPr>
            <a:r>
              <a:rPr dirty="0" sz="2400" spc="-30">
                <a:latin typeface="Calibri"/>
                <a:cs typeface="Calibri"/>
              </a:rPr>
              <a:t>M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er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em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-90">
                <a:latin typeface="Calibri"/>
                <a:cs typeface="Calibri"/>
              </a:rPr>
              <a:t>r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em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25">
                <a:latin typeface="Calibri"/>
                <a:cs typeface="Calibri"/>
              </a:rPr>
              <a:t>m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 spc="-30">
                <a:latin typeface="Calibri"/>
                <a:cs typeface="Calibri"/>
              </a:rPr>
              <a:t>iai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,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-100">
                <a:latin typeface="Calibri"/>
                <a:cs typeface="Calibri"/>
              </a:rPr>
              <a:t>a</a:t>
            </a:r>
            <a:r>
              <a:rPr dirty="0" sz="2400" spc="30">
                <a:latin typeface="Calibri"/>
                <a:cs typeface="Calibri"/>
              </a:rPr>
              <a:t>ç</a:t>
            </a:r>
            <a:r>
              <a:rPr dirty="0" sz="2400" spc="5">
                <a:latin typeface="Calibri"/>
                <a:cs typeface="Calibri"/>
              </a:rPr>
              <a:t>õ</a:t>
            </a:r>
            <a:r>
              <a:rPr dirty="0" sz="2400" spc="-70">
                <a:latin typeface="Calibri"/>
                <a:cs typeface="Calibri"/>
              </a:rPr>
              <a:t>e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5">
                <a:latin typeface="Calibri"/>
                <a:cs typeface="Calibri"/>
              </a:rPr>
              <a:t>Or</a:t>
            </a:r>
            <a:r>
              <a:rPr dirty="0" sz="2400" spc="-80">
                <a:latin typeface="Calibri"/>
                <a:cs typeface="Calibri"/>
              </a:rPr>
              <a:t>g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-55">
                <a:latin typeface="Calibri"/>
                <a:cs typeface="Calibri"/>
              </a:rPr>
              <a:t>z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2400">
                <a:latin typeface="Calibri"/>
                <a:cs typeface="Calibri"/>
              </a:rPr>
              <a:t>antecipadamente. </a:t>
            </a:r>
            <a:r>
              <a:rPr dirty="0" sz="2400" spc="-25">
                <a:latin typeface="Calibri"/>
                <a:cs typeface="Calibri"/>
              </a:rPr>
              <a:t>Evitar </a:t>
            </a:r>
            <a:r>
              <a:rPr dirty="0" sz="2400" spc="-5">
                <a:latin typeface="Calibri"/>
                <a:cs typeface="Calibri"/>
              </a:rPr>
              <a:t>correria </a:t>
            </a:r>
            <a:r>
              <a:rPr dirty="0" sz="2400" spc="5">
                <a:latin typeface="Calibri"/>
                <a:cs typeface="Calibri"/>
              </a:rPr>
              <a:t>de </a:t>
            </a:r>
            <a:r>
              <a:rPr dirty="0" sz="2400">
                <a:latin typeface="Calibri"/>
                <a:cs typeface="Calibri"/>
              </a:rPr>
              <a:t>última</a:t>
            </a:r>
            <a:r>
              <a:rPr dirty="0" sz="2400" spc="-19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hora.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7785" y="3175635"/>
            <a:ext cx="8794750" cy="11169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865"/>
              </a:lnSpc>
              <a:spcBef>
                <a:spcPts val="105"/>
              </a:spcBef>
            </a:pPr>
            <a:r>
              <a:rPr dirty="0" sz="2400" spc="-15" b="1">
                <a:solidFill>
                  <a:srgbClr val="C00000"/>
                </a:solidFill>
                <a:latin typeface="Calibri"/>
                <a:cs typeface="Calibri"/>
              </a:rPr>
              <a:t>11.</a:t>
            </a:r>
            <a:r>
              <a:rPr dirty="0" sz="2400" spc="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RAPIDEZ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55"/>
              </a:lnSpc>
            </a:pPr>
            <a:r>
              <a:rPr dirty="0" sz="2400" spc="-20">
                <a:latin typeface="Calibri"/>
                <a:cs typeface="Calibri"/>
              </a:rPr>
              <a:t>Postura </a:t>
            </a:r>
            <a:r>
              <a:rPr dirty="0" sz="2400" spc="-15">
                <a:latin typeface="Calibri"/>
                <a:cs typeface="Calibri"/>
              </a:rPr>
              <a:t>viva. </a:t>
            </a:r>
            <a:r>
              <a:rPr dirty="0" sz="2400" spc="-5">
                <a:latin typeface="Calibri"/>
                <a:cs typeface="Calibri"/>
              </a:rPr>
              <a:t>Responder </a:t>
            </a:r>
            <a:r>
              <a:rPr dirty="0" sz="2400" spc="-10">
                <a:latin typeface="Calibri"/>
                <a:cs typeface="Calibri"/>
              </a:rPr>
              <a:t>rapidamente </a:t>
            </a:r>
            <a:r>
              <a:rPr dirty="0" sz="2400" spc="-15">
                <a:latin typeface="Calibri"/>
                <a:cs typeface="Calibri"/>
              </a:rPr>
              <a:t>às </a:t>
            </a:r>
            <a:r>
              <a:rPr dirty="0" sz="2400">
                <a:latin typeface="Calibri"/>
                <a:cs typeface="Calibri"/>
              </a:rPr>
              <a:t>necessidades </a:t>
            </a:r>
            <a:r>
              <a:rPr dirty="0" sz="2400" spc="-10">
                <a:latin typeface="Calibri"/>
                <a:cs typeface="Calibri"/>
              </a:rPr>
              <a:t>das </a:t>
            </a:r>
            <a:r>
              <a:rPr dirty="0" sz="2400" spc="-5">
                <a:latin typeface="Calibri"/>
                <a:cs typeface="Calibri"/>
              </a:rPr>
              <a:t>pessoas</a:t>
            </a:r>
            <a:r>
              <a:rPr dirty="0" sz="2400" spc="32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ou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5">
                <a:latin typeface="Calibri"/>
                <a:cs typeface="Calibri"/>
              </a:rPr>
              <a:t>de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circunstâncias.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47291" y="665099"/>
            <a:ext cx="808291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COMPORTAMENTO DESEJAVÉIS </a:t>
            </a:r>
            <a:r>
              <a:rPr dirty="0"/>
              <a:t>À</a:t>
            </a:r>
            <a:r>
              <a:rPr dirty="0" spc="35"/>
              <a:t> </a:t>
            </a:r>
            <a:r>
              <a:rPr dirty="0" spc="-20"/>
              <a:t>FUNÇÃO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3850" y="299719"/>
            <a:ext cx="8498840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COMPORTAMENTO </a:t>
            </a:r>
            <a:r>
              <a:rPr dirty="0" spc="-30"/>
              <a:t>INDESEJAVÉIS </a:t>
            </a:r>
            <a:r>
              <a:rPr dirty="0"/>
              <a:t>À</a:t>
            </a:r>
            <a:r>
              <a:rPr dirty="0" spc="-20"/>
              <a:t> FUNÇÃO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4703" y="1366202"/>
            <a:ext cx="8796655" cy="3691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indent="-305435">
              <a:lnSpc>
                <a:spcPts val="2865"/>
              </a:lnSpc>
              <a:spcBef>
                <a:spcPts val="100"/>
              </a:spcBef>
              <a:buAutoNum type="arabicPeriod"/>
              <a:tabLst>
                <a:tab pos="318135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PROLIXIDADE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-5">
                <a:latin typeface="Calibri"/>
                <a:cs typeface="Calibri"/>
              </a:rPr>
              <a:t>Não </a:t>
            </a:r>
            <a:r>
              <a:rPr dirty="0" sz="2400" spc="-30">
                <a:latin typeface="Calibri"/>
                <a:cs typeface="Calibri"/>
              </a:rPr>
              <a:t>falar </a:t>
            </a:r>
            <a:r>
              <a:rPr dirty="0" sz="2400" spc="-15">
                <a:latin typeface="Calibri"/>
                <a:cs typeface="Calibri"/>
              </a:rPr>
              <a:t>além </a:t>
            </a:r>
            <a:r>
              <a:rPr dirty="0" sz="2400" spc="5">
                <a:latin typeface="Calibri"/>
                <a:cs typeface="Calibri"/>
              </a:rPr>
              <a:t>do necessário. </a:t>
            </a:r>
            <a:r>
              <a:rPr dirty="0" sz="2400" spc="-5">
                <a:latin typeface="Calibri"/>
                <a:cs typeface="Calibri"/>
              </a:rPr>
              <a:t>Não </a:t>
            </a:r>
            <a:r>
              <a:rPr dirty="0" sz="2400" spc="-25">
                <a:latin typeface="Calibri"/>
                <a:cs typeface="Calibri"/>
              </a:rPr>
              <a:t>exagerar </a:t>
            </a:r>
            <a:r>
              <a:rPr dirty="0" sz="2400" spc="-10">
                <a:latin typeface="Calibri"/>
                <a:cs typeface="Calibri"/>
              </a:rPr>
              <a:t>nas</a:t>
            </a:r>
            <a:r>
              <a:rPr dirty="0" sz="2400" spc="1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explicações.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317500" indent="-305435">
              <a:lnSpc>
                <a:spcPct val="100000"/>
              </a:lnSpc>
              <a:buAutoNum type="arabicPeriod" startAt="2"/>
              <a:tabLst>
                <a:tab pos="318135" algn="l"/>
              </a:tabLst>
            </a:pP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INDISCRIÇÃO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  <a:spcBef>
                <a:spcPts val="50"/>
              </a:spcBef>
            </a:pPr>
            <a:r>
              <a:rPr dirty="0" sz="2400" spc="-15">
                <a:latin typeface="Calibri"/>
                <a:cs typeface="Calibri"/>
              </a:rPr>
              <a:t>Jamais </a:t>
            </a:r>
            <a:r>
              <a:rPr dirty="0" sz="2400" spc="-30">
                <a:latin typeface="Calibri"/>
                <a:cs typeface="Calibri"/>
              </a:rPr>
              <a:t>fazer </a:t>
            </a:r>
            <a:r>
              <a:rPr dirty="0" sz="2400" spc="-10">
                <a:latin typeface="Calibri"/>
                <a:cs typeface="Calibri"/>
              </a:rPr>
              <a:t>perguntas</a:t>
            </a:r>
            <a:r>
              <a:rPr dirty="0" sz="2400" spc="4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indiscretas </a:t>
            </a:r>
            <a:r>
              <a:rPr dirty="0" sz="2400" spc="5">
                <a:latin typeface="Calibri"/>
                <a:cs typeface="Calibri"/>
              </a:rPr>
              <a:t>sobre </a:t>
            </a:r>
            <a:r>
              <a:rPr dirty="0" sz="2400" spc="-5">
                <a:latin typeface="Calibri"/>
                <a:cs typeface="Calibri"/>
              </a:rPr>
              <a:t>idade, </a:t>
            </a:r>
            <a:r>
              <a:rPr dirty="0" sz="2400" spc="15">
                <a:latin typeface="Calibri"/>
                <a:cs typeface="Calibri"/>
              </a:rPr>
              <a:t>se </a:t>
            </a:r>
            <a:r>
              <a:rPr dirty="0" sz="2400">
                <a:latin typeface="Calibri"/>
                <a:cs typeface="Calibri"/>
              </a:rPr>
              <a:t>são </a:t>
            </a:r>
            <a:r>
              <a:rPr dirty="0" sz="2400" spc="-20">
                <a:latin typeface="Calibri"/>
                <a:cs typeface="Calibri"/>
              </a:rPr>
              <a:t>marido/mulher,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15">
                <a:latin typeface="Calibri"/>
                <a:cs typeface="Calibri"/>
              </a:rPr>
              <a:t>etc.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317500" indent="-305435">
              <a:lnSpc>
                <a:spcPts val="2865"/>
              </a:lnSpc>
              <a:buAutoNum type="arabicPeriod" startAt="3"/>
              <a:tabLst>
                <a:tab pos="318135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INTIMIDADE/PEGAJOSO(A)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  <a:tabLst>
                <a:tab pos="2490470" algn="l"/>
              </a:tabLst>
            </a:pPr>
            <a:r>
              <a:rPr dirty="0" sz="2400" spc="-25">
                <a:latin typeface="Calibri"/>
                <a:cs typeface="Calibri"/>
              </a:rPr>
              <a:t>Evitar</a:t>
            </a:r>
            <a:r>
              <a:rPr dirty="0" sz="2400" spc="45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tratamentos	</a:t>
            </a:r>
            <a:r>
              <a:rPr dirty="0" sz="2400" spc="5">
                <a:latin typeface="Calibri"/>
                <a:cs typeface="Calibri"/>
              </a:rPr>
              <a:t>de </a:t>
            </a:r>
            <a:r>
              <a:rPr dirty="0" sz="2400" spc="-5">
                <a:latin typeface="Calibri"/>
                <a:cs typeface="Calibri"/>
              </a:rPr>
              <a:t>intimidade, </a:t>
            </a:r>
            <a:r>
              <a:rPr dirty="0" sz="2400" spc="-10">
                <a:latin typeface="Calibri"/>
                <a:cs typeface="Calibri"/>
              </a:rPr>
              <a:t>abraços, </a:t>
            </a:r>
            <a:r>
              <a:rPr dirty="0" sz="2400">
                <a:latin typeface="Calibri"/>
                <a:cs typeface="Calibri"/>
              </a:rPr>
              <a:t>chamar </a:t>
            </a:r>
            <a:r>
              <a:rPr dirty="0" sz="2400" spc="-5">
                <a:latin typeface="Calibri"/>
                <a:cs typeface="Calibri"/>
              </a:rPr>
              <a:t>pelo </a:t>
            </a:r>
            <a:r>
              <a:rPr dirty="0" sz="2400" spc="-20">
                <a:latin typeface="Calibri"/>
                <a:cs typeface="Calibri"/>
              </a:rPr>
              <a:t>apelido,</a:t>
            </a:r>
            <a:r>
              <a:rPr dirty="0" sz="2400" spc="-12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ou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2400" spc="-10">
                <a:latin typeface="Calibri"/>
                <a:cs typeface="Calibri"/>
              </a:rPr>
              <a:t>dar </a:t>
            </a:r>
            <a:r>
              <a:rPr dirty="0" sz="2400" spc="5">
                <a:latin typeface="Calibri"/>
                <a:cs typeface="Calibri"/>
              </a:rPr>
              <a:t>um </a:t>
            </a:r>
            <a:r>
              <a:rPr dirty="0" sz="2400" spc="-10">
                <a:latin typeface="Calibri"/>
                <a:cs typeface="Calibri"/>
              </a:rPr>
              <a:t>apelido. Muita </a:t>
            </a:r>
            <a:r>
              <a:rPr dirty="0" sz="2400" spc="-20">
                <a:latin typeface="Calibri"/>
                <a:cs typeface="Calibri"/>
              </a:rPr>
              <a:t>aproximação</a:t>
            </a:r>
            <a:r>
              <a:rPr dirty="0" sz="2400" spc="1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física.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3850" y="299719"/>
            <a:ext cx="8498840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COMPORTAMENTO </a:t>
            </a:r>
            <a:r>
              <a:rPr dirty="0" spc="-30"/>
              <a:t>INDESEJAVÉIS </a:t>
            </a:r>
            <a:r>
              <a:rPr dirty="0"/>
              <a:t>À</a:t>
            </a:r>
            <a:r>
              <a:rPr dirty="0" spc="-20"/>
              <a:t> FUNÇÃO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4703" y="1366202"/>
            <a:ext cx="8789035" cy="33197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indent="-305435">
              <a:lnSpc>
                <a:spcPts val="2865"/>
              </a:lnSpc>
              <a:spcBef>
                <a:spcPts val="100"/>
              </a:spcBef>
              <a:buAutoNum type="arabicPeriod" startAt="4"/>
              <a:tabLst>
                <a:tab pos="318135" algn="l"/>
              </a:tabLst>
            </a:pPr>
            <a:r>
              <a:rPr dirty="0" sz="2400" spc="-15" b="1">
                <a:solidFill>
                  <a:srgbClr val="C00000"/>
                </a:solidFill>
                <a:latin typeface="Calibri"/>
                <a:cs typeface="Calibri"/>
              </a:rPr>
              <a:t>CANSAR </a:t>
            </a:r>
            <a:r>
              <a:rPr dirty="0" sz="2400" spc="10" b="1">
                <a:solidFill>
                  <a:srgbClr val="C00000"/>
                </a:solidFill>
                <a:latin typeface="Calibri"/>
                <a:cs typeface="Calibri"/>
              </a:rPr>
              <a:t>OS</a:t>
            </a:r>
            <a:r>
              <a:rPr dirty="0" sz="24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10" b="1">
                <a:solidFill>
                  <a:srgbClr val="C00000"/>
                </a:solidFill>
                <a:latin typeface="Calibri"/>
                <a:cs typeface="Calibri"/>
              </a:rPr>
              <a:t>OUTROS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930"/>
              </a:lnSpc>
              <a:spcBef>
                <a:spcPts val="45"/>
              </a:spcBef>
            </a:pPr>
            <a:r>
              <a:rPr dirty="0" sz="2400" spc="-5">
                <a:latin typeface="Calibri"/>
                <a:cs typeface="Calibri"/>
              </a:rPr>
              <a:t>Não </a:t>
            </a:r>
            <a:r>
              <a:rPr dirty="0" sz="2400">
                <a:latin typeface="Calibri"/>
                <a:cs typeface="Calibri"/>
              </a:rPr>
              <a:t>insistir em </a:t>
            </a:r>
            <a:r>
              <a:rPr dirty="0" sz="2400" spc="-15">
                <a:latin typeface="Calibri"/>
                <a:cs typeface="Calibri"/>
              </a:rPr>
              <a:t>conversas, </a:t>
            </a:r>
            <a:r>
              <a:rPr dirty="0" sz="2400" spc="5">
                <a:latin typeface="Calibri"/>
                <a:cs typeface="Calibri"/>
              </a:rPr>
              <a:t>por </a:t>
            </a:r>
            <a:r>
              <a:rPr dirty="0" sz="2400" spc="-15">
                <a:latin typeface="Calibri"/>
                <a:cs typeface="Calibri"/>
              </a:rPr>
              <a:t>exemplo,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5">
                <a:latin typeface="Calibri"/>
                <a:cs typeface="Calibri"/>
              </a:rPr>
              <a:t>ponto de </a:t>
            </a:r>
            <a:r>
              <a:rPr dirty="0" sz="2400" spc="-20">
                <a:latin typeface="Calibri"/>
                <a:cs typeface="Calibri"/>
              </a:rPr>
              <a:t>deixar </a:t>
            </a:r>
            <a:r>
              <a:rPr dirty="0" sz="2400" spc="-15">
                <a:latin typeface="Calibri"/>
                <a:cs typeface="Calibri"/>
              </a:rPr>
              <a:t>as </a:t>
            </a:r>
            <a:r>
              <a:rPr dirty="0" sz="2400" spc="5">
                <a:latin typeface="Calibri"/>
                <a:cs typeface="Calibri"/>
              </a:rPr>
              <a:t>pessoas  </a:t>
            </a:r>
            <a:r>
              <a:rPr dirty="0" sz="2400" spc="-5">
                <a:latin typeface="Calibri"/>
                <a:cs typeface="Calibri"/>
              </a:rPr>
              <a:t>cansadas 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incomodadas.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Times New Roman"/>
              <a:cs typeface="Times New Roman"/>
            </a:endParaRPr>
          </a:p>
          <a:p>
            <a:pPr marL="317500" indent="-305435">
              <a:lnSpc>
                <a:spcPts val="2865"/>
              </a:lnSpc>
              <a:buAutoNum type="arabicPeriod" startAt="5"/>
              <a:tabLst>
                <a:tab pos="318135" algn="l"/>
              </a:tabLst>
            </a:pPr>
            <a:r>
              <a:rPr dirty="0" sz="2400" spc="10" b="1">
                <a:solidFill>
                  <a:srgbClr val="C00000"/>
                </a:solidFill>
                <a:latin typeface="Calibri"/>
                <a:cs typeface="Calibri"/>
              </a:rPr>
              <a:t>FOFOCA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-5">
                <a:latin typeface="Calibri"/>
                <a:cs typeface="Calibri"/>
              </a:rPr>
              <a:t>Não </a:t>
            </a:r>
            <a:r>
              <a:rPr dirty="0" sz="2400" spc="-15">
                <a:latin typeface="Calibri"/>
                <a:cs typeface="Calibri"/>
              </a:rPr>
              <a:t>praticar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5">
                <a:latin typeface="Calibri"/>
                <a:cs typeface="Calibri"/>
              </a:rPr>
              <a:t>nem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incentivar.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317500" indent="-305435">
              <a:lnSpc>
                <a:spcPts val="2865"/>
              </a:lnSpc>
              <a:buAutoNum type="arabicPeriod" startAt="6"/>
              <a:tabLst>
                <a:tab pos="318135" algn="l"/>
              </a:tabLst>
            </a:pP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TAGARELICE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-10">
                <a:latin typeface="Calibri"/>
                <a:cs typeface="Calibri"/>
              </a:rPr>
              <a:t>Cuidar </a:t>
            </a:r>
            <a:r>
              <a:rPr dirty="0" sz="2400" spc="10">
                <a:latin typeface="Calibri"/>
                <a:cs typeface="Calibri"/>
              </a:rPr>
              <a:t>com </a:t>
            </a:r>
            <a:r>
              <a:rPr dirty="0" sz="2400" spc="-20">
                <a:latin typeface="Calibri"/>
                <a:cs typeface="Calibri"/>
              </a:rPr>
              <a:t>conversas </a:t>
            </a:r>
            <a:r>
              <a:rPr dirty="0" sz="2400" spc="5">
                <a:latin typeface="Calibri"/>
                <a:cs typeface="Calibri"/>
              </a:rPr>
              <a:t>que </a:t>
            </a:r>
            <a:r>
              <a:rPr dirty="0" sz="2400" spc="-5">
                <a:latin typeface="Calibri"/>
                <a:cs typeface="Calibri"/>
              </a:rPr>
              <a:t>desfocam </a:t>
            </a:r>
            <a:r>
              <a:rPr dirty="0" sz="2400">
                <a:latin typeface="Calibri"/>
                <a:cs typeface="Calibri"/>
              </a:rPr>
              <a:t>a atenção </a:t>
            </a:r>
            <a:r>
              <a:rPr dirty="0" sz="2400" spc="5">
                <a:latin typeface="Calibri"/>
                <a:cs typeface="Calibri"/>
              </a:rPr>
              <a:t>da</a:t>
            </a:r>
            <a:r>
              <a:rPr dirty="0" sz="2400" spc="-26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tarefa.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9685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COMPORTAMENTO </a:t>
            </a:r>
            <a:r>
              <a:rPr dirty="0" spc="-30"/>
              <a:t>INDESEJAVÉIS </a:t>
            </a:r>
            <a:r>
              <a:rPr dirty="0"/>
              <a:t>À</a:t>
            </a:r>
            <a:r>
              <a:rPr dirty="0" spc="-5"/>
              <a:t> </a:t>
            </a:r>
            <a:r>
              <a:rPr dirty="0" spc="-20"/>
              <a:t>FUNÇÃO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6767" y="832738"/>
            <a:ext cx="8585835" cy="44176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6865" indent="-304800">
              <a:lnSpc>
                <a:spcPts val="2870"/>
              </a:lnSpc>
              <a:spcBef>
                <a:spcPts val="105"/>
              </a:spcBef>
              <a:buAutoNum type="arabicPeriod" startAt="7"/>
              <a:tabLst>
                <a:tab pos="317500" algn="l"/>
              </a:tabLst>
            </a:pPr>
            <a:r>
              <a:rPr dirty="0" sz="2400" spc="-20" b="1">
                <a:solidFill>
                  <a:srgbClr val="C00000"/>
                </a:solidFill>
                <a:latin typeface="Calibri"/>
                <a:cs typeface="Calibri"/>
              </a:rPr>
              <a:t>VULGARIDADE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930"/>
              </a:lnSpc>
              <a:spcBef>
                <a:spcPts val="40"/>
              </a:spcBef>
            </a:pPr>
            <a:r>
              <a:rPr dirty="0" sz="2400" spc="-25">
                <a:latin typeface="Calibri"/>
                <a:cs typeface="Calibri"/>
              </a:rPr>
              <a:t>Evitar </a:t>
            </a:r>
            <a:r>
              <a:rPr dirty="0" sz="2400" spc="-5">
                <a:latin typeface="Calibri"/>
                <a:cs typeface="Calibri"/>
              </a:rPr>
              <a:t>risadas, </a:t>
            </a:r>
            <a:r>
              <a:rPr dirty="0" sz="2400" spc="10">
                <a:latin typeface="Calibri"/>
                <a:cs typeface="Calibri"/>
              </a:rPr>
              <a:t>cochichos </a:t>
            </a:r>
            <a:r>
              <a:rPr dirty="0" sz="2400">
                <a:latin typeface="Calibri"/>
                <a:cs typeface="Calibri"/>
              </a:rPr>
              <a:t>e comportamentos </a:t>
            </a:r>
            <a:r>
              <a:rPr dirty="0" sz="2400" spc="5">
                <a:latin typeface="Calibri"/>
                <a:cs typeface="Calibri"/>
              </a:rPr>
              <a:t>que </a:t>
            </a:r>
            <a:r>
              <a:rPr dirty="0" sz="2400" spc="-20">
                <a:latin typeface="Calibri"/>
                <a:cs typeface="Calibri"/>
              </a:rPr>
              <a:t>rebaixam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32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grandeza  </a:t>
            </a:r>
            <a:r>
              <a:rPr dirty="0" sz="2400" spc="5">
                <a:latin typeface="Calibri"/>
                <a:cs typeface="Calibri"/>
              </a:rPr>
              <a:t>do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serviço.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316865" indent="-304800">
              <a:lnSpc>
                <a:spcPts val="2865"/>
              </a:lnSpc>
              <a:buAutoNum type="arabicPeriod" startAt="8"/>
              <a:tabLst>
                <a:tab pos="317500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IRRESONSABILIDADE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/</a:t>
            </a:r>
            <a:r>
              <a:rPr dirty="0" sz="2400" spc="-1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IMPONTUALIDADE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-5">
                <a:latin typeface="Calibri"/>
                <a:cs typeface="Calibri"/>
              </a:rPr>
              <a:t>Não </a:t>
            </a:r>
            <a:r>
              <a:rPr dirty="0" sz="2400" spc="-25">
                <a:latin typeface="Calibri"/>
                <a:cs typeface="Calibri"/>
              </a:rPr>
              <a:t>faltar </a:t>
            </a:r>
            <a:r>
              <a:rPr dirty="0" sz="2400" spc="-10">
                <a:latin typeface="Calibri"/>
                <a:cs typeface="Calibri"/>
              </a:rPr>
              <a:t>nas </a:t>
            </a:r>
            <a:r>
              <a:rPr dirty="0" sz="2400" spc="-5">
                <a:latin typeface="Calibri"/>
                <a:cs typeface="Calibri"/>
              </a:rPr>
              <a:t>reuniões </a:t>
            </a:r>
            <a:r>
              <a:rPr dirty="0" sz="2400" spc="5">
                <a:latin typeface="Calibri"/>
                <a:cs typeface="Calibri"/>
              </a:rPr>
              <a:t>de</a:t>
            </a:r>
            <a:r>
              <a:rPr dirty="0" sz="2400">
                <a:latin typeface="Calibri"/>
                <a:cs typeface="Calibri"/>
              </a:rPr>
              <a:t> equipe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316865" indent="-304800">
              <a:lnSpc>
                <a:spcPts val="2865"/>
              </a:lnSpc>
              <a:buAutoNum type="arabicPeriod" startAt="9"/>
              <a:tabLst>
                <a:tab pos="317500" algn="l"/>
              </a:tabLst>
            </a:pP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TAGARELICE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-10">
                <a:latin typeface="Calibri"/>
                <a:cs typeface="Calibri"/>
              </a:rPr>
              <a:t>Cuidar </a:t>
            </a:r>
            <a:r>
              <a:rPr dirty="0" sz="2400" spc="10">
                <a:latin typeface="Calibri"/>
                <a:cs typeface="Calibri"/>
              </a:rPr>
              <a:t>com </a:t>
            </a:r>
            <a:r>
              <a:rPr dirty="0" sz="2400" spc="-20">
                <a:latin typeface="Calibri"/>
                <a:cs typeface="Calibri"/>
              </a:rPr>
              <a:t>conversas </a:t>
            </a:r>
            <a:r>
              <a:rPr dirty="0" sz="2400" spc="5">
                <a:latin typeface="Calibri"/>
                <a:cs typeface="Calibri"/>
              </a:rPr>
              <a:t>que </a:t>
            </a:r>
            <a:r>
              <a:rPr dirty="0" sz="2400">
                <a:latin typeface="Calibri"/>
                <a:cs typeface="Calibri"/>
              </a:rPr>
              <a:t>desfocam a atenção </a:t>
            </a:r>
            <a:r>
              <a:rPr dirty="0" sz="2400" spc="5">
                <a:latin typeface="Calibri"/>
                <a:cs typeface="Calibri"/>
              </a:rPr>
              <a:t>da</a:t>
            </a:r>
            <a:r>
              <a:rPr dirty="0" sz="2400" spc="-34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tarefa.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469265" indent="-457200">
              <a:lnSpc>
                <a:spcPts val="2870"/>
              </a:lnSpc>
              <a:buAutoNum type="arabicPeriod" startAt="10"/>
              <a:tabLst>
                <a:tab pos="469900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DISCRIMINAÇÃO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</a:pPr>
            <a:r>
              <a:rPr dirty="0" sz="2400" spc="-35">
                <a:latin typeface="Calibri"/>
                <a:cs typeface="Calibri"/>
              </a:rPr>
              <a:t>Todos </a:t>
            </a:r>
            <a:r>
              <a:rPr dirty="0" sz="2400" spc="-20">
                <a:latin typeface="Calibri"/>
                <a:cs typeface="Calibri"/>
              </a:rPr>
              <a:t>deverão </a:t>
            </a:r>
            <a:r>
              <a:rPr dirty="0" sz="2400" spc="5">
                <a:latin typeface="Calibri"/>
                <a:cs typeface="Calibri"/>
              </a:rPr>
              <a:t>receber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20">
                <a:latin typeface="Calibri"/>
                <a:cs typeface="Calibri"/>
              </a:rPr>
              <a:t>mesma </a:t>
            </a:r>
            <a:r>
              <a:rPr dirty="0" sz="2400">
                <a:latin typeface="Calibri"/>
                <a:cs typeface="Calibri"/>
              </a:rPr>
              <a:t>atenção e</a:t>
            </a:r>
            <a:r>
              <a:rPr dirty="0" sz="2400" spc="-29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cuida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0845" y="1028318"/>
            <a:ext cx="8799830" cy="4055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900" indent="-457834">
              <a:lnSpc>
                <a:spcPts val="2870"/>
              </a:lnSpc>
              <a:spcBef>
                <a:spcPts val="105"/>
              </a:spcBef>
              <a:buAutoNum type="arabicPeriod" startAt="11"/>
              <a:tabLst>
                <a:tab pos="470534" algn="l"/>
              </a:tabLst>
            </a:pPr>
            <a:r>
              <a:rPr dirty="0" sz="2400" spc="-55" b="1">
                <a:solidFill>
                  <a:srgbClr val="C00000"/>
                </a:solidFill>
                <a:latin typeface="Calibri"/>
                <a:cs typeface="Calibri"/>
              </a:rPr>
              <a:t>APATIA</a:t>
            </a:r>
            <a:endParaRPr sz="2400">
              <a:latin typeface="Calibri"/>
              <a:cs typeface="Calibri"/>
            </a:endParaRPr>
          </a:p>
          <a:p>
            <a:pPr marL="12700" marR="19050">
              <a:lnSpc>
                <a:spcPts val="2930"/>
              </a:lnSpc>
              <a:spcBef>
                <a:spcPts val="40"/>
              </a:spcBef>
              <a:tabLst>
                <a:tab pos="965200" algn="l"/>
                <a:tab pos="1966595" algn="l"/>
                <a:tab pos="3053080" algn="l"/>
                <a:tab pos="3815715" algn="l"/>
                <a:tab pos="4263390" algn="l"/>
                <a:tab pos="5988685" algn="l"/>
                <a:tab pos="7104380" algn="l"/>
                <a:tab pos="7580630" algn="l"/>
              </a:tabLst>
            </a:pPr>
            <a:r>
              <a:rPr dirty="0" sz="2400" spc="-20">
                <a:latin typeface="Calibri"/>
                <a:cs typeface="Calibri"/>
              </a:rPr>
              <a:t>J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25">
                <a:latin typeface="Calibri"/>
                <a:cs typeface="Calibri"/>
              </a:rPr>
              <a:t>m</a:t>
            </a:r>
            <a:r>
              <a:rPr dirty="0" sz="2400" spc="-30">
                <a:latin typeface="Calibri"/>
                <a:cs typeface="Calibri"/>
              </a:rPr>
              <a:t>ai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0">
                <a:latin typeface="Calibri"/>
                <a:cs typeface="Calibri"/>
              </a:rPr>
              <a:t>m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-40">
                <a:latin typeface="Calibri"/>
                <a:cs typeface="Calibri"/>
              </a:rPr>
              <a:t>s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-9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p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10">
                <a:latin typeface="Calibri"/>
                <a:cs typeface="Calibri"/>
              </a:rPr>
              <a:t>u</a:t>
            </a:r>
            <a:r>
              <a:rPr dirty="0" sz="2400" spc="-9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f</a:t>
            </a:r>
            <a:r>
              <a:rPr dirty="0" sz="2400" spc="-30">
                <a:latin typeface="Calibri"/>
                <a:cs typeface="Calibri"/>
              </a:rPr>
              <a:t>í</a:t>
            </a:r>
            <a:r>
              <a:rPr dirty="0" sz="2400" spc="35">
                <a:latin typeface="Calibri"/>
                <a:cs typeface="Calibri"/>
              </a:rPr>
              <a:t>s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10">
                <a:latin typeface="Calibri"/>
                <a:cs typeface="Calibri"/>
              </a:rPr>
              <a:t>nd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 spc="10">
                <a:latin typeface="Calibri"/>
                <a:cs typeface="Calibri"/>
              </a:rPr>
              <a:t>p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 spc="-105">
                <a:latin typeface="Calibri"/>
                <a:cs typeface="Calibri"/>
              </a:rPr>
              <a:t>i</a:t>
            </a:r>
            <a:r>
              <a:rPr dirty="0" sz="2400" spc="30">
                <a:latin typeface="Calibri"/>
                <a:cs typeface="Calibri"/>
              </a:rPr>
              <a:t>ç</a:t>
            </a:r>
            <a:r>
              <a:rPr dirty="0" sz="2400" spc="-25">
                <a:latin typeface="Calibri"/>
                <a:cs typeface="Calibri"/>
              </a:rPr>
              <a:t>ã</a:t>
            </a:r>
            <a:r>
              <a:rPr dirty="0" sz="2400" spc="-6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,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35">
                <a:latin typeface="Calibri"/>
                <a:cs typeface="Calibri"/>
              </a:rPr>
              <a:t>s</a:t>
            </a:r>
            <a:r>
              <a:rPr dirty="0" sz="2400" spc="-5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40">
                <a:latin typeface="Calibri"/>
                <a:cs typeface="Calibri"/>
              </a:rPr>
              <a:t>z</a:t>
            </a:r>
            <a:r>
              <a:rPr dirty="0" sz="2400" spc="-3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-65">
                <a:latin typeface="Calibri"/>
                <a:cs typeface="Calibri"/>
              </a:rPr>
              <a:t>o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-90">
                <a:latin typeface="Calibri"/>
                <a:cs typeface="Calibri"/>
              </a:rPr>
              <a:t>r</a:t>
            </a:r>
            <a:r>
              <a:rPr dirty="0" sz="2400" spc="-25">
                <a:latin typeface="Calibri"/>
                <a:cs typeface="Calibri"/>
              </a:rPr>
              <a:t>á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-6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,  </a:t>
            </a:r>
            <a:r>
              <a:rPr dirty="0" sz="2400" spc="-10">
                <a:latin typeface="Calibri"/>
                <a:cs typeface="Calibri"/>
              </a:rPr>
              <a:t>ombros </a:t>
            </a:r>
            <a:r>
              <a:rPr dirty="0" sz="2400" spc="-15">
                <a:latin typeface="Calibri"/>
                <a:cs typeface="Calibri"/>
              </a:rPr>
              <a:t>altivos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10">
                <a:latin typeface="Calibri"/>
                <a:cs typeface="Calibri"/>
              </a:rPr>
              <a:t>olhar </a:t>
            </a:r>
            <a:r>
              <a:rPr dirty="0" sz="2400" spc="-30">
                <a:latin typeface="Calibri"/>
                <a:cs typeface="Calibri"/>
              </a:rPr>
              <a:t>vivo </a:t>
            </a:r>
            <a:r>
              <a:rPr dirty="0" sz="2400">
                <a:latin typeface="Calibri"/>
                <a:cs typeface="Calibri"/>
              </a:rPr>
              <a:t>e atento </a:t>
            </a:r>
            <a:r>
              <a:rPr dirty="0" sz="2400" spc="-15">
                <a:latin typeface="Calibri"/>
                <a:cs typeface="Calibri"/>
              </a:rPr>
              <a:t>ao </a:t>
            </a:r>
            <a:r>
              <a:rPr dirty="0" sz="2400" spc="10">
                <a:latin typeface="Calibri"/>
                <a:cs typeface="Calibri"/>
              </a:rPr>
              <a:t>bem-estar </a:t>
            </a:r>
            <a:r>
              <a:rPr dirty="0" sz="2400" spc="-10">
                <a:latin typeface="Calibri"/>
                <a:cs typeface="Calibri"/>
              </a:rPr>
              <a:t>das</a:t>
            </a:r>
            <a:r>
              <a:rPr dirty="0" sz="2400" spc="-110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pessoas.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ts val="2865"/>
              </a:lnSpc>
              <a:buAutoNum type="arabicPeriod" startAt="12"/>
              <a:tabLst>
                <a:tab pos="470534" algn="l"/>
              </a:tabLst>
            </a:pPr>
            <a:r>
              <a:rPr dirty="0" sz="2400" spc="5" b="1">
                <a:solidFill>
                  <a:srgbClr val="C00000"/>
                </a:solidFill>
                <a:latin typeface="Calibri"/>
                <a:cs typeface="Calibri"/>
              </a:rPr>
              <a:t>MELINDROSA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55"/>
              </a:lnSpc>
            </a:pPr>
            <a:r>
              <a:rPr dirty="0" sz="2400">
                <a:latin typeface="Calibri"/>
                <a:cs typeface="Calibri"/>
              </a:rPr>
              <a:t>Gente </a:t>
            </a:r>
            <a:r>
              <a:rPr dirty="0" sz="2400" spc="5">
                <a:latin typeface="Calibri"/>
                <a:cs typeface="Calibri"/>
              </a:rPr>
              <a:t>muito </a:t>
            </a:r>
            <a:r>
              <a:rPr dirty="0" sz="2400" spc="-10">
                <a:latin typeface="Calibri"/>
                <a:cs typeface="Calibri"/>
              </a:rPr>
              <a:t>sensível. </a:t>
            </a:r>
            <a:r>
              <a:rPr dirty="0" sz="2400">
                <a:latin typeface="Calibri"/>
                <a:cs typeface="Calibri"/>
              </a:rPr>
              <a:t>A mínima </a:t>
            </a:r>
            <a:r>
              <a:rPr dirty="0" sz="2400" spc="-15">
                <a:latin typeface="Calibri"/>
                <a:cs typeface="Calibri"/>
              </a:rPr>
              <a:t>contrariedade </a:t>
            </a:r>
            <a:r>
              <a:rPr dirty="0" sz="2400" spc="10">
                <a:latin typeface="Calibri"/>
                <a:cs typeface="Calibri"/>
              </a:rPr>
              <a:t>já </a:t>
            </a:r>
            <a:r>
              <a:rPr dirty="0" sz="2400">
                <a:latin typeface="Calibri"/>
                <a:cs typeface="Calibri"/>
              </a:rPr>
              <a:t>é </a:t>
            </a:r>
            <a:r>
              <a:rPr dirty="0" sz="2400" spc="-5">
                <a:latin typeface="Calibri"/>
                <a:cs typeface="Calibri"/>
              </a:rPr>
              <a:t>suficiente </a:t>
            </a:r>
            <a:r>
              <a:rPr dirty="0" sz="2400" spc="-40">
                <a:latin typeface="Calibri"/>
                <a:cs typeface="Calibri"/>
              </a:rPr>
              <a:t>ára</a:t>
            </a:r>
            <a:r>
              <a:rPr dirty="0" sz="2400" spc="265">
                <a:latin typeface="Calibri"/>
                <a:cs typeface="Calibri"/>
              </a:rPr>
              <a:t> </a:t>
            </a:r>
            <a:r>
              <a:rPr dirty="0" sz="2400" spc="35">
                <a:latin typeface="Calibri"/>
                <a:cs typeface="Calibri"/>
              </a:rPr>
              <a:t>se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-45">
                <a:latin typeface="Calibri"/>
                <a:cs typeface="Calibri"/>
              </a:rPr>
              <a:t>amuar. </a:t>
            </a:r>
            <a:r>
              <a:rPr dirty="0" sz="2400" spc="10">
                <a:latin typeface="Calibri"/>
                <a:cs typeface="Calibri"/>
              </a:rPr>
              <a:t>Isso </a:t>
            </a:r>
            <a:r>
              <a:rPr dirty="0" sz="2400" spc="-15">
                <a:latin typeface="Calibri"/>
                <a:cs typeface="Calibri"/>
              </a:rPr>
              <a:t>afeta </a:t>
            </a:r>
            <a:r>
              <a:rPr dirty="0" sz="2400">
                <a:latin typeface="Calibri"/>
                <a:cs typeface="Calibri"/>
              </a:rPr>
              <a:t>a equipe </a:t>
            </a:r>
            <a:r>
              <a:rPr dirty="0" sz="2400" spc="5">
                <a:latin typeface="Calibri"/>
                <a:cs typeface="Calibri"/>
              </a:rPr>
              <a:t>de </a:t>
            </a:r>
            <a:r>
              <a:rPr dirty="0" sz="2400" spc="-10">
                <a:latin typeface="Calibri"/>
                <a:cs typeface="Calibri"/>
              </a:rPr>
              <a:t>forma</a:t>
            </a:r>
            <a:r>
              <a:rPr dirty="0" sz="2400" spc="-13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negativa.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 startAt="13"/>
              <a:tabLst>
                <a:tab pos="470534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ARTICICIALIDADE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  <a:spcBef>
                <a:spcPts val="50"/>
              </a:spcBef>
            </a:pPr>
            <a:r>
              <a:rPr dirty="0" sz="2400" spc="-30">
                <a:latin typeface="Calibri"/>
                <a:cs typeface="Calibri"/>
              </a:rPr>
              <a:t>Fazer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5">
                <a:latin typeface="Calibri"/>
                <a:cs typeface="Calibri"/>
              </a:rPr>
              <a:t>serviço </a:t>
            </a:r>
            <a:r>
              <a:rPr dirty="0" sz="2400" spc="5">
                <a:latin typeface="Calibri"/>
                <a:cs typeface="Calibri"/>
              </a:rPr>
              <a:t>de </a:t>
            </a:r>
            <a:r>
              <a:rPr dirty="0" sz="2400" spc="-10">
                <a:latin typeface="Calibri"/>
                <a:cs typeface="Calibri"/>
              </a:rPr>
              <a:t>forma </a:t>
            </a:r>
            <a:r>
              <a:rPr dirty="0" sz="2400" spc="-5">
                <a:latin typeface="Calibri"/>
                <a:cs typeface="Calibri"/>
              </a:rPr>
              <a:t>mecânica </a:t>
            </a:r>
            <a:r>
              <a:rPr dirty="0" sz="2400">
                <a:latin typeface="Calibri"/>
                <a:cs typeface="Calibri"/>
              </a:rPr>
              <a:t>, </a:t>
            </a:r>
            <a:r>
              <a:rPr dirty="0" sz="2400" spc="-15">
                <a:latin typeface="Calibri"/>
                <a:cs typeface="Calibri"/>
              </a:rPr>
              <a:t>sem </a:t>
            </a:r>
            <a:r>
              <a:rPr dirty="0" sz="2400" spc="5">
                <a:latin typeface="Calibri"/>
                <a:cs typeface="Calibri"/>
              </a:rPr>
              <a:t>por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20">
                <a:latin typeface="Calibri"/>
                <a:cs typeface="Calibri"/>
              </a:rPr>
              <a:t>coração,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">
                <a:latin typeface="Calibri"/>
                <a:cs typeface="Calibri"/>
              </a:rPr>
              <a:t>ponto </a:t>
            </a:r>
            <a:r>
              <a:rPr dirty="0" sz="2400" spc="5">
                <a:latin typeface="Calibri"/>
                <a:cs typeface="Calibri"/>
              </a:rPr>
              <a:t>de</a:t>
            </a:r>
            <a:r>
              <a:rPr dirty="0" sz="2400" spc="204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ser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>
                <a:latin typeface="Calibri"/>
                <a:cs typeface="Calibri"/>
              </a:rPr>
              <a:t>percebido.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3850" y="194944"/>
            <a:ext cx="8498840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COMPORTAMENTO </a:t>
            </a:r>
            <a:r>
              <a:rPr dirty="0" spc="-30"/>
              <a:t>INDESEJAVÉIS </a:t>
            </a:r>
            <a:r>
              <a:rPr dirty="0"/>
              <a:t>À</a:t>
            </a:r>
            <a:r>
              <a:rPr dirty="0" spc="-20"/>
              <a:t> FUNÇÃO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2825" y="504761"/>
            <a:ext cx="4967351" cy="938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1176" y="618743"/>
            <a:ext cx="4339590" cy="518159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200" spc="-60"/>
              <a:t>VOTO </a:t>
            </a:r>
            <a:r>
              <a:rPr dirty="0" sz="3200" spc="10"/>
              <a:t>DO</a:t>
            </a:r>
            <a:r>
              <a:rPr dirty="0" sz="3200" spc="-30"/>
              <a:t> </a:t>
            </a:r>
            <a:r>
              <a:rPr dirty="0" sz="3200" spc="-25"/>
              <a:t>RECEPCIONISTA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2724150" y="1752536"/>
            <a:ext cx="6891401" cy="804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9400" y="2181161"/>
            <a:ext cx="6710426" cy="8048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38425" y="2609786"/>
            <a:ext cx="7062851" cy="8048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09900" y="3028886"/>
            <a:ext cx="6329426" cy="8048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76625" y="3457511"/>
            <a:ext cx="5395976" cy="8048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866389" y="1844293"/>
            <a:ext cx="6516370" cy="215646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065" marR="5080" indent="5080">
              <a:lnSpc>
                <a:spcPct val="101800"/>
              </a:lnSpc>
              <a:spcBef>
                <a:spcPts val="70"/>
              </a:spcBef>
            </a:pPr>
            <a:r>
              <a:rPr dirty="0" sz="2750" spc="-5">
                <a:latin typeface="Calibri"/>
                <a:cs typeface="Calibri"/>
              </a:rPr>
              <a:t>CADA </a:t>
            </a:r>
            <a:r>
              <a:rPr dirty="0" sz="2750" spc="15">
                <a:latin typeface="Calibri"/>
                <a:cs typeface="Calibri"/>
              </a:rPr>
              <a:t>PESSOA </a:t>
            </a:r>
            <a:r>
              <a:rPr dirty="0" sz="2750" spc="20">
                <a:latin typeface="Calibri"/>
                <a:cs typeface="Calibri"/>
              </a:rPr>
              <a:t>QUE </a:t>
            </a:r>
            <a:r>
              <a:rPr dirty="0" sz="2750" spc="5">
                <a:latin typeface="Calibri"/>
                <a:cs typeface="Calibri"/>
              </a:rPr>
              <a:t>ENTRAR </a:t>
            </a:r>
            <a:r>
              <a:rPr dirty="0" sz="2750" spc="15">
                <a:latin typeface="Calibri"/>
                <a:cs typeface="Calibri"/>
              </a:rPr>
              <a:t>PELA </a:t>
            </a:r>
            <a:r>
              <a:rPr dirty="0" sz="2750" spc="-30">
                <a:latin typeface="Calibri"/>
                <a:cs typeface="Calibri"/>
              </a:rPr>
              <a:t>PORTA </a:t>
            </a:r>
            <a:r>
              <a:rPr dirty="0" sz="2750" spc="-15">
                <a:latin typeface="Calibri"/>
                <a:cs typeface="Calibri"/>
              </a:rPr>
              <a:t>DA  </a:t>
            </a:r>
            <a:r>
              <a:rPr dirty="0" sz="2750" spc="15">
                <a:latin typeface="Calibri"/>
                <a:cs typeface="Calibri"/>
              </a:rPr>
              <a:t>MINHA </a:t>
            </a:r>
            <a:r>
              <a:rPr dirty="0" sz="2750" spc="-10">
                <a:latin typeface="Calibri"/>
                <a:cs typeface="Calibri"/>
              </a:rPr>
              <a:t>IGREJA </a:t>
            </a:r>
            <a:r>
              <a:rPr dirty="0" sz="2750" spc="10">
                <a:latin typeface="Calibri"/>
                <a:cs typeface="Calibri"/>
              </a:rPr>
              <a:t>É </a:t>
            </a:r>
            <a:r>
              <a:rPr dirty="0" sz="2750" spc="-35">
                <a:latin typeface="Calibri"/>
                <a:cs typeface="Calibri"/>
              </a:rPr>
              <a:t>CANDIDATO </a:t>
            </a:r>
            <a:r>
              <a:rPr dirty="0" sz="2750" spc="15">
                <a:latin typeface="Calibri"/>
                <a:cs typeface="Calibri"/>
              </a:rPr>
              <a:t>A </a:t>
            </a:r>
            <a:r>
              <a:rPr dirty="0" sz="2750" spc="-40">
                <a:latin typeface="Calibri"/>
                <a:cs typeface="Calibri"/>
              </a:rPr>
              <a:t>SALVAÇÃO,  </a:t>
            </a:r>
            <a:r>
              <a:rPr dirty="0" sz="2750">
                <a:latin typeface="Calibri"/>
                <a:cs typeface="Calibri"/>
              </a:rPr>
              <a:t>ALGUÉM </a:t>
            </a:r>
            <a:r>
              <a:rPr dirty="0" sz="2750" spc="20">
                <a:latin typeface="Calibri"/>
                <a:cs typeface="Calibri"/>
              </a:rPr>
              <a:t>POR QUEM </a:t>
            </a:r>
            <a:r>
              <a:rPr dirty="0" sz="2750" spc="-5">
                <a:latin typeface="Calibri"/>
                <a:cs typeface="Calibri"/>
              </a:rPr>
              <a:t>CRISTO </a:t>
            </a:r>
            <a:r>
              <a:rPr dirty="0" sz="2750" spc="15">
                <a:latin typeface="Calibri"/>
                <a:cs typeface="Calibri"/>
              </a:rPr>
              <a:t>DEU A </a:t>
            </a:r>
            <a:r>
              <a:rPr dirty="0" sz="2750" spc="-15">
                <a:latin typeface="Calibri"/>
                <a:cs typeface="Calibri"/>
              </a:rPr>
              <a:t>VIDA, </a:t>
            </a:r>
            <a:r>
              <a:rPr dirty="0" sz="2750" spc="10">
                <a:latin typeface="Calibri"/>
                <a:cs typeface="Calibri"/>
              </a:rPr>
              <a:t>E É  </a:t>
            </a:r>
            <a:r>
              <a:rPr dirty="0" sz="2750" spc="15">
                <a:latin typeface="Calibri"/>
                <a:cs typeface="Calibri"/>
              </a:rPr>
              <a:t>MINHA FUNÇÃO </a:t>
            </a:r>
            <a:r>
              <a:rPr dirty="0" sz="2750" spc="35">
                <a:latin typeface="Calibri"/>
                <a:cs typeface="Calibri"/>
              </a:rPr>
              <a:t>COMO </a:t>
            </a:r>
            <a:r>
              <a:rPr dirty="0" sz="2750" spc="-5">
                <a:latin typeface="Calibri"/>
                <a:cs typeface="Calibri"/>
              </a:rPr>
              <a:t>RECEPCIONISTA  </a:t>
            </a:r>
            <a:r>
              <a:rPr dirty="0" sz="2750" spc="-40">
                <a:latin typeface="Calibri"/>
                <a:cs typeface="Calibri"/>
              </a:rPr>
              <a:t>FACILITAR </a:t>
            </a:r>
            <a:r>
              <a:rPr dirty="0" sz="2750" spc="-5">
                <a:latin typeface="Calibri"/>
                <a:cs typeface="Calibri"/>
              </a:rPr>
              <a:t>SUA </a:t>
            </a:r>
            <a:r>
              <a:rPr dirty="0" sz="2750" spc="5">
                <a:latin typeface="Calibri"/>
                <a:cs typeface="Calibri"/>
              </a:rPr>
              <a:t>ENTREGA </a:t>
            </a:r>
            <a:r>
              <a:rPr dirty="0" sz="2750" spc="15">
                <a:latin typeface="Calibri"/>
                <a:cs typeface="Calibri"/>
              </a:rPr>
              <a:t>A</a:t>
            </a:r>
            <a:r>
              <a:rPr dirty="0" sz="2750" spc="350">
                <a:latin typeface="Calibri"/>
                <a:cs typeface="Calibri"/>
              </a:rPr>
              <a:t> </a:t>
            </a:r>
            <a:r>
              <a:rPr dirty="0" sz="2750" spc="10">
                <a:latin typeface="Calibri"/>
                <a:cs typeface="Calibri"/>
              </a:rPr>
              <a:t>JESUS.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8699" y="317880"/>
            <a:ext cx="9236710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5"/>
              <a:t>Razões para </a:t>
            </a:r>
            <a:r>
              <a:rPr dirty="0" sz="4400" spc="5"/>
              <a:t>Excelência </a:t>
            </a:r>
            <a:r>
              <a:rPr dirty="0" sz="4400" spc="20"/>
              <a:t>no</a:t>
            </a:r>
            <a:r>
              <a:rPr dirty="0" sz="4400" spc="-395"/>
              <a:t> </a:t>
            </a:r>
            <a:r>
              <a:rPr dirty="0" sz="4400" spc="-20"/>
              <a:t>Atendimento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589405" y="1252156"/>
            <a:ext cx="8161655" cy="3691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ts val="2870"/>
              </a:lnSpc>
              <a:spcBef>
                <a:spcPts val="10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400">
                <a:latin typeface="Calibri"/>
                <a:cs typeface="Calibri"/>
              </a:rPr>
              <a:t>Pessoas bem recepcionadas </a:t>
            </a:r>
            <a:r>
              <a:rPr dirty="0" sz="2400" spc="-15">
                <a:latin typeface="Calibri"/>
                <a:cs typeface="Calibri"/>
              </a:rPr>
              <a:t>voltam</a:t>
            </a:r>
            <a:r>
              <a:rPr dirty="0" sz="2400" spc="-165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sempre.</a:t>
            </a:r>
            <a:endParaRPr sz="2400">
              <a:latin typeface="Calibri"/>
              <a:cs typeface="Calibri"/>
            </a:endParaRPr>
          </a:p>
          <a:p>
            <a:pPr marL="298450" marR="6350" indent="-285750">
              <a:lnSpc>
                <a:spcPts val="2930"/>
              </a:lnSpc>
              <a:spcBef>
                <a:spcPts val="45"/>
              </a:spcBef>
              <a:buFont typeface="Arial"/>
              <a:buChar char="•"/>
              <a:tabLst>
                <a:tab pos="297815" algn="l"/>
                <a:tab pos="298450" algn="l"/>
                <a:tab pos="831850" algn="l"/>
                <a:tab pos="2804795" algn="l"/>
                <a:tab pos="3519804" algn="l"/>
                <a:tab pos="4253865" algn="l"/>
                <a:tab pos="4768850" algn="l"/>
                <a:tab pos="7085330" algn="l"/>
                <a:tab pos="8000365" algn="l"/>
              </a:tabLst>
            </a:pPr>
            <a:r>
              <a:rPr dirty="0" sz="2400" spc="-1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35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60">
                <a:latin typeface="Calibri"/>
                <a:cs typeface="Calibri"/>
              </a:rPr>
              <a:t>p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-40">
                <a:latin typeface="Calibri"/>
                <a:cs typeface="Calibri"/>
              </a:rPr>
              <a:t>s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êm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0">
                <a:latin typeface="Calibri"/>
                <a:cs typeface="Calibri"/>
              </a:rPr>
              <a:t>7</a:t>
            </a:r>
            <a:r>
              <a:rPr dirty="0" sz="2400" spc="-15">
                <a:latin typeface="Calibri"/>
                <a:cs typeface="Calibri"/>
              </a:rPr>
              <a:t>0</a:t>
            </a:r>
            <a:r>
              <a:rPr dirty="0" sz="2400">
                <a:latin typeface="Calibri"/>
                <a:cs typeface="Calibri"/>
              </a:rPr>
              <a:t>%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35">
                <a:latin typeface="Calibri"/>
                <a:cs typeface="Calibri"/>
              </a:rPr>
              <a:t>s</a:t>
            </a:r>
            <a:r>
              <a:rPr dirty="0" sz="2400" spc="10">
                <a:latin typeface="Calibri"/>
                <a:cs typeface="Calibri"/>
              </a:rPr>
              <a:t>p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-60">
                <a:latin typeface="Calibri"/>
                <a:cs typeface="Calibri"/>
              </a:rPr>
              <a:t>n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b</a:t>
            </a:r>
            <a:r>
              <a:rPr dirty="0" sz="2400" spc="-30">
                <a:latin typeface="Calibri"/>
                <a:cs typeface="Calibri"/>
              </a:rPr>
              <a:t>ili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10">
                <a:latin typeface="Calibri"/>
                <a:cs typeface="Calibri"/>
              </a:rPr>
              <a:t>b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a  </a:t>
            </a:r>
            <a:r>
              <a:rPr dirty="0" sz="2400" spc="-5">
                <a:latin typeface="Calibri"/>
                <a:cs typeface="Calibri"/>
              </a:rPr>
              <a:t>satisfação </a:t>
            </a:r>
            <a:r>
              <a:rPr dirty="0" sz="2400" spc="5">
                <a:latin typeface="Calibri"/>
                <a:cs typeface="Calibri"/>
              </a:rPr>
              <a:t>dos </a:t>
            </a:r>
            <a:r>
              <a:rPr dirty="0" sz="2400" spc="-5">
                <a:latin typeface="Calibri"/>
                <a:cs typeface="Calibri"/>
              </a:rPr>
              <a:t>amigos</a:t>
            </a:r>
            <a:r>
              <a:rPr dirty="0" sz="2400" spc="-1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visitantes.</a:t>
            </a:r>
            <a:endParaRPr sz="2400">
              <a:latin typeface="Calibri"/>
              <a:cs typeface="Calibri"/>
            </a:endParaRPr>
          </a:p>
          <a:p>
            <a:pPr marL="298450" indent="-285750">
              <a:lnSpc>
                <a:spcPts val="2745"/>
              </a:lnSpc>
              <a:buFont typeface="Arial"/>
              <a:buChar char="•"/>
              <a:tabLst>
                <a:tab pos="297815" algn="l"/>
                <a:tab pos="298450" algn="l"/>
                <a:tab pos="1069975" algn="l"/>
                <a:tab pos="2185670" algn="l"/>
                <a:tab pos="2633345" algn="l"/>
                <a:tab pos="3310254" algn="l"/>
                <a:tab pos="4034790" algn="l"/>
                <a:tab pos="5254625" algn="l"/>
                <a:tab pos="6313170" algn="l"/>
                <a:tab pos="6798945" algn="l"/>
                <a:tab pos="7685405" algn="l"/>
              </a:tabLst>
            </a:pPr>
            <a:r>
              <a:rPr dirty="0" sz="2400" spc="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em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35">
                <a:latin typeface="Calibri"/>
                <a:cs typeface="Calibri"/>
              </a:rPr>
              <a:t>m</a:t>
            </a:r>
            <a:r>
              <a:rPr dirty="0" sz="2400" spc="-60">
                <a:latin typeface="Calibri"/>
                <a:cs typeface="Calibri"/>
              </a:rPr>
              <a:t>p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-7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m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65">
                <a:latin typeface="Calibri"/>
                <a:cs typeface="Calibri"/>
              </a:rPr>
              <a:t>u</a:t>
            </a:r>
            <a:r>
              <a:rPr dirty="0" sz="2400" spc="25">
                <a:latin typeface="Calibri"/>
                <a:cs typeface="Calibri"/>
              </a:rPr>
              <a:t>m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eg</a:t>
            </a:r>
            <a:r>
              <a:rPr dirty="0" sz="2400" spc="15">
                <a:latin typeface="Calibri"/>
                <a:cs typeface="Calibri"/>
              </a:rPr>
              <a:t>u</a:t>
            </a:r>
            <a:r>
              <a:rPr dirty="0" sz="2400" spc="-60">
                <a:latin typeface="Calibri"/>
                <a:cs typeface="Calibri"/>
              </a:rPr>
              <a:t>n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10">
                <a:latin typeface="Calibri"/>
                <a:cs typeface="Calibri"/>
              </a:rPr>
              <a:t>h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u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60">
                <a:latin typeface="Calibri"/>
                <a:cs typeface="Calibri"/>
              </a:rPr>
              <a:t>b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298450">
              <a:lnSpc>
                <a:spcPts val="2870"/>
              </a:lnSpc>
              <a:spcBef>
                <a:spcPts val="45"/>
              </a:spcBef>
            </a:pPr>
            <a:r>
              <a:rPr dirty="0" sz="2400" spc="5">
                <a:latin typeface="Calibri"/>
                <a:cs typeface="Calibri"/>
              </a:rPr>
              <a:t>impressão.</a:t>
            </a:r>
            <a:endParaRPr sz="2400">
              <a:latin typeface="Calibri"/>
              <a:cs typeface="Calibri"/>
            </a:endParaRPr>
          </a:p>
          <a:p>
            <a:pPr marL="298450" indent="-285750">
              <a:lnSpc>
                <a:spcPts val="2855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400" spc="-20">
                <a:latin typeface="Calibri"/>
                <a:cs typeface="Calibri"/>
              </a:rPr>
              <a:t>Recuperar </a:t>
            </a:r>
            <a:r>
              <a:rPr dirty="0" sz="2400">
                <a:latin typeface="Calibri"/>
                <a:cs typeface="Calibri"/>
              </a:rPr>
              <a:t>os </a:t>
            </a:r>
            <a:r>
              <a:rPr dirty="0" sz="2400" spc="-5">
                <a:latin typeface="Calibri"/>
                <a:cs typeface="Calibri"/>
              </a:rPr>
              <a:t>interessados </a:t>
            </a:r>
            <a:r>
              <a:rPr dirty="0" sz="2400" spc="-25">
                <a:latin typeface="Calibri"/>
                <a:cs typeface="Calibri"/>
              </a:rPr>
              <a:t>custará </a:t>
            </a:r>
            <a:r>
              <a:rPr dirty="0" sz="2400" spc="-5">
                <a:latin typeface="Calibri"/>
                <a:cs typeface="Calibri"/>
              </a:rPr>
              <a:t>pelo </a:t>
            </a:r>
            <a:r>
              <a:rPr dirty="0" sz="2400" spc="10">
                <a:latin typeface="Calibri"/>
                <a:cs typeface="Calibri"/>
              </a:rPr>
              <a:t>menos </a:t>
            </a:r>
            <a:r>
              <a:rPr dirty="0" sz="2400" spc="-10">
                <a:latin typeface="Calibri"/>
                <a:cs typeface="Calibri"/>
              </a:rPr>
              <a:t>10 </a:t>
            </a:r>
            <a:r>
              <a:rPr dirty="0" sz="2400" spc="-35">
                <a:latin typeface="Calibri"/>
                <a:cs typeface="Calibri"/>
              </a:rPr>
              <a:t>vezes</a:t>
            </a:r>
            <a:r>
              <a:rPr dirty="0" sz="2400" spc="-204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mais</a:t>
            </a:r>
            <a:endParaRPr sz="2400">
              <a:latin typeface="Calibri"/>
              <a:cs typeface="Calibri"/>
            </a:endParaRPr>
          </a:p>
          <a:p>
            <a:pPr marL="298450">
              <a:lnSpc>
                <a:spcPts val="2865"/>
              </a:lnSpc>
            </a:pPr>
            <a:r>
              <a:rPr dirty="0" sz="2400" spc="5">
                <a:latin typeface="Calibri"/>
                <a:cs typeface="Calibri"/>
              </a:rPr>
              <a:t>do que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mantê-los.</a:t>
            </a:r>
            <a:endParaRPr sz="2400">
              <a:latin typeface="Calibri"/>
              <a:cs typeface="Calibri"/>
            </a:endParaRPr>
          </a:p>
          <a:p>
            <a:pPr algn="just" marL="298450" marR="9525" indent="-285750">
              <a:lnSpc>
                <a:spcPct val="100400"/>
              </a:lnSpc>
              <a:spcBef>
                <a:spcPts val="40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2400" spc="-5">
                <a:latin typeface="Calibri"/>
                <a:cs typeface="Calibri"/>
              </a:rPr>
              <a:t>Cada </a:t>
            </a:r>
            <a:r>
              <a:rPr dirty="0" sz="2400" spc="15">
                <a:latin typeface="Calibri"/>
                <a:cs typeface="Calibri"/>
              </a:rPr>
              <a:t>pessoa </a:t>
            </a:r>
            <a:r>
              <a:rPr dirty="0" sz="2400" spc="-10">
                <a:latin typeface="Calibri"/>
                <a:cs typeface="Calibri"/>
              </a:rPr>
              <a:t>insatisfeita </a:t>
            </a:r>
            <a:r>
              <a:rPr dirty="0" sz="2400" spc="-20">
                <a:latin typeface="Calibri"/>
                <a:cs typeface="Calibri"/>
              </a:rPr>
              <a:t>conta </a:t>
            </a:r>
            <a:r>
              <a:rPr dirty="0" sz="2400" spc="-30">
                <a:latin typeface="Calibri"/>
                <a:cs typeface="Calibri"/>
              </a:rPr>
              <a:t>para </a:t>
            </a:r>
            <a:r>
              <a:rPr dirty="0" sz="2400" spc="-10">
                <a:latin typeface="Calibri"/>
                <a:cs typeface="Calibri"/>
              </a:rPr>
              <a:t>aproximadamente </a:t>
            </a:r>
            <a:r>
              <a:rPr dirty="0" sz="2400" spc="-20">
                <a:latin typeface="Calibri"/>
                <a:cs typeface="Calibri"/>
              </a:rPr>
              <a:t>20  </a:t>
            </a:r>
            <a:r>
              <a:rPr dirty="0" sz="2400">
                <a:latin typeface="Calibri"/>
                <a:cs typeface="Calibri"/>
              </a:rPr>
              <a:t>pessoas, </a:t>
            </a:r>
            <a:r>
              <a:rPr dirty="0" sz="2400" spc="-5">
                <a:latin typeface="Calibri"/>
                <a:cs typeface="Calibri"/>
              </a:rPr>
              <a:t>enquanto </a:t>
            </a:r>
            <a:r>
              <a:rPr dirty="0" sz="2400">
                <a:latin typeface="Calibri"/>
                <a:cs typeface="Calibri"/>
              </a:rPr>
              <a:t>os </a:t>
            </a:r>
            <a:r>
              <a:rPr dirty="0" sz="2400" spc="5">
                <a:latin typeface="Calibri"/>
                <a:cs typeface="Calibri"/>
              </a:rPr>
              <a:t>que </a:t>
            </a:r>
            <a:r>
              <a:rPr dirty="0" sz="2400" spc="-20">
                <a:latin typeface="Calibri"/>
                <a:cs typeface="Calibri"/>
              </a:rPr>
              <a:t>ficam satisfeitos contam </a:t>
            </a:r>
            <a:r>
              <a:rPr dirty="0" sz="2400" spc="-5">
                <a:latin typeface="Calibri"/>
                <a:cs typeface="Calibri"/>
              </a:rPr>
              <a:t>apenas </a:t>
            </a:r>
            <a:r>
              <a:rPr dirty="0" sz="2400" spc="-30">
                <a:latin typeface="Calibri"/>
                <a:cs typeface="Calibri"/>
              </a:rPr>
              <a:t>para  </a:t>
            </a:r>
            <a:r>
              <a:rPr dirty="0" sz="2400" spc="5">
                <a:latin typeface="Calibri"/>
                <a:cs typeface="Calibri"/>
              </a:rPr>
              <a:t>cinco.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3450" y="358140"/>
            <a:ext cx="10315575" cy="63246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950" spc="-5"/>
              <a:t>Aspectos </a:t>
            </a:r>
            <a:r>
              <a:rPr dirty="0" sz="3950" spc="-15"/>
              <a:t>importantes </a:t>
            </a:r>
            <a:r>
              <a:rPr dirty="0" sz="3950" spc="-5"/>
              <a:t>do </a:t>
            </a:r>
            <a:r>
              <a:rPr dirty="0" sz="3950" spc="-15"/>
              <a:t>Ministério </a:t>
            </a:r>
            <a:r>
              <a:rPr dirty="0" sz="3950" spc="-5"/>
              <a:t>da</a:t>
            </a:r>
            <a:r>
              <a:rPr dirty="0" sz="3950" spc="830"/>
              <a:t> </a:t>
            </a:r>
            <a:r>
              <a:rPr dirty="0" sz="3950"/>
              <a:t>Recepção</a:t>
            </a:r>
            <a:endParaRPr sz="395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459740" indent="-429259">
              <a:lnSpc>
                <a:spcPct val="100000"/>
              </a:lnSpc>
              <a:spcBef>
                <a:spcPts val="130"/>
              </a:spcBef>
              <a:buClr>
                <a:srgbClr val="C00000"/>
              </a:buClr>
              <a:buAutoNum type="arabicPeriod"/>
              <a:tabLst>
                <a:tab pos="460375" algn="l"/>
              </a:tabLst>
            </a:pPr>
            <a:r>
              <a:rPr dirty="0" spc="15"/>
              <a:t>Descrição </a:t>
            </a:r>
            <a:r>
              <a:rPr dirty="0" spc="25"/>
              <a:t>da Função (O </a:t>
            </a:r>
            <a:r>
              <a:rPr dirty="0" spc="30"/>
              <a:t>que </a:t>
            </a:r>
            <a:r>
              <a:rPr dirty="0" spc="15"/>
              <a:t>o </a:t>
            </a:r>
            <a:r>
              <a:rPr dirty="0" spc="-10"/>
              <a:t>recepcionista</a:t>
            </a:r>
            <a:r>
              <a:rPr dirty="0"/>
              <a:t> </a:t>
            </a:r>
            <a:r>
              <a:rPr dirty="0" spc="10"/>
              <a:t>faz).</a:t>
            </a:r>
          </a:p>
          <a:p>
            <a:pPr marL="18415">
              <a:lnSpc>
                <a:spcPct val="100000"/>
              </a:lnSpc>
              <a:spcBef>
                <a:spcPts val="30"/>
              </a:spcBef>
              <a:buClr>
                <a:srgbClr val="C00000"/>
              </a:buClr>
              <a:buFont typeface="Calibri"/>
              <a:buAutoNum type="arabicPeriod"/>
            </a:pPr>
            <a:endParaRPr sz="3500">
              <a:latin typeface="Times New Roman"/>
              <a:cs typeface="Times New Roman"/>
            </a:endParaRPr>
          </a:p>
          <a:p>
            <a:pPr marL="126364" marR="8255" indent="-95250">
              <a:lnSpc>
                <a:spcPct val="102699"/>
              </a:lnSpc>
              <a:buClr>
                <a:srgbClr val="C00000"/>
              </a:buClr>
              <a:buAutoNum type="arabicPeriod"/>
              <a:tabLst>
                <a:tab pos="507365" algn="l"/>
                <a:tab pos="508000" algn="l"/>
                <a:tab pos="3567429" algn="l"/>
                <a:tab pos="5521325" algn="l"/>
                <a:tab pos="6464935" algn="l"/>
                <a:tab pos="6827520" algn="l"/>
                <a:tab pos="8180705" algn="l"/>
                <a:tab pos="8695690" algn="l"/>
                <a:tab pos="9515475" algn="l"/>
              </a:tabLst>
            </a:pPr>
            <a:r>
              <a:rPr dirty="0" spc="10"/>
              <a:t>C</a:t>
            </a:r>
            <a:r>
              <a:rPr dirty="0" spc="30"/>
              <a:t>o</a:t>
            </a:r>
            <a:r>
              <a:rPr dirty="0" spc="20"/>
              <a:t>m</a:t>
            </a:r>
            <a:r>
              <a:rPr dirty="0" spc="40"/>
              <a:t>p</a:t>
            </a:r>
            <a:r>
              <a:rPr dirty="0" spc="30"/>
              <a:t>o</a:t>
            </a:r>
            <a:r>
              <a:rPr dirty="0" spc="30"/>
              <a:t>r</a:t>
            </a:r>
            <a:r>
              <a:rPr dirty="0" spc="-75"/>
              <a:t>t</a:t>
            </a:r>
            <a:r>
              <a:rPr dirty="0" spc="40"/>
              <a:t>a</a:t>
            </a:r>
            <a:r>
              <a:rPr dirty="0" spc="20"/>
              <a:t>m</a:t>
            </a:r>
            <a:r>
              <a:rPr dirty="0" spc="-20"/>
              <a:t>e</a:t>
            </a:r>
            <a:r>
              <a:rPr dirty="0" spc="35"/>
              <a:t>n</a:t>
            </a:r>
            <a:r>
              <a:rPr dirty="0" spc="10"/>
              <a:t>to</a:t>
            </a:r>
            <a:r>
              <a:rPr dirty="0"/>
              <a:t>	</a:t>
            </a:r>
            <a:r>
              <a:rPr dirty="0" spc="35"/>
              <a:t>d</a:t>
            </a:r>
            <a:r>
              <a:rPr dirty="0" spc="-25"/>
              <a:t>e</a:t>
            </a:r>
            <a:r>
              <a:rPr dirty="0" spc="30"/>
              <a:t>s</a:t>
            </a:r>
            <a:r>
              <a:rPr dirty="0" spc="-25"/>
              <a:t>e</a:t>
            </a:r>
            <a:r>
              <a:rPr dirty="0" spc="15"/>
              <a:t>j</a:t>
            </a:r>
            <a:r>
              <a:rPr dirty="0" spc="-35"/>
              <a:t>á</a:t>
            </a:r>
            <a:r>
              <a:rPr dirty="0" spc="-20"/>
              <a:t>v</a:t>
            </a:r>
            <a:r>
              <a:rPr dirty="0" spc="45"/>
              <a:t>e</a:t>
            </a:r>
            <a:r>
              <a:rPr dirty="0" spc="-25"/>
              <a:t>i</a:t>
            </a:r>
            <a:r>
              <a:rPr dirty="0" spc="10"/>
              <a:t>s</a:t>
            </a:r>
            <a:r>
              <a:rPr dirty="0"/>
              <a:t>	</a:t>
            </a:r>
            <a:r>
              <a:rPr dirty="0" spc="35"/>
              <a:t>p</a:t>
            </a:r>
            <a:r>
              <a:rPr dirty="0" spc="40"/>
              <a:t>a</a:t>
            </a:r>
            <a:r>
              <a:rPr dirty="0" spc="-40"/>
              <a:t>r</a:t>
            </a:r>
            <a:r>
              <a:rPr dirty="0" spc="10"/>
              <a:t>a</a:t>
            </a:r>
            <a:r>
              <a:rPr dirty="0"/>
              <a:t>	</a:t>
            </a:r>
            <a:r>
              <a:rPr dirty="0" spc="10"/>
              <a:t>a</a:t>
            </a:r>
            <a:r>
              <a:rPr dirty="0"/>
              <a:t>	</a:t>
            </a:r>
            <a:r>
              <a:rPr dirty="0" spc="20"/>
              <a:t>f</a:t>
            </a:r>
            <a:r>
              <a:rPr dirty="0" spc="35"/>
              <a:t>un</a:t>
            </a:r>
            <a:r>
              <a:rPr dirty="0" spc="-75"/>
              <a:t>ç</a:t>
            </a:r>
            <a:r>
              <a:rPr dirty="0" spc="35"/>
              <a:t>ã</a:t>
            </a:r>
            <a:r>
              <a:rPr dirty="0" spc="15"/>
              <a:t>o</a:t>
            </a:r>
            <a:r>
              <a:rPr dirty="0"/>
              <a:t>	</a:t>
            </a:r>
            <a:r>
              <a:rPr dirty="0" spc="30"/>
              <a:t>(</a:t>
            </a:r>
            <a:r>
              <a:rPr dirty="0" spc="15"/>
              <a:t>o</a:t>
            </a:r>
            <a:r>
              <a:rPr dirty="0"/>
              <a:t>	</a:t>
            </a:r>
            <a:r>
              <a:rPr dirty="0" spc="40"/>
              <a:t>qu</a:t>
            </a:r>
            <a:r>
              <a:rPr dirty="0" spc="10"/>
              <a:t>e</a:t>
            </a:r>
            <a:r>
              <a:rPr dirty="0"/>
              <a:t>	</a:t>
            </a:r>
            <a:r>
              <a:rPr dirty="0" spc="5"/>
              <a:t>é  </a:t>
            </a:r>
            <a:r>
              <a:rPr dirty="0" spc="10"/>
              <a:t>permitido e</a:t>
            </a:r>
            <a:r>
              <a:rPr dirty="0" spc="110"/>
              <a:t> </a:t>
            </a:r>
            <a:r>
              <a:rPr dirty="0" spc="-10"/>
              <a:t>exigido).</a:t>
            </a:r>
          </a:p>
          <a:p>
            <a:pPr marL="18415">
              <a:lnSpc>
                <a:spcPct val="100000"/>
              </a:lnSpc>
              <a:spcBef>
                <a:spcPts val="20"/>
              </a:spcBef>
              <a:buClr>
                <a:srgbClr val="C00000"/>
              </a:buClr>
              <a:buFont typeface="Calibri"/>
              <a:buAutoNum type="arabicPeriod"/>
            </a:pPr>
            <a:endParaRPr sz="3450">
              <a:latin typeface="Times New Roman"/>
              <a:cs typeface="Times New Roman"/>
            </a:endParaRPr>
          </a:p>
          <a:p>
            <a:pPr marL="31115" marR="5080" indent="95250">
              <a:lnSpc>
                <a:spcPct val="102699"/>
              </a:lnSpc>
              <a:buClr>
                <a:srgbClr val="C00000"/>
              </a:buClr>
              <a:buAutoNum type="arabicPeriod"/>
              <a:tabLst>
                <a:tab pos="584200" algn="l"/>
                <a:tab pos="5892800" algn="l"/>
              </a:tabLst>
            </a:pPr>
            <a:r>
              <a:rPr dirty="0" spc="15"/>
              <a:t>Comportamento</a:t>
            </a:r>
            <a:r>
              <a:rPr dirty="0" spc="385"/>
              <a:t> </a:t>
            </a:r>
            <a:r>
              <a:rPr dirty="0" spc="-5"/>
              <a:t>indesejáveis	</a:t>
            </a:r>
            <a:r>
              <a:rPr dirty="0" spc="10"/>
              <a:t>para a </a:t>
            </a:r>
            <a:r>
              <a:rPr dirty="0" spc="25"/>
              <a:t>função (O </a:t>
            </a:r>
            <a:r>
              <a:rPr dirty="0" spc="35"/>
              <a:t>que  </a:t>
            </a:r>
            <a:r>
              <a:rPr dirty="0" spc="30"/>
              <a:t>não </a:t>
            </a:r>
            <a:r>
              <a:rPr dirty="0" spc="10"/>
              <a:t>é</a:t>
            </a:r>
            <a:r>
              <a:rPr dirty="0" spc="-60"/>
              <a:t> </a:t>
            </a:r>
            <a:r>
              <a:rPr dirty="0" spc="10"/>
              <a:t>permitido).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2241" y="385444"/>
            <a:ext cx="783780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 </a:t>
            </a:r>
            <a:r>
              <a:rPr dirty="0" spc="-5"/>
              <a:t>QUE </a:t>
            </a:r>
            <a:r>
              <a:rPr dirty="0"/>
              <a:t>O </a:t>
            </a:r>
            <a:r>
              <a:rPr dirty="0" spc="5"/>
              <a:t>MINISTÉRIO </a:t>
            </a:r>
            <a:r>
              <a:rPr dirty="0" spc="-50"/>
              <a:t>DA </a:t>
            </a:r>
            <a:r>
              <a:rPr dirty="0" spc="-35"/>
              <a:t>RECEPÇÃO</a:t>
            </a:r>
            <a:r>
              <a:rPr dirty="0" spc="5"/>
              <a:t> </a:t>
            </a:r>
            <a:r>
              <a:rPr dirty="0" spc="-60"/>
              <a:t>FAZ?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7155" y="1425892"/>
            <a:ext cx="8790305" cy="33197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3535">
              <a:lnSpc>
                <a:spcPts val="2865"/>
              </a:lnSpc>
              <a:spcBef>
                <a:spcPts val="100"/>
              </a:spcBef>
              <a:buFont typeface="Courier New"/>
              <a:buChar char="o"/>
              <a:tabLst>
                <a:tab pos="356235" algn="l"/>
              </a:tabLst>
            </a:pPr>
            <a:r>
              <a:rPr dirty="0" sz="2400" spc="5" b="1">
                <a:solidFill>
                  <a:srgbClr val="C00000"/>
                </a:solidFill>
                <a:latin typeface="Calibri"/>
                <a:cs typeface="Calibri"/>
              </a:rPr>
              <a:t>RECEBE </a:t>
            </a:r>
            <a:r>
              <a:rPr dirty="0" sz="2400" spc="-20" b="1">
                <a:solidFill>
                  <a:srgbClr val="C00000"/>
                </a:solidFill>
                <a:latin typeface="Calibri"/>
                <a:cs typeface="Calibri"/>
              </a:rPr>
              <a:t>AS</a:t>
            </a:r>
            <a:r>
              <a:rPr dirty="0" sz="2400" spc="-9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PESSOAS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-10">
                <a:latin typeface="Calibri"/>
                <a:cs typeface="Calibri"/>
              </a:rPr>
              <a:t>Os</a:t>
            </a:r>
            <a:r>
              <a:rPr dirty="0" sz="2400" spc="39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recepcionistas</a:t>
            </a:r>
            <a:r>
              <a:rPr dirty="0" sz="2400" spc="409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devem</a:t>
            </a:r>
            <a:r>
              <a:rPr dirty="0" sz="2400" spc="3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chegar</a:t>
            </a:r>
            <a:r>
              <a:rPr dirty="0" sz="2400" spc="3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mais</a:t>
            </a:r>
            <a:r>
              <a:rPr dirty="0" sz="2400" spc="405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cedo</a:t>
            </a:r>
            <a:r>
              <a:rPr dirty="0" sz="2400" spc="37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para</a:t>
            </a:r>
            <a:r>
              <a:rPr dirty="0" sz="2400" spc="33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organizar</a:t>
            </a:r>
            <a:r>
              <a:rPr dirty="0" sz="2400" spc="3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365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que</a:t>
            </a:r>
            <a:r>
              <a:rPr dirty="0" sz="2400" spc="37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for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  <a:spcBef>
                <a:spcPts val="50"/>
              </a:spcBef>
            </a:pPr>
            <a:r>
              <a:rPr dirty="0" sz="2400" spc="-5">
                <a:latin typeface="Calibri"/>
                <a:cs typeface="Calibri"/>
              </a:rPr>
              <a:t>preciso, </a:t>
            </a:r>
            <a:r>
              <a:rPr dirty="0" sz="2400" spc="-30">
                <a:latin typeface="Calibri"/>
                <a:cs typeface="Calibri"/>
              </a:rPr>
              <a:t>orar </a:t>
            </a:r>
            <a:r>
              <a:rPr dirty="0" sz="2400">
                <a:latin typeface="Calibri"/>
                <a:cs typeface="Calibri"/>
              </a:rPr>
              <a:t>em grupo e </a:t>
            </a:r>
            <a:r>
              <a:rPr dirty="0" sz="2400" spc="-15">
                <a:latin typeface="Calibri"/>
                <a:cs typeface="Calibri"/>
              </a:rPr>
              <a:t>evitar </a:t>
            </a:r>
            <a:r>
              <a:rPr dirty="0" sz="2400" spc="-10">
                <a:latin typeface="Calibri"/>
                <a:cs typeface="Calibri"/>
              </a:rPr>
              <a:t>correrias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10">
                <a:latin typeface="Calibri"/>
                <a:cs typeface="Calibri"/>
              </a:rPr>
              <a:t>estresse.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ts val="2870"/>
              </a:lnSpc>
              <a:buFont typeface="Courier New"/>
              <a:buChar char="o"/>
              <a:tabLst>
                <a:tab pos="356235" algn="l"/>
              </a:tabLst>
            </a:pP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ORIETA </a:t>
            </a:r>
            <a:r>
              <a:rPr dirty="0" sz="2400" spc="-20" b="1">
                <a:solidFill>
                  <a:srgbClr val="C00000"/>
                </a:solidFill>
                <a:latin typeface="Calibri"/>
                <a:cs typeface="Calibri"/>
              </a:rPr>
              <a:t>AS</a:t>
            </a:r>
            <a:r>
              <a:rPr dirty="0" sz="24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PESSOAS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850"/>
              </a:lnSpc>
              <a:spcBef>
                <a:spcPts val="170"/>
              </a:spcBef>
            </a:pPr>
            <a:r>
              <a:rPr dirty="0" sz="2400">
                <a:latin typeface="Calibri"/>
                <a:cs typeface="Calibri"/>
              </a:rPr>
              <a:t>Além </a:t>
            </a:r>
            <a:r>
              <a:rPr dirty="0" sz="2400" spc="5">
                <a:latin typeface="Calibri"/>
                <a:cs typeface="Calibri"/>
              </a:rPr>
              <a:t>da </a:t>
            </a:r>
            <a:r>
              <a:rPr dirty="0" sz="2400" spc="-5">
                <a:latin typeface="Calibri"/>
                <a:cs typeface="Calibri"/>
              </a:rPr>
              <a:t>dar </a:t>
            </a:r>
            <a:r>
              <a:rPr dirty="0" sz="2400" spc="-15">
                <a:latin typeface="Calibri"/>
                <a:cs typeface="Calibri"/>
              </a:rPr>
              <a:t>às </a:t>
            </a:r>
            <a:r>
              <a:rPr dirty="0" sz="2400" spc="-5">
                <a:latin typeface="Calibri"/>
                <a:cs typeface="Calibri"/>
              </a:rPr>
              <a:t>boas </a:t>
            </a:r>
            <a:r>
              <a:rPr dirty="0" sz="2400" spc="5">
                <a:latin typeface="Calibri"/>
                <a:cs typeface="Calibri"/>
              </a:rPr>
              <a:t>vindas, </a:t>
            </a:r>
            <a:r>
              <a:rPr dirty="0" sz="2400">
                <a:latin typeface="Calibri"/>
                <a:cs typeface="Calibri"/>
              </a:rPr>
              <a:t>a equipe </a:t>
            </a:r>
            <a:r>
              <a:rPr dirty="0" sz="2400" spc="5">
                <a:latin typeface="Calibri"/>
                <a:cs typeface="Calibri"/>
              </a:rPr>
              <a:t>de recepção </a:t>
            </a:r>
            <a:r>
              <a:rPr dirty="0" sz="2400">
                <a:latin typeface="Calibri"/>
                <a:cs typeface="Calibri"/>
              </a:rPr>
              <a:t>orienta os </a:t>
            </a:r>
            <a:r>
              <a:rPr dirty="0" sz="2400" spc="-20">
                <a:latin typeface="Calibri"/>
                <a:cs typeface="Calibri"/>
              </a:rPr>
              <a:t>amigos  </a:t>
            </a:r>
            <a:r>
              <a:rPr dirty="0" sz="2400" spc="-5">
                <a:latin typeface="Calibri"/>
                <a:cs typeface="Calibri"/>
              </a:rPr>
              <a:t>visitantes </a:t>
            </a:r>
            <a:r>
              <a:rPr dirty="0" sz="2400" spc="-30">
                <a:latin typeface="Calibri"/>
                <a:cs typeface="Calibri"/>
              </a:rPr>
              <a:t>para </a:t>
            </a:r>
            <a:r>
              <a:rPr dirty="0" sz="2400" spc="10">
                <a:latin typeface="Calibri"/>
                <a:cs typeface="Calibri"/>
              </a:rPr>
              <a:t>que </a:t>
            </a:r>
            <a:r>
              <a:rPr dirty="0" sz="2400" spc="15">
                <a:latin typeface="Calibri"/>
                <a:cs typeface="Calibri"/>
              </a:rPr>
              <a:t>se </a:t>
            </a:r>
            <a:r>
              <a:rPr dirty="0" sz="2400">
                <a:latin typeface="Calibri"/>
                <a:cs typeface="Calibri"/>
              </a:rPr>
              <a:t>sintam bem e </a:t>
            </a:r>
            <a:r>
              <a:rPr dirty="0" sz="2400" spc="-10">
                <a:latin typeface="Calibri"/>
                <a:cs typeface="Calibri"/>
              </a:rPr>
              <a:t>saibam </a:t>
            </a:r>
            <a:r>
              <a:rPr dirty="0" sz="2400">
                <a:latin typeface="Calibri"/>
                <a:cs typeface="Calibri"/>
              </a:rPr>
              <a:t>aonde</a:t>
            </a:r>
            <a:r>
              <a:rPr dirty="0" sz="2400" spc="-135">
                <a:latin typeface="Calibri"/>
                <a:cs typeface="Calibri"/>
              </a:rPr>
              <a:t> </a:t>
            </a:r>
            <a:r>
              <a:rPr dirty="0" sz="2400" spc="-90">
                <a:latin typeface="Calibri"/>
                <a:cs typeface="Calibri"/>
              </a:rPr>
              <a:t>ir.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ts val="2770"/>
              </a:lnSpc>
              <a:buFont typeface="Courier New"/>
              <a:buChar char="o"/>
              <a:tabLst>
                <a:tab pos="356235" algn="l"/>
              </a:tabLst>
            </a:pPr>
            <a:r>
              <a:rPr dirty="0" sz="2400" spc="10" b="1">
                <a:solidFill>
                  <a:srgbClr val="C00000"/>
                </a:solidFill>
                <a:latin typeface="Calibri"/>
                <a:cs typeface="Calibri"/>
              </a:rPr>
              <a:t>INFORMA </a:t>
            </a:r>
            <a:r>
              <a:rPr dirty="0" sz="2400" spc="-15" b="1">
                <a:solidFill>
                  <a:srgbClr val="C00000"/>
                </a:solidFill>
                <a:latin typeface="Calibri"/>
                <a:cs typeface="Calibri"/>
              </a:rPr>
              <a:t>AS</a:t>
            </a:r>
            <a:r>
              <a:rPr dirty="0" sz="2400" spc="-9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PESSOAS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  <a:spcBef>
                <a:spcPts val="50"/>
              </a:spcBef>
              <a:tabLst>
                <a:tab pos="498475" algn="l"/>
                <a:tab pos="2433320" algn="l"/>
                <a:tab pos="3443604" algn="l"/>
                <a:tab pos="4225290" algn="l"/>
                <a:tab pos="5321935" algn="l"/>
                <a:tab pos="5626735" algn="l"/>
                <a:tab pos="6913245" algn="l"/>
                <a:tab pos="8343265" algn="l"/>
              </a:tabLst>
            </a:pPr>
            <a:r>
              <a:rPr dirty="0" sz="2400" spc="-10">
                <a:latin typeface="Calibri"/>
                <a:cs typeface="Calibri"/>
              </a:rPr>
              <a:t>Os	recepcionistas	</a:t>
            </a:r>
            <a:r>
              <a:rPr dirty="0" sz="2400" spc="-5">
                <a:latin typeface="Calibri"/>
                <a:cs typeface="Calibri"/>
              </a:rPr>
              <a:t>devem	</a:t>
            </a:r>
            <a:r>
              <a:rPr dirty="0" sz="2400" spc="-10">
                <a:latin typeface="Calibri"/>
                <a:cs typeface="Calibri"/>
              </a:rPr>
              <a:t>estar	</a:t>
            </a:r>
            <a:r>
              <a:rPr dirty="0" sz="2400" spc="-20">
                <a:latin typeface="Calibri"/>
                <a:cs typeface="Calibri"/>
              </a:rPr>
              <a:t>atentos	</a:t>
            </a:r>
            <a:r>
              <a:rPr dirty="0" sz="2400">
                <a:latin typeface="Calibri"/>
                <a:cs typeface="Calibri"/>
              </a:rPr>
              <a:t>a	</a:t>
            </a:r>
            <a:r>
              <a:rPr dirty="0" sz="2400" spc="-5">
                <a:latin typeface="Calibri"/>
                <a:cs typeface="Calibri"/>
              </a:rPr>
              <a:t>qualquer	</a:t>
            </a:r>
            <a:r>
              <a:rPr dirty="0" sz="2400">
                <a:latin typeface="Calibri"/>
                <a:cs typeface="Calibri"/>
              </a:rPr>
              <a:t>ansiedade	</a:t>
            </a:r>
            <a:r>
              <a:rPr dirty="0" sz="2400" spc="-10">
                <a:latin typeface="Calibri"/>
                <a:cs typeface="Calibri"/>
              </a:rPr>
              <a:t>das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5">
                <a:latin typeface="Calibri"/>
                <a:cs typeface="Calibri"/>
              </a:rPr>
              <a:t>pessoas </a:t>
            </a:r>
            <a:r>
              <a:rPr dirty="0" sz="2400" spc="-25">
                <a:latin typeface="Calibri"/>
                <a:cs typeface="Calibri"/>
              </a:rPr>
              <a:t>para </a:t>
            </a:r>
            <a:r>
              <a:rPr dirty="0" sz="2400" spc="-30">
                <a:latin typeface="Calibri"/>
                <a:cs typeface="Calibri"/>
              </a:rPr>
              <a:t>tirar </a:t>
            </a:r>
            <a:r>
              <a:rPr dirty="0" sz="2400" spc="5">
                <a:latin typeface="Calibri"/>
                <a:cs typeface="Calibri"/>
              </a:rPr>
              <a:t>suas </a:t>
            </a:r>
            <a:r>
              <a:rPr dirty="0" sz="2400" spc="-5">
                <a:latin typeface="Calibri"/>
                <a:cs typeface="Calibri"/>
              </a:rPr>
              <a:t>dúvidas, </a:t>
            </a:r>
            <a:r>
              <a:rPr dirty="0" sz="2400" spc="10">
                <a:latin typeface="Calibri"/>
                <a:cs typeface="Calibri"/>
              </a:rPr>
              <a:t>com </a:t>
            </a:r>
            <a:r>
              <a:rPr dirty="0" sz="2400" spc="5">
                <a:latin typeface="Calibri"/>
                <a:cs typeface="Calibri"/>
              </a:rPr>
              <a:t>muita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atenção.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945" y="238505"/>
            <a:ext cx="784034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 </a:t>
            </a:r>
            <a:r>
              <a:rPr dirty="0" spc="-5"/>
              <a:t>QUE </a:t>
            </a:r>
            <a:r>
              <a:rPr dirty="0"/>
              <a:t>O </a:t>
            </a:r>
            <a:r>
              <a:rPr dirty="0" spc="5"/>
              <a:t>MINISTÉRIO </a:t>
            </a:r>
            <a:r>
              <a:rPr dirty="0" spc="-50"/>
              <a:t>DA </a:t>
            </a:r>
            <a:r>
              <a:rPr dirty="0" spc="-30"/>
              <a:t>RECEPÇÃO</a:t>
            </a:r>
            <a:r>
              <a:rPr dirty="0" spc="-10"/>
              <a:t> </a:t>
            </a:r>
            <a:r>
              <a:rPr dirty="0" spc="-60"/>
              <a:t>FAZ?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3189" y="1103630"/>
            <a:ext cx="8799195" cy="4055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3535">
              <a:lnSpc>
                <a:spcPts val="2865"/>
              </a:lnSpc>
              <a:spcBef>
                <a:spcPts val="105"/>
              </a:spcBef>
              <a:buFont typeface="Courier New"/>
              <a:buChar char="o"/>
              <a:tabLst>
                <a:tab pos="356235" algn="l"/>
              </a:tabLst>
            </a:pP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ENTREGA</a:t>
            </a:r>
            <a:r>
              <a:rPr dirty="0" sz="24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C00000"/>
                </a:solidFill>
                <a:latin typeface="Calibri"/>
                <a:cs typeface="Calibri"/>
              </a:rPr>
              <a:t>MATERIAIS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930"/>
              </a:lnSpc>
              <a:spcBef>
                <a:spcPts val="40"/>
              </a:spcBef>
            </a:pPr>
            <a:r>
              <a:rPr dirty="0" sz="2400" spc="-5">
                <a:latin typeface="Calibri"/>
                <a:cs typeface="Calibri"/>
              </a:rPr>
              <a:t>Deve </a:t>
            </a:r>
            <a:r>
              <a:rPr dirty="0" sz="2400">
                <a:latin typeface="Calibri"/>
                <a:cs typeface="Calibri"/>
              </a:rPr>
              <a:t>saber o conteúdo </a:t>
            </a:r>
            <a:r>
              <a:rPr dirty="0" sz="2400" spc="5">
                <a:latin typeface="Calibri"/>
                <a:cs typeface="Calibri"/>
              </a:rPr>
              <a:t>do </a:t>
            </a:r>
            <a:r>
              <a:rPr dirty="0" sz="2400" spc="10">
                <a:latin typeface="Calibri"/>
                <a:cs typeface="Calibri"/>
              </a:rPr>
              <a:t>que </a:t>
            </a:r>
            <a:r>
              <a:rPr dirty="0" sz="2400" spc="-5">
                <a:latin typeface="Calibri"/>
                <a:cs typeface="Calibri"/>
              </a:rPr>
              <a:t>está entregando. </a:t>
            </a:r>
            <a:r>
              <a:rPr dirty="0" sz="2400">
                <a:latin typeface="Calibri"/>
                <a:cs typeface="Calibri"/>
              </a:rPr>
              <a:t>É </a:t>
            </a:r>
            <a:r>
              <a:rPr dirty="0" sz="2400" spc="-10">
                <a:latin typeface="Calibri"/>
                <a:cs typeface="Calibri"/>
              </a:rPr>
              <a:t>preciso inteirar-se  </a:t>
            </a:r>
            <a:r>
              <a:rPr dirty="0" sz="2400" spc="5">
                <a:latin typeface="Calibri"/>
                <a:cs typeface="Calibri"/>
              </a:rPr>
              <a:t>antes, </a:t>
            </a:r>
            <a:r>
              <a:rPr dirty="0" sz="2400" spc="-10">
                <a:latin typeface="Calibri"/>
                <a:cs typeface="Calibri"/>
              </a:rPr>
              <a:t>ler </a:t>
            </a:r>
            <a:r>
              <a:rPr dirty="0" sz="2400">
                <a:latin typeface="Calibri"/>
                <a:cs typeface="Calibri"/>
              </a:rPr>
              <a:t>ou </a:t>
            </a:r>
            <a:r>
              <a:rPr dirty="0" sz="2400" spc="-15">
                <a:latin typeface="Calibri"/>
                <a:cs typeface="Calibri"/>
              </a:rPr>
              <a:t>ver </a:t>
            </a:r>
            <a:r>
              <a:rPr dirty="0" sz="2400" spc="15">
                <a:latin typeface="Calibri"/>
                <a:cs typeface="Calibri"/>
              </a:rPr>
              <a:t>(se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 spc="5">
                <a:latin typeface="Calibri"/>
                <a:cs typeface="Calibri"/>
              </a:rPr>
              <a:t>um</a:t>
            </a:r>
            <a:r>
              <a:rPr dirty="0" sz="2400" spc="-1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vídeo).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ts val="2745"/>
              </a:lnSpc>
              <a:buFont typeface="Courier New"/>
              <a:buChar char="o"/>
              <a:tabLst>
                <a:tab pos="356235" algn="l"/>
              </a:tabLst>
            </a:pP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DEMONSTRA</a:t>
            </a:r>
            <a:r>
              <a:rPr dirty="0" sz="24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35" b="1">
                <a:solidFill>
                  <a:srgbClr val="C00000"/>
                </a:solidFill>
                <a:latin typeface="Calibri"/>
                <a:cs typeface="Calibri"/>
              </a:rPr>
              <a:t>SIMPATIA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  <a:spcBef>
                <a:spcPts val="50"/>
              </a:spcBef>
            </a:pPr>
            <a:r>
              <a:rPr dirty="0" sz="2400" spc="10">
                <a:latin typeface="Calibri"/>
                <a:cs typeface="Calibri"/>
              </a:rPr>
              <a:t>Isso</a:t>
            </a:r>
            <a:r>
              <a:rPr dirty="0" sz="2400" spc="37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deve</a:t>
            </a:r>
            <a:r>
              <a:rPr dirty="0" sz="2400" spc="36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aparecer</a:t>
            </a:r>
            <a:r>
              <a:rPr dirty="0" sz="2400" spc="355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no</a:t>
            </a:r>
            <a:r>
              <a:rPr dirty="0" sz="2400" spc="29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semblante.</a:t>
            </a:r>
            <a:r>
              <a:rPr dirty="0" sz="2400" spc="3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Receber</a:t>
            </a:r>
            <a:r>
              <a:rPr dirty="0" sz="2400" spc="36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com</a:t>
            </a:r>
            <a:r>
              <a:rPr dirty="0" sz="2400" spc="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alegria</a:t>
            </a:r>
            <a:r>
              <a:rPr dirty="0" sz="2400" spc="3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3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sorriso.</a:t>
            </a:r>
            <a:r>
              <a:rPr dirty="0" sz="2400" spc="355">
                <a:latin typeface="Calibri"/>
                <a:cs typeface="Calibri"/>
              </a:rPr>
              <a:t> </a:t>
            </a:r>
            <a:r>
              <a:rPr dirty="0" sz="2400" spc="35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55"/>
              </a:lnSpc>
            </a:pPr>
            <a:r>
              <a:rPr dirty="0" sz="2400" spc="5">
                <a:latin typeface="Calibri"/>
                <a:cs typeface="Calibri"/>
              </a:rPr>
              <a:t>pessoas </a:t>
            </a:r>
            <a:r>
              <a:rPr dirty="0" sz="2400" spc="-5">
                <a:latin typeface="Calibri"/>
                <a:cs typeface="Calibri"/>
              </a:rPr>
              <a:t>devem </a:t>
            </a:r>
            <a:r>
              <a:rPr dirty="0" sz="2400" spc="5">
                <a:latin typeface="Calibri"/>
                <a:cs typeface="Calibri"/>
              </a:rPr>
              <a:t>sentir que </a:t>
            </a:r>
            <a:r>
              <a:rPr dirty="0" sz="2400">
                <a:latin typeface="Calibri"/>
                <a:cs typeface="Calibri"/>
              </a:rPr>
              <a:t>são</a:t>
            </a:r>
            <a:r>
              <a:rPr dirty="0" sz="2400" spc="-229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bem-vindas.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ts val="2870"/>
              </a:lnSpc>
              <a:buFont typeface="Courier New"/>
              <a:buChar char="o"/>
              <a:tabLst>
                <a:tab pos="356235" algn="l"/>
              </a:tabLst>
            </a:pP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COLETA</a:t>
            </a:r>
            <a:r>
              <a:rPr dirty="0" sz="2400" spc="-114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DADOS</a:t>
            </a:r>
            <a:endParaRPr sz="2400">
              <a:latin typeface="Calibri"/>
              <a:cs typeface="Calibri"/>
            </a:endParaRPr>
          </a:p>
          <a:p>
            <a:pPr algn="just" marL="12700" marR="5715">
              <a:lnSpc>
                <a:spcPct val="99900"/>
              </a:lnSpc>
              <a:spcBef>
                <a:spcPts val="55"/>
              </a:spcBef>
            </a:pPr>
            <a:r>
              <a:rPr dirty="0" sz="2400" spc="5">
                <a:latin typeface="Calibri"/>
                <a:cs typeface="Calibri"/>
              </a:rPr>
              <a:t>Quando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 spc="-10">
                <a:latin typeface="Calibri"/>
                <a:cs typeface="Calibri"/>
              </a:rPr>
              <a:t>preciso </a:t>
            </a:r>
            <a:r>
              <a:rPr dirty="0" sz="2400">
                <a:latin typeface="Calibri"/>
                <a:cs typeface="Calibri"/>
              </a:rPr>
              <a:t>deve-se </a:t>
            </a:r>
            <a:r>
              <a:rPr dirty="0" sz="2400" spc="-30">
                <a:latin typeface="Calibri"/>
                <a:cs typeface="Calibri"/>
              </a:rPr>
              <a:t>fazer </a:t>
            </a:r>
            <a:r>
              <a:rPr dirty="0" sz="2400" spc="-15">
                <a:latin typeface="Calibri"/>
                <a:cs typeface="Calibri"/>
              </a:rPr>
              <a:t>com </a:t>
            </a:r>
            <a:r>
              <a:rPr dirty="0" sz="2400" spc="-10">
                <a:latin typeface="Calibri"/>
                <a:cs typeface="Calibri"/>
              </a:rPr>
              <a:t>muito </a:t>
            </a:r>
            <a:r>
              <a:rPr dirty="0" sz="2400" spc="-15">
                <a:latin typeface="Calibri"/>
                <a:cs typeface="Calibri"/>
              </a:rPr>
              <a:t>tato, </a:t>
            </a:r>
            <a:r>
              <a:rPr dirty="0" sz="2400" spc="10">
                <a:latin typeface="Calibri"/>
                <a:cs typeface="Calibri"/>
              </a:rPr>
              <a:t>com </a:t>
            </a:r>
            <a:r>
              <a:rPr dirty="0" sz="2400" spc="-35">
                <a:latin typeface="Calibri"/>
                <a:cs typeface="Calibri"/>
              </a:rPr>
              <a:t>um </a:t>
            </a:r>
            <a:r>
              <a:rPr dirty="0" sz="2400" spc="-15">
                <a:latin typeface="Calibri"/>
                <a:cs typeface="Calibri"/>
              </a:rPr>
              <a:t>jeito  </a:t>
            </a:r>
            <a:r>
              <a:rPr dirty="0" sz="2400">
                <a:latin typeface="Calibri"/>
                <a:cs typeface="Calibri"/>
              </a:rPr>
              <a:t>especial. </a:t>
            </a:r>
            <a:r>
              <a:rPr dirty="0" sz="2400" spc="-5">
                <a:latin typeface="Calibri"/>
                <a:cs typeface="Calibri"/>
              </a:rPr>
              <a:t>Explicar </a:t>
            </a:r>
            <a:r>
              <a:rPr dirty="0" sz="2400" spc="-15">
                <a:latin typeface="Calibri"/>
                <a:cs typeface="Calibri"/>
              </a:rPr>
              <a:t>as </a:t>
            </a:r>
            <a:r>
              <a:rPr dirty="0" sz="2400" spc="-5">
                <a:latin typeface="Calibri"/>
                <a:cs typeface="Calibri"/>
              </a:rPr>
              <a:t>vantagens </a:t>
            </a:r>
            <a:r>
              <a:rPr dirty="0" sz="2400" spc="5">
                <a:latin typeface="Calibri"/>
                <a:cs typeface="Calibri"/>
              </a:rPr>
              <a:t>de </a:t>
            </a:r>
            <a:r>
              <a:rPr dirty="0" sz="2400" spc="-15">
                <a:latin typeface="Calibri"/>
                <a:cs typeface="Calibri"/>
              </a:rPr>
              <a:t>registrar </a:t>
            </a:r>
            <a:r>
              <a:rPr dirty="0" sz="2400" spc="5">
                <a:latin typeface="Calibri"/>
                <a:cs typeface="Calibri"/>
              </a:rPr>
              <a:t>os </a:t>
            </a:r>
            <a:r>
              <a:rPr dirty="0" sz="2400" spc="10">
                <a:latin typeface="Calibri"/>
                <a:cs typeface="Calibri"/>
              </a:rPr>
              <a:t>nomes, </a:t>
            </a:r>
            <a:r>
              <a:rPr dirty="0" sz="2400" spc="-5">
                <a:latin typeface="Calibri"/>
                <a:cs typeface="Calibri"/>
              </a:rPr>
              <a:t>pois </a:t>
            </a:r>
            <a:r>
              <a:rPr dirty="0" sz="2400" spc="-15">
                <a:latin typeface="Calibri"/>
                <a:cs typeface="Calibri"/>
              </a:rPr>
              <a:t>as </a:t>
            </a:r>
            <a:r>
              <a:rPr dirty="0" sz="2400" spc="5">
                <a:latin typeface="Calibri"/>
                <a:cs typeface="Calibri"/>
              </a:rPr>
              <a:t>pessoas  </a:t>
            </a:r>
            <a:r>
              <a:rPr dirty="0" sz="2400" spc="-15">
                <a:latin typeface="Calibri"/>
                <a:cs typeface="Calibri"/>
              </a:rPr>
              <a:t>às </a:t>
            </a:r>
            <a:r>
              <a:rPr dirty="0" sz="2400" spc="-20">
                <a:latin typeface="Calibri"/>
                <a:cs typeface="Calibri"/>
              </a:rPr>
              <a:t>vezes </a:t>
            </a:r>
            <a:r>
              <a:rPr dirty="0" sz="2400">
                <a:latin typeface="Calibri"/>
                <a:cs typeface="Calibri"/>
              </a:rPr>
              <a:t>são </a:t>
            </a:r>
            <a:r>
              <a:rPr dirty="0" sz="2400" spc="-15">
                <a:latin typeface="Calibri"/>
                <a:cs typeface="Calibri"/>
              </a:rPr>
              <a:t>resistentes. </a:t>
            </a:r>
            <a:r>
              <a:rPr dirty="0" sz="2400" spc="-25">
                <a:latin typeface="Calibri"/>
                <a:cs typeface="Calibri"/>
              </a:rPr>
              <a:t>Peça </a:t>
            </a:r>
            <a:r>
              <a:rPr dirty="0" sz="2400">
                <a:latin typeface="Calibri"/>
                <a:cs typeface="Calibri"/>
              </a:rPr>
              <a:t>permissão e </a:t>
            </a:r>
            <a:r>
              <a:rPr dirty="0" sz="2400" spc="-30">
                <a:latin typeface="Calibri"/>
                <a:cs typeface="Calibri"/>
              </a:rPr>
              <a:t>diga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15">
                <a:latin typeface="Calibri"/>
                <a:cs typeface="Calibri"/>
              </a:rPr>
              <a:t>objetivo </a:t>
            </a:r>
            <a:r>
              <a:rPr dirty="0" sz="2400" spc="5">
                <a:latin typeface="Calibri"/>
                <a:cs typeface="Calibri"/>
              </a:rPr>
              <a:t>de </a:t>
            </a:r>
            <a:r>
              <a:rPr dirty="0" sz="2400" spc="-5">
                <a:latin typeface="Calibri"/>
                <a:cs typeface="Calibri"/>
              </a:rPr>
              <a:t>esta  anotando </a:t>
            </a:r>
            <a:r>
              <a:rPr dirty="0" sz="2400" spc="-15">
                <a:latin typeface="Calibri"/>
                <a:cs typeface="Calibri"/>
              </a:rPr>
              <a:t>as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informações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945" y="238505"/>
            <a:ext cx="784034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 </a:t>
            </a:r>
            <a:r>
              <a:rPr dirty="0" spc="-5"/>
              <a:t>QUE </a:t>
            </a:r>
            <a:r>
              <a:rPr dirty="0"/>
              <a:t>O </a:t>
            </a:r>
            <a:r>
              <a:rPr dirty="0" spc="5"/>
              <a:t>MINISTÉRIO </a:t>
            </a:r>
            <a:r>
              <a:rPr dirty="0" spc="-50"/>
              <a:t>DA </a:t>
            </a:r>
            <a:r>
              <a:rPr dirty="0" spc="-30"/>
              <a:t>RECEPÇÃO</a:t>
            </a:r>
            <a:r>
              <a:rPr dirty="0" spc="-10"/>
              <a:t> </a:t>
            </a:r>
            <a:r>
              <a:rPr dirty="0" spc="-60"/>
              <a:t>FAZ?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3189" y="1103630"/>
            <a:ext cx="8798560" cy="3692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3535">
              <a:lnSpc>
                <a:spcPts val="2865"/>
              </a:lnSpc>
              <a:spcBef>
                <a:spcPts val="105"/>
              </a:spcBef>
              <a:buFont typeface="Courier New"/>
              <a:buChar char="o"/>
              <a:tabLst>
                <a:tab pos="356235" algn="l"/>
              </a:tabLst>
            </a:pP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ORIENTA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SOBRE </a:t>
            </a:r>
            <a:r>
              <a:rPr dirty="0" sz="2400" spc="-30" b="1">
                <a:solidFill>
                  <a:srgbClr val="C00000"/>
                </a:solidFill>
                <a:latin typeface="Calibri"/>
                <a:cs typeface="Calibri"/>
              </a:rPr>
              <a:t>ESPAÇO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dirty="0" sz="2400" spc="-10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PROGRAMAÇÕES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930"/>
              </a:lnSpc>
              <a:spcBef>
                <a:spcPts val="40"/>
              </a:spcBef>
              <a:tabLst>
                <a:tab pos="803275" algn="l"/>
                <a:tab pos="2433320" algn="l"/>
                <a:tab pos="2738755" algn="l"/>
                <a:tab pos="3310254" algn="l"/>
                <a:tab pos="4454525" algn="l"/>
                <a:tab pos="4930775" algn="l"/>
                <a:tab pos="6256020" algn="l"/>
                <a:tab pos="6961505" algn="l"/>
                <a:tab pos="7599680" algn="l"/>
                <a:tab pos="8639175" algn="l"/>
              </a:tabLst>
            </a:pPr>
            <a:r>
              <a:rPr dirty="0" sz="2400" spc="-45">
                <a:latin typeface="Calibri"/>
                <a:cs typeface="Calibri"/>
              </a:rPr>
              <a:t>P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60">
                <a:latin typeface="Calibri"/>
                <a:cs typeface="Calibri"/>
              </a:rPr>
              <a:t>n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30">
                <a:latin typeface="Calibri"/>
                <a:cs typeface="Calibri"/>
              </a:rPr>
              <a:t>m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10">
                <a:latin typeface="Calibri"/>
                <a:cs typeface="Calibri"/>
              </a:rPr>
              <a:t>nh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u</a:t>
            </a:r>
            <a:r>
              <a:rPr dirty="0" sz="2400">
                <a:latin typeface="Calibri"/>
                <a:cs typeface="Calibri"/>
              </a:rPr>
              <a:t>m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 spc="-30">
                <a:latin typeface="Calibri"/>
                <a:cs typeface="Calibri"/>
              </a:rPr>
              <a:t>iá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-70">
                <a:latin typeface="Calibri"/>
                <a:cs typeface="Calibri"/>
              </a:rPr>
              <a:t>o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 spc="-30">
                <a:latin typeface="Calibri"/>
                <a:cs typeface="Calibri"/>
              </a:rPr>
              <a:t>ia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p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-9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qu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0">
                <a:latin typeface="Calibri"/>
                <a:cs typeface="Calibri"/>
              </a:rPr>
              <a:t>m</a:t>
            </a:r>
            <a:r>
              <a:rPr dirty="0" sz="2400" spc="-65">
                <a:latin typeface="Calibri"/>
                <a:cs typeface="Calibri"/>
              </a:rPr>
              <a:t>o</a:t>
            </a:r>
            <a:r>
              <a:rPr dirty="0" sz="2400" spc="-40">
                <a:latin typeface="Calibri"/>
                <a:cs typeface="Calibri"/>
              </a:rPr>
              <a:t>s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a  </a:t>
            </a:r>
            <a:r>
              <a:rPr dirty="0" sz="2400" spc="5">
                <a:latin typeface="Calibri"/>
                <a:cs typeface="Calibri"/>
              </a:rPr>
              <a:t>dependência do templo. </a:t>
            </a:r>
            <a:r>
              <a:rPr dirty="0" sz="2400" spc="-20">
                <a:latin typeface="Calibri"/>
                <a:cs typeface="Calibri"/>
              </a:rPr>
              <a:t>Estar </a:t>
            </a:r>
            <a:r>
              <a:rPr dirty="0" sz="2400" spc="-5">
                <a:latin typeface="Calibri"/>
                <a:cs typeface="Calibri"/>
              </a:rPr>
              <a:t>pronto(a) </a:t>
            </a:r>
            <a:r>
              <a:rPr dirty="0" sz="2400" spc="-30">
                <a:latin typeface="Calibri"/>
                <a:cs typeface="Calibri"/>
              </a:rPr>
              <a:t>para </a:t>
            </a:r>
            <a:r>
              <a:rPr dirty="0" sz="2400" spc="15">
                <a:latin typeface="Calibri"/>
                <a:cs typeface="Calibri"/>
              </a:rPr>
              <a:t>dar </a:t>
            </a:r>
            <a:r>
              <a:rPr dirty="0" sz="2400">
                <a:latin typeface="Calibri"/>
                <a:cs typeface="Calibri"/>
              </a:rPr>
              <a:t>todas </a:t>
            </a:r>
            <a:r>
              <a:rPr dirty="0" sz="2400" spc="-15">
                <a:latin typeface="Calibri"/>
                <a:cs typeface="Calibri"/>
              </a:rPr>
              <a:t>as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informações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45"/>
              </a:lnSpc>
            </a:pPr>
            <a:r>
              <a:rPr dirty="0" sz="2400" spc="5">
                <a:latin typeface="Calibri"/>
                <a:cs typeface="Calibri"/>
              </a:rPr>
              <a:t>sobre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programação.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ts val="2865"/>
              </a:lnSpc>
              <a:spcBef>
                <a:spcPts val="50"/>
              </a:spcBef>
              <a:buFont typeface="Courier New"/>
              <a:buChar char="o"/>
              <a:tabLst>
                <a:tab pos="356235" algn="l"/>
              </a:tabLst>
            </a:pP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CAUSA </a:t>
            </a:r>
            <a:r>
              <a:rPr dirty="0" sz="2400" spc="10" b="1">
                <a:solidFill>
                  <a:srgbClr val="C00000"/>
                </a:solidFill>
                <a:latin typeface="Calibri"/>
                <a:cs typeface="Calibri"/>
              </a:rPr>
              <a:t>BOM</a:t>
            </a:r>
            <a:r>
              <a:rPr dirty="0" sz="2400" spc="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IMPRESSÃO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55"/>
              </a:lnSpc>
              <a:tabLst>
                <a:tab pos="3606165" algn="l"/>
                <a:tab pos="5502910" algn="l"/>
              </a:tabLst>
            </a:pPr>
            <a:r>
              <a:rPr dirty="0" sz="2400" spc="10">
                <a:latin typeface="Calibri"/>
                <a:cs typeface="Calibri"/>
              </a:rPr>
              <a:t>Desde  </a:t>
            </a:r>
            <a:r>
              <a:rPr dirty="0" sz="2400">
                <a:latin typeface="Calibri"/>
                <a:cs typeface="Calibri"/>
              </a:rPr>
              <a:t>o  </a:t>
            </a:r>
            <a:r>
              <a:rPr dirty="0" sz="2400" spc="-15">
                <a:latin typeface="Calibri"/>
                <a:cs typeface="Calibri"/>
              </a:rPr>
              <a:t>primeiro</a:t>
            </a:r>
            <a:r>
              <a:rPr dirty="0" sz="2400" spc="245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olhar, 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os	</a:t>
            </a:r>
            <a:r>
              <a:rPr dirty="0" sz="2400" spc="-10">
                <a:latin typeface="Calibri"/>
                <a:cs typeface="Calibri"/>
              </a:rPr>
              <a:t>recepcionistas	</a:t>
            </a:r>
            <a:r>
              <a:rPr dirty="0" sz="2400" spc="-5">
                <a:latin typeface="Calibri"/>
                <a:cs typeface="Calibri"/>
              </a:rPr>
              <a:t>devem </a:t>
            </a:r>
            <a:r>
              <a:rPr dirty="0" sz="2400" spc="5">
                <a:latin typeface="Calibri"/>
                <a:cs typeface="Calibri"/>
              </a:rPr>
              <a:t>ter </a:t>
            </a:r>
            <a:r>
              <a:rPr dirty="0" sz="2400" spc="-5">
                <a:latin typeface="Calibri"/>
                <a:cs typeface="Calibri"/>
              </a:rPr>
              <a:t>como</a:t>
            </a:r>
            <a:r>
              <a:rPr dirty="0" sz="2400" spc="114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</a:pPr>
            <a:r>
              <a:rPr dirty="0" sz="2400" spc="-20">
                <a:latin typeface="Calibri"/>
                <a:cs typeface="Calibri"/>
              </a:rPr>
              <a:t>deixar </a:t>
            </a:r>
            <a:r>
              <a:rPr dirty="0" sz="2400" spc="-15">
                <a:latin typeface="Calibri"/>
                <a:cs typeface="Calibri"/>
              </a:rPr>
              <a:t>as </a:t>
            </a:r>
            <a:r>
              <a:rPr dirty="0" sz="2400" spc="5">
                <a:latin typeface="Calibri"/>
                <a:cs typeface="Calibri"/>
              </a:rPr>
              <a:t>pessoas </a:t>
            </a:r>
            <a:r>
              <a:rPr dirty="0" sz="2400" spc="-25">
                <a:latin typeface="Calibri"/>
                <a:cs typeface="Calibri"/>
              </a:rPr>
              <a:t>felizes </a:t>
            </a:r>
            <a:r>
              <a:rPr dirty="0" sz="2400" spc="5">
                <a:latin typeface="Calibri"/>
                <a:cs typeface="Calibri"/>
              </a:rPr>
              <a:t>por </a:t>
            </a:r>
            <a:r>
              <a:rPr dirty="0" sz="2400">
                <a:latin typeface="Calibri"/>
                <a:cs typeface="Calibri"/>
              </a:rPr>
              <a:t>terem </a:t>
            </a:r>
            <a:r>
              <a:rPr dirty="0" sz="2400" spc="-10">
                <a:latin typeface="Calibri"/>
                <a:cs typeface="Calibri"/>
              </a:rPr>
              <a:t>vindo.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ts val="2865"/>
              </a:lnSpc>
              <a:spcBef>
                <a:spcPts val="50"/>
              </a:spcBef>
              <a:buFont typeface="Courier New"/>
              <a:buChar char="o"/>
              <a:tabLst>
                <a:tab pos="356235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ENCAMINHA </a:t>
            </a:r>
            <a:r>
              <a:rPr dirty="0" sz="2400" spc="-50" b="1">
                <a:solidFill>
                  <a:srgbClr val="C00000"/>
                </a:solidFill>
                <a:latin typeface="Calibri"/>
                <a:cs typeface="Calibri"/>
              </a:rPr>
              <a:t>PARA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dirty="0" sz="2400" spc="5" b="1">
                <a:solidFill>
                  <a:srgbClr val="C00000"/>
                </a:solidFill>
                <a:latin typeface="Calibri"/>
                <a:cs typeface="Calibri"/>
              </a:rPr>
              <a:t>PESSOA</a:t>
            </a:r>
            <a:r>
              <a:rPr dirty="0" sz="2400" spc="-6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40" b="1">
                <a:solidFill>
                  <a:srgbClr val="C00000"/>
                </a:solidFill>
                <a:latin typeface="Calibri"/>
                <a:cs typeface="Calibri"/>
              </a:rPr>
              <a:t>CERTA</a:t>
            </a:r>
            <a:endParaRPr sz="2400">
              <a:latin typeface="Calibri"/>
              <a:cs typeface="Calibri"/>
            </a:endParaRPr>
          </a:p>
          <a:p>
            <a:pPr marL="12700" marR="7620">
              <a:lnSpc>
                <a:spcPts val="2930"/>
              </a:lnSpc>
              <a:spcBef>
                <a:spcPts val="45"/>
              </a:spcBef>
            </a:pPr>
            <a:r>
              <a:rPr dirty="0" sz="2400">
                <a:latin typeface="Calibri"/>
                <a:cs typeface="Calibri"/>
              </a:rPr>
              <a:t>Saber a </a:t>
            </a:r>
            <a:r>
              <a:rPr dirty="0" sz="2400" spc="5">
                <a:latin typeface="Calibri"/>
                <a:cs typeface="Calibri"/>
              </a:rPr>
              <a:t>quem </a:t>
            </a:r>
            <a:r>
              <a:rPr dirty="0" sz="2400">
                <a:latin typeface="Calibri"/>
                <a:cs typeface="Calibri"/>
              </a:rPr>
              <a:t>encaminhar </a:t>
            </a:r>
            <a:r>
              <a:rPr dirty="0" sz="2400" spc="5">
                <a:latin typeface="Calibri"/>
                <a:cs typeface="Calibri"/>
              </a:rPr>
              <a:t>os </a:t>
            </a:r>
            <a:r>
              <a:rPr dirty="0" sz="2400" spc="-5">
                <a:latin typeface="Calibri"/>
                <a:cs typeface="Calibri"/>
              </a:rPr>
              <a:t>amigos </a:t>
            </a:r>
            <a:r>
              <a:rPr dirty="0" sz="2400" spc="-10">
                <a:latin typeface="Calibri"/>
                <a:cs typeface="Calibri"/>
              </a:rPr>
              <a:t>visitantes, </a:t>
            </a:r>
            <a:r>
              <a:rPr dirty="0" sz="2400" spc="-15">
                <a:latin typeface="Calibri"/>
                <a:cs typeface="Calibri"/>
              </a:rPr>
              <a:t>caso </a:t>
            </a:r>
            <a:r>
              <a:rPr dirty="0" sz="2400" spc="15">
                <a:latin typeface="Calibri"/>
                <a:cs typeface="Calibri"/>
              </a:rPr>
              <a:t>seja </a:t>
            </a:r>
            <a:r>
              <a:rPr dirty="0" sz="2400" spc="-5">
                <a:latin typeface="Calibri"/>
                <a:cs typeface="Calibri"/>
              </a:rPr>
              <a:t>necessário.  </a:t>
            </a:r>
            <a:r>
              <a:rPr dirty="0" sz="2400" spc="-10">
                <a:latin typeface="Calibri"/>
                <a:cs typeface="Calibri"/>
              </a:rPr>
              <a:t>Pode </a:t>
            </a:r>
            <a:r>
              <a:rPr dirty="0" sz="2400" spc="10">
                <a:latin typeface="Calibri"/>
                <a:cs typeface="Calibri"/>
              </a:rPr>
              <a:t>ser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30">
                <a:latin typeface="Calibri"/>
                <a:cs typeface="Calibri"/>
              </a:rPr>
              <a:t>pastor, </a:t>
            </a:r>
            <a:r>
              <a:rPr dirty="0" sz="2400" spc="-20">
                <a:latin typeface="Calibri"/>
                <a:cs typeface="Calibri"/>
              </a:rPr>
              <a:t>ancião, </a:t>
            </a:r>
            <a:r>
              <a:rPr dirty="0" sz="2400">
                <a:latin typeface="Calibri"/>
                <a:cs typeface="Calibri"/>
              </a:rPr>
              <a:t>diáconos, diaconisas,</a:t>
            </a:r>
            <a:r>
              <a:rPr dirty="0" sz="2400" spc="-235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etc.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945" y="238505"/>
            <a:ext cx="784034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 </a:t>
            </a:r>
            <a:r>
              <a:rPr dirty="0" spc="-5"/>
              <a:t>QUE </a:t>
            </a:r>
            <a:r>
              <a:rPr dirty="0"/>
              <a:t>O </a:t>
            </a:r>
            <a:r>
              <a:rPr dirty="0" spc="5"/>
              <a:t>MINISTÉRIO </a:t>
            </a:r>
            <a:r>
              <a:rPr dirty="0" spc="-50"/>
              <a:t>DA </a:t>
            </a:r>
            <a:r>
              <a:rPr dirty="0" spc="-30"/>
              <a:t>RECEPÇÃO</a:t>
            </a:r>
            <a:r>
              <a:rPr dirty="0" spc="-10"/>
              <a:t> </a:t>
            </a:r>
            <a:r>
              <a:rPr dirty="0" spc="-60"/>
              <a:t>FAZ?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3189" y="1103630"/>
            <a:ext cx="8798560" cy="3692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3535">
              <a:lnSpc>
                <a:spcPts val="2865"/>
              </a:lnSpc>
              <a:spcBef>
                <a:spcPts val="105"/>
              </a:spcBef>
              <a:buFont typeface="Courier New"/>
              <a:buChar char="o"/>
              <a:tabLst>
                <a:tab pos="356235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SUGERE </a:t>
            </a:r>
            <a:r>
              <a:rPr dirty="0" sz="2400" spc="5" b="1">
                <a:solidFill>
                  <a:srgbClr val="C00000"/>
                </a:solidFill>
                <a:latin typeface="Calibri"/>
                <a:cs typeface="Calibri"/>
              </a:rPr>
              <a:t>MELHORIAS</a:t>
            </a:r>
            <a:r>
              <a:rPr dirty="0" sz="2400" spc="-9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GERAIS</a:t>
            </a:r>
            <a:endParaRPr sz="2400">
              <a:latin typeface="Calibri"/>
              <a:cs typeface="Calibri"/>
            </a:endParaRPr>
          </a:p>
          <a:p>
            <a:pPr algn="just" marL="12700" marR="6350">
              <a:lnSpc>
                <a:spcPts val="2930"/>
              </a:lnSpc>
              <a:spcBef>
                <a:spcPts val="40"/>
              </a:spcBef>
            </a:pP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10">
                <a:latin typeface="Calibri"/>
                <a:cs typeface="Calibri"/>
              </a:rPr>
              <a:t>recepcionista </a:t>
            </a:r>
            <a:r>
              <a:rPr dirty="0" sz="2400" spc="-5">
                <a:latin typeface="Calibri"/>
                <a:cs typeface="Calibri"/>
              </a:rPr>
              <a:t>deve </a:t>
            </a:r>
            <a:r>
              <a:rPr dirty="0" sz="2400" spc="-10">
                <a:latin typeface="Calibri"/>
                <a:cs typeface="Calibri"/>
              </a:rPr>
              <a:t>estar atento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5">
                <a:latin typeface="Calibri"/>
                <a:cs typeface="Calibri"/>
              </a:rPr>
              <a:t>sugerir melhorias </a:t>
            </a:r>
            <a:r>
              <a:rPr dirty="0" sz="2400">
                <a:latin typeface="Calibri"/>
                <a:cs typeface="Calibri"/>
              </a:rPr>
              <a:t>à equipe </a:t>
            </a:r>
            <a:r>
              <a:rPr dirty="0" sz="2400" spc="15">
                <a:latin typeface="Calibri"/>
                <a:cs typeface="Calibri"/>
              </a:rPr>
              <a:t>de  </a:t>
            </a:r>
            <a:r>
              <a:rPr dirty="0" sz="2400" spc="-15">
                <a:latin typeface="Calibri"/>
                <a:cs typeface="Calibri"/>
              </a:rPr>
              <a:t>liderança.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ts val="2745"/>
              </a:lnSpc>
              <a:buFont typeface="Courier New"/>
              <a:buChar char="o"/>
              <a:tabLst>
                <a:tab pos="356235" algn="l"/>
              </a:tabLst>
            </a:pPr>
            <a:r>
              <a:rPr dirty="0" sz="2400" spc="-30" b="1">
                <a:solidFill>
                  <a:srgbClr val="C00000"/>
                </a:solidFill>
                <a:latin typeface="Calibri"/>
                <a:cs typeface="Calibri"/>
              </a:rPr>
              <a:t>ATENDE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NECESSIDADES</a:t>
            </a:r>
            <a:r>
              <a:rPr dirty="0" sz="2400" spc="-1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5" b="1">
                <a:solidFill>
                  <a:srgbClr val="C00000"/>
                </a:solidFill>
                <a:latin typeface="Calibri"/>
                <a:cs typeface="Calibri"/>
              </a:rPr>
              <a:t>ESPECIAIS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99100"/>
              </a:lnSpc>
              <a:spcBef>
                <a:spcPts val="75"/>
              </a:spcBef>
            </a:pPr>
            <a:r>
              <a:rPr dirty="0" sz="2400" spc="-10">
                <a:latin typeface="Calibri"/>
                <a:cs typeface="Calibri"/>
              </a:rPr>
              <a:t>Cadeirantes, </a:t>
            </a:r>
            <a:r>
              <a:rPr dirty="0" sz="2400" spc="-5">
                <a:latin typeface="Calibri"/>
                <a:cs typeface="Calibri"/>
              </a:rPr>
              <a:t>pedintes, bêbados, </a:t>
            </a:r>
            <a:r>
              <a:rPr dirty="0" sz="2400" spc="-15">
                <a:latin typeface="Calibri"/>
                <a:cs typeface="Calibri"/>
              </a:rPr>
              <a:t>golpistas, </a:t>
            </a:r>
            <a:r>
              <a:rPr dirty="0" sz="2400" spc="-5">
                <a:latin typeface="Calibri"/>
                <a:cs typeface="Calibri"/>
              </a:rPr>
              <a:t>etc. Encaminhar </a:t>
            </a:r>
            <a:r>
              <a:rPr dirty="0" sz="2400" spc="-30">
                <a:latin typeface="Calibri"/>
                <a:cs typeface="Calibri"/>
              </a:rPr>
              <a:t>para </a:t>
            </a:r>
            <a:r>
              <a:rPr dirty="0" sz="2400" spc="5">
                <a:latin typeface="Calibri"/>
                <a:cs typeface="Calibri"/>
              </a:rPr>
              <a:t>quem  </a:t>
            </a:r>
            <a:r>
              <a:rPr dirty="0" sz="2400" spc="15">
                <a:latin typeface="Calibri"/>
                <a:cs typeface="Calibri"/>
              </a:rPr>
              <a:t>possa </a:t>
            </a:r>
            <a:r>
              <a:rPr dirty="0" sz="2400" spc="-15">
                <a:latin typeface="Calibri"/>
                <a:cs typeface="Calibri"/>
              </a:rPr>
              <a:t>resolver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10">
                <a:latin typeface="Calibri"/>
                <a:cs typeface="Calibri"/>
              </a:rPr>
              <a:t>caso. </a:t>
            </a:r>
            <a:r>
              <a:rPr dirty="0" sz="2400">
                <a:latin typeface="Calibri"/>
                <a:cs typeface="Calibri"/>
              </a:rPr>
              <a:t>Não perder </a:t>
            </a:r>
            <a:r>
              <a:rPr dirty="0" sz="2400" spc="10">
                <a:latin typeface="Calibri"/>
                <a:cs typeface="Calibri"/>
              </a:rPr>
              <a:t>tempo </a:t>
            </a:r>
            <a:r>
              <a:rPr dirty="0" sz="2400" spc="-15">
                <a:latin typeface="Calibri"/>
                <a:cs typeface="Calibri"/>
              </a:rPr>
              <a:t>com </a:t>
            </a:r>
            <a:r>
              <a:rPr dirty="0" sz="2400" spc="5">
                <a:latin typeface="Calibri"/>
                <a:cs typeface="Calibri"/>
              </a:rPr>
              <a:t>essas </a:t>
            </a:r>
            <a:r>
              <a:rPr dirty="0" sz="2400" spc="-10">
                <a:latin typeface="Calibri"/>
                <a:cs typeface="Calibri"/>
              </a:rPr>
              <a:t>situações, </a:t>
            </a:r>
            <a:r>
              <a:rPr dirty="0" sz="2400" spc="15">
                <a:latin typeface="Calibri"/>
                <a:cs typeface="Calibri"/>
              </a:rPr>
              <a:t>sua  </a:t>
            </a:r>
            <a:r>
              <a:rPr dirty="0" sz="2400" spc="5">
                <a:latin typeface="Calibri"/>
                <a:cs typeface="Calibri"/>
              </a:rPr>
              <a:t>função 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recepcionar.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ts val="2865"/>
              </a:lnSpc>
              <a:spcBef>
                <a:spcPts val="50"/>
              </a:spcBef>
              <a:buFont typeface="Courier New"/>
              <a:buChar char="o"/>
              <a:tabLst>
                <a:tab pos="356235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DESPEDE </a:t>
            </a:r>
            <a:r>
              <a:rPr dirty="0" sz="2400" spc="-20" b="1">
                <a:solidFill>
                  <a:srgbClr val="C00000"/>
                </a:solidFill>
                <a:latin typeface="Calibri"/>
                <a:cs typeface="Calibri"/>
              </a:rPr>
              <a:t>AS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 PESSOAS</a:t>
            </a:r>
            <a:endParaRPr sz="2400">
              <a:latin typeface="Calibri"/>
              <a:cs typeface="Calibri"/>
            </a:endParaRPr>
          </a:p>
          <a:p>
            <a:pPr algn="just" marL="12700" marR="10160">
              <a:lnSpc>
                <a:spcPts val="2930"/>
              </a:lnSpc>
              <a:spcBef>
                <a:spcPts val="45"/>
              </a:spcBef>
            </a:pPr>
            <a:r>
              <a:rPr dirty="0" sz="2400" spc="10">
                <a:latin typeface="Calibri"/>
                <a:cs typeface="Calibri"/>
              </a:rPr>
              <a:t>Quem </a:t>
            </a:r>
            <a:r>
              <a:rPr dirty="0" sz="2400" spc="-5">
                <a:latin typeface="Calibri"/>
                <a:cs typeface="Calibri"/>
              </a:rPr>
              <a:t>recebe, </a:t>
            </a:r>
            <a:r>
              <a:rPr dirty="0" sz="2400" spc="10">
                <a:latin typeface="Calibri"/>
                <a:cs typeface="Calibri"/>
              </a:rPr>
              <a:t>despede </a:t>
            </a:r>
            <a:r>
              <a:rPr dirty="0" sz="2400" spc="-5">
                <a:latin typeface="Calibri"/>
                <a:cs typeface="Calibri"/>
              </a:rPr>
              <a:t>também. Despedir </a:t>
            </a:r>
            <a:r>
              <a:rPr dirty="0" sz="2400">
                <a:latin typeface="Calibri"/>
                <a:cs typeface="Calibri"/>
              </a:rPr>
              <a:t>é </a:t>
            </a:r>
            <a:r>
              <a:rPr dirty="0" sz="2400" spc="-5">
                <a:latin typeface="Calibri"/>
                <a:cs typeface="Calibri"/>
              </a:rPr>
              <a:t>tão </a:t>
            </a:r>
            <a:r>
              <a:rPr dirty="0" sz="2400">
                <a:latin typeface="Calibri"/>
                <a:cs typeface="Calibri"/>
              </a:rPr>
              <a:t>importante </a:t>
            </a:r>
            <a:r>
              <a:rPr dirty="0" sz="2400" spc="-10">
                <a:latin typeface="Calibri"/>
                <a:cs typeface="Calibri"/>
              </a:rPr>
              <a:t>quanto  </a:t>
            </a:r>
            <a:r>
              <a:rPr dirty="0" sz="2400" spc="-25">
                <a:latin typeface="Calibri"/>
                <a:cs typeface="Calibri"/>
              </a:rPr>
              <a:t>receber. </a:t>
            </a:r>
            <a:r>
              <a:rPr dirty="0" sz="2400" spc="-30">
                <a:latin typeface="Calibri"/>
                <a:cs typeface="Calibri"/>
              </a:rPr>
              <a:t>Fazer </a:t>
            </a:r>
            <a:r>
              <a:rPr dirty="0" sz="2400" spc="5">
                <a:latin typeface="Calibri"/>
                <a:cs typeface="Calibri"/>
              </a:rPr>
              <a:t>de </a:t>
            </a:r>
            <a:r>
              <a:rPr dirty="0" sz="2400" spc="-10">
                <a:latin typeface="Calibri"/>
                <a:cs typeface="Calibri"/>
              </a:rPr>
              <a:t>forma </a:t>
            </a:r>
            <a:r>
              <a:rPr dirty="0" sz="2400" spc="-20">
                <a:latin typeface="Calibri"/>
                <a:cs typeface="Calibri"/>
              </a:rPr>
              <a:t>rápida </a:t>
            </a:r>
            <a:r>
              <a:rPr dirty="0" sz="2400" spc="-30">
                <a:latin typeface="Calibri"/>
                <a:cs typeface="Calibri"/>
              </a:rPr>
              <a:t>para </a:t>
            </a:r>
            <a:r>
              <a:rPr dirty="0" sz="2400" spc="-10">
                <a:latin typeface="Calibri"/>
                <a:cs typeface="Calibri"/>
              </a:rPr>
              <a:t>não </a:t>
            </a:r>
            <a:r>
              <a:rPr dirty="0" sz="2400" spc="-20">
                <a:latin typeface="Calibri"/>
                <a:cs typeface="Calibri"/>
              </a:rPr>
              <a:t>atrapalhar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">
                <a:latin typeface="Calibri"/>
                <a:cs typeface="Calibri"/>
              </a:rPr>
              <a:t>saída </a:t>
            </a:r>
            <a:r>
              <a:rPr dirty="0" sz="2400" spc="5">
                <a:latin typeface="Calibri"/>
                <a:cs typeface="Calibri"/>
              </a:rPr>
              <a:t>do</a:t>
            </a:r>
            <a:r>
              <a:rPr dirty="0" sz="2400" spc="-29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público.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0769" y="630555"/>
            <a:ext cx="7837170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 </a:t>
            </a:r>
            <a:r>
              <a:rPr dirty="0" spc="-5"/>
              <a:t>QUE </a:t>
            </a:r>
            <a:r>
              <a:rPr dirty="0"/>
              <a:t>O </a:t>
            </a:r>
            <a:r>
              <a:rPr dirty="0" spc="5"/>
              <a:t>MINISTÉRIO </a:t>
            </a:r>
            <a:r>
              <a:rPr dirty="0" spc="-50"/>
              <a:t>DA </a:t>
            </a:r>
            <a:r>
              <a:rPr dirty="0" spc="-35"/>
              <a:t>RECEPÇÃO</a:t>
            </a:r>
            <a:r>
              <a:rPr dirty="0"/>
              <a:t> </a:t>
            </a:r>
            <a:r>
              <a:rPr dirty="0" spc="-60"/>
              <a:t>FAZ?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2380" y="1841880"/>
            <a:ext cx="8796655" cy="25863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865"/>
              </a:lnSpc>
              <a:spcBef>
                <a:spcPts val="105"/>
              </a:spcBef>
            </a:pPr>
            <a:r>
              <a:rPr dirty="0" sz="2400">
                <a:solidFill>
                  <a:srgbClr val="C00000"/>
                </a:solidFill>
                <a:latin typeface="Courier New"/>
                <a:cs typeface="Courier New"/>
              </a:rPr>
              <a:t>o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CONHECE </a:t>
            </a:r>
            <a:r>
              <a:rPr dirty="0" sz="2400" spc="15" b="1">
                <a:solidFill>
                  <a:srgbClr val="C00000"/>
                </a:solidFill>
                <a:latin typeface="Calibri"/>
                <a:cs typeface="Calibri"/>
              </a:rPr>
              <a:t>OS </a:t>
            </a:r>
            <a:r>
              <a:rPr dirty="0" sz="2400" spc="5" b="1">
                <a:solidFill>
                  <a:srgbClr val="C00000"/>
                </a:solidFill>
                <a:latin typeface="Calibri"/>
                <a:cs typeface="Calibri"/>
              </a:rPr>
              <a:t>MEMBROS</a:t>
            </a:r>
            <a:r>
              <a:rPr dirty="0" sz="2400" spc="-3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45" b="1">
                <a:solidFill>
                  <a:srgbClr val="C00000"/>
                </a:solidFill>
                <a:latin typeface="Calibri"/>
                <a:cs typeface="Calibri"/>
              </a:rPr>
              <a:t>DA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IGREJA</a:t>
            </a:r>
            <a:endParaRPr sz="2400">
              <a:latin typeface="Calibri"/>
              <a:cs typeface="Calibri"/>
            </a:endParaRPr>
          </a:p>
          <a:p>
            <a:pPr algn="just" marL="12700">
              <a:lnSpc>
                <a:spcPts val="2865"/>
              </a:lnSpc>
            </a:pPr>
            <a:r>
              <a:rPr dirty="0" sz="2400" spc="10">
                <a:latin typeface="Calibri"/>
                <a:cs typeface="Calibri"/>
              </a:rPr>
              <a:t>Se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10">
                <a:latin typeface="Calibri"/>
                <a:cs typeface="Calibri"/>
              </a:rPr>
              <a:t>amigo </a:t>
            </a:r>
            <a:r>
              <a:rPr dirty="0" sz="2400" spc="-15">
                <a:latin typeface="Calibri"/>
                <a:cs typeface="Calibri"/>
              </a:rPr>
              <a:t>visitante </a:t>
            </a:r>
            <a:r>
              <a:rPr dirty="0" sz="2400" spc="-5">
                <a:latin typeface="Calibri"/>
                <a:cs typeface="Calibri"/>
              </a:rPr>
              <a:t>solicitar </a:t>
            </a:r>
            <a:r>
              <a:rPr dirty="0" sz="2400">
                <a:latin typeface="Calibri"/>
                <a:cs typeface="Calibri"/>
              </a:rPr>
              <a:t>ajuda ou quiser </a:t>
            </a:r>
            <a:r>
              <a:rPr dirty="0" sz="2400" spc="-10">
                <a:latin typeface="Calibri"/>
                <a:cs typeface="Calibri"/>
              </a:rPr>
              <a:t>alguém </a:t>
            </a:r>
            <a:r>
              <a:rPr dirty="0" sz="2400" spc="-30">
                <a:latin typeface="Calibri"/>
                <a:cs typeface="Calibri"/>
              </a:rPr>
              <a:t>para</a:t>
            </a:r>
            <a:r>
              <a:rPr dirty="0" sz="2400" spc="4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acompanhá-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99700"/>
              </a:lnSpc>
              <a:spcBef>
                <a:spcPts val="55"/>
              </a:spcBef>
            </a:pPr>
            <a:r>
              <a:rPr dirty="0" sz="2400" spc="-35">
                <a:latin typeface="Calibri"/>
                <a:cs typeface="Calibri"/>
              </a:rPr>
              <a:t>lo,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5">
                <a:latin typeface="Calibri"/>
                <a:cs typeface="Calibri"/>
              </a:rPr>
              <a:t>recepcionista, </a:t>
            </a:r>
            <a:r>
              <a:rPr dirty="0" sz="2400" spc="5">
                <a:latin typeface="Calibri"/>
                <a:cs typeface="Calibri"/>
              </a:rPr>
              <a:t>que </a:t>
            </a:r>
            <a:r>
              <a:rPr dirty="0" sz="2400">
                <a:latin typeface="Calibri"/>
                <a:cs typeface="Calibri"/>
              </a:rPr>
              <a:t>conhece </a:t>
            </a:r>
            <a:r>
              <a:rPr dirty="0" sz="2400" spc="5">
                <a:latin typeface="Calibri"/>
                <a:cs typeface="Calibri"/>
              </a:rPr>
              <a:t>os </a:t>
            </a:r>
            <a:r>
              <a:rPr dirty="0" sz="2400" spc="-15">
                <a:latin typeface="Calibri"/>
                <a:cs typeface="Calibri"/>
              </a:rPr>
              <a:t>membros </a:t>
            </a:r>
            <a:r>
              <a:rPr dirty="0" sz="2400" spc="5">
                <a:latin typeface="Calibri"/>
                <a:cs typeface="Calibri"/>
              </a:rPr>
              <a:t>da </a:t>
            </a:r>
            <a:r>
              <a:rPr dirty="0" sz="2400" spc="-10">
                <a:latin typeface="Calibri"/>
                <a:cs typeface="Calibri"/>
              </a:rPr>
              <a:t>igreja, poderá  </a:t>
            </a:r>
            <a:r>
              <a:rPr dirty="0" sz="2400">
                <a:latin typeface="Calibri"/>
                <a:cs typeface="Calibri"/>
              </a:rPr>
              <a:t>encaminhá-lo a </a:t>
            </a:r>
            <a:r>
              <a:rPr dirty="0" sz="2400" spc="-10">
                <a:latin typeface="Calibri"/>
                <a:cs typeface="Calibri"/>
              </a:rPr>
              <a:t>algum irmão </a:t>
            </a:r>
            <a:r>
              <a:rPr dirty="0" sz="2400" spc="10">
                <a:latin typeface="Calibri"/>
                <a:cs typeface="Calibri"/>
              </a:rPr>
              <a:t>que </a:t>
            </a:r>
            <a:r>
              <a:rPr dirty="0" sz="2400" spc="-10">
                <a:latin typeface="Calibri"/>
                <a:cs typeface="Calibri"/>
              </a:rPr>
              <a:t>tenha </a:t>
            </a:r>
            <a:r>
              <a:rPr dirty="0" sz="2400" spc="-20">
                <a:latin typeface="Calibri"/>
                <a:cs typeface="Calibri"/>
              </a:rPr>
              <a:t>características </a:t>
            </a:r>
            <a:r>
              <a:rPr dirty="0" sz="2400">
                <a:latin typeface="Calibri"/>
                <a:cs typeface="Calibri"/>
              </a:rPr>
              <a:t>em comum e  </a:t>
            </a:r>
            <a:r>
              <a:rPr dirty="0" sz="2400" spc="-5">
                <a:latin typeface="Calibri"/>
                <a:cs typeface="Calibri"/>
              </a:rPr>
              <a:t>conhecimento doutrinário. </a:t>
            </a:r>
            <a:r>
              <a:rPr dirty="0" sz="2400" spc="-15">
                <a:latin typeface="Calibri"/>
                <a:cs typeface="Calibri"/>
              </a:rPr>
              <a:t>Por exemplo, </a:t>
            </a:r>
            <a:r>
              <a:rPr dirty="0" sz="2400" spc="5">
                <a:latin typeface="Calibri"/>
                <a:cs typeface="Calibri"/>
              </a:rPr>
              <a:t>um médico pode </a:t>
            </a:r>
            <a:r>
              <a:rPr dirty="0" sz="2400" spc="10">
                <a:latin typeface="Calibri"/>
                <a:cs typeface="Calibri"/>
              </a:rPr>
              <a:t>ser </a:t>
            </a:r>
            <a:r>
              <a:rPr dirty="0" sz="2400" spc="56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apresentado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30">
                <a:latin typeface="Calibri"/>
                <a:cs typeface="Calibri"/>
              </a:rPr>
              <a:t>outro </a:t>
            </a:r>
            <a:r>
              <a:rPr dirty="0" sz="2400" spc="-5">
                <a:latin typeface="Calibri"/>
                <a:cs typeface="Calibri"/>
              </a:rPr>
              <a:t>médico. Isso </a:t>
            </a:r>
            <a:r>
              <a:rPr dirty="0" sz="2400" spc="-10">
                <a:latin typeface="Calibri"/>
                <a:cs typeface="Calibri"/>
              </a:rPr>
              <a:t>também </a:t>
            </a:r>
            <a:r>
              <a:rPr dirty="0" sz="2400">
                <a:latin typeface="Calibri"/>
                <a:cs typeface="Calibri"/>
              </a:rPr>
              <a:t>é </a:t>
            </a:r>
            <a:r>
              <a:rPr dirty="0" sz="2400" spc="-15">
                <a:latin typeface="Calibri"/>
                <a:cs typeface="Calibri"/>
              </a:rPr>
              <a:t>importante, </a:t>
            </a:r>
            <a:r>
              <a:rPr dirty="0" sz="2400" spc="-25">
                <a:latin typeface="Calibri"/>
                <a:cs typeface="Calibri"/>
              </a:rPr>
              <a:t>para </a:t>
            </a:r>
            <a:r>
              <a:rPr dirty="0" sz="2400">
                <a:latin typeface="Calibri"/>
                <a:cs typeface="Calibri"/>
              </a:rPr>
              <a:t>saber  distinguir </a:t>
            </a:r>
            <a:r>
              <a:rPr dirty="0" sz="2400" spc="5">
                <a:latin typeface="Calibri"/>
                <a:cs typeface="Calibri"/>
              </a:rPr>
              <a:t>quem </a:t>
            </a:r>
            <a:r>
              <a:rPr dirty="0" sz="2400">
                <a:latin typeface="Calibri"/>
                <a:cs typeface="Calibri"/>
              </a:rPr>
              <a:t>é </a:t>
            </a:r>
            <a:r>
              <a:rPr dirty="0" sz="2400" spc="-5">
                <a:latin typeface="Calibri"/>
                <a:cs typeface="Calibri"/>
              </a:rPr>
              <a:t>membro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5">
                <a:latin typeface="Calibri"/>
                <a:cs typeface="Calibri"/>
              </a:rPr>
              <a:t>amigo</a:t>
            </a:r>
            <a:r>
              <a:rPr dirty="0" sz="2400" spc="-1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visitante.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9120" y="238505"/>
            <a:ext cx="8078470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COMPORTAMENTO DESEJAVÉIS </a:t>
            </a:r>
            <a:r>
              <a:rPr dirty="0"/>
              <a:t>À </a:t>
            </a:r>
            <a:r>
              <a:rPr dirty="0" spc="-20"/>
              <a:t>FUNÇÃO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3189" y="1103630"/>
            <a:ext cx="8794750" cy="33204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7500" indent="-305435">
              <a:lnSpc>
                <a:spcPts val="2865"/>
              </a:lnSpc>
              <a:spcBef>
                <a:spcPts val="105"/>
              </a:spcBef>
              <a:buAutoNum type="arabicPeriod"/>
              <a:tabLst>
                <a:tab pos="318135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PESSOAS</a:t>
            </a:r>
            <a:r>
              <a:rPr dirty="0" sz="2400" spc="-10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35" b="1">
                <a:solidFill>
                  <a:srgbClr val="C00000"/>
                </a:solidFill>
                <a:latin typeface="Calibri"/>
                <a:cs typeface="Calibri"/>
              </a:rPr>
              <a:t>SIMPÁTICAS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930"/>
              </a:lnSpc>
              <a:spcBef>
                <a:spcPts val="40"/>
              </a:spcBef>
              <a:tabLst>
                <a:tab pos="508000" algn="l"/>
                <a:tab pos="2442845" algn="l"/>
                <a:tab pos="3739515" algn="l"/>
                <a:tab pos="4291965" algn="l"/>
                <a:tab pos="5836285" algn="l"/>
                <a:tab pos="6684645" algn="l"/>
                <a:tab pos="7152005" algn="l"/>
              </a:tabLst>
            </a:pPr>
            <a:r>
              <a:rPr dirty="0" sz="2400" spc="-1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40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55">
                <a:latin typeface="Calibri"/>
                <a:cs typeface="Calibri"/>
              </a:rPr>
              <a:t>p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5">
                <a:latin typeface="Calibri"/>
                <a:cs typeface="Calibri"/>
              </a:rPr>
              <a:t>o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-40">
                <a:latin typeface="Calibri"/>
                <a:cs typeface="Calibri"/>
              </a:rPr>
              <a:t>s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0">
                <a:latin typeface="Calibri"/>
                <a:cs typeface="Calibri"/>
              </a:rPr>
              <a:t>p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35">
                <a:latin typeface="Calibri"/>
                <a:cs typeface="Calibri"/>
              </a:rPr>
              <a:t>c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 spc="-10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m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er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g</a:t>
            </a:r>
            <a:r>
              <a:rPr dirty="0" sz="2400" spc="-90">
                <a:latin typeface="Calibri"/>
                <a:cs typeface="Calibri"/>
              </a:rPr>
              <a:t>r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d</a:t>
            </a:r>
            <a:r>
              <a:rPr dirty="0" sz="2400" spc="-100">
                <a:latin typeface="Calibri"/>
                <a:cs typeface="Calibri"/>
              </a:rPr>
              <a:t>á</a:t>
            </a:r>
            <a:r>
              <a:rPr dirty="0" sz="2400" spc="-3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0">
                <a:latin typeface="Calibri"/>
                <a:cs typeface="Calibri"/>
              </a:rPr>
              <a:t>i</a:t>
            </a:r>
            <a:r>
              <a:rPr dirty="0" sz="2400" spc="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,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10">
                <a:latin typeface="Calibri"/>
                <a:cs typeface="Calibri"/>
              </a:rPr>
              <a:t>n</a:t>
            </a:r>
            <a:r>
              <a:rPr dirty="0" sz="2400" spc="1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1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	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-65">
                <a:latin typeface="Calibri"/>
                <a:cs typeface="Calibri"/>
              </a:rPr>
              <a:t>o</a:t>
            </a:r>
            <a:r>
              <a:rPr dirty="0" sz="2400" spc="30">
                <a:latin typeface="Calibri"/>
                <a:cs typeface="Calibri"/>
              </a:rPr>
              <a:t>m</a:t>
            </a:r>
            <a:r>
              <a:rPr dirty="0" sz="2400" spc="10">
                <a:latin typeface="Calibri"/>
                <a:cs typeface="Calibri"/>
              </a:rPr>
              <a:t>un</a:t>
            </a:r>
            <a:r>
              <a:rPr dirty="0" sz="2400" spc="-30">
                <a:latin typeface="Calibri"/>
                <a:cs typeface="Calibri"/>
              </a:rPr>
              <a:t>i</a:t>
            </a:r>
            <a:r>
              <a:rPr dirty="0" sz="2400" spc="30">
                <a:latin typeface="Calibri"/>
                <a:cs typeface="Calibri"/>
              </a:rPr>
              <a:t>c</a:t>
            </a:r>
            <a:r>
              <a:rPr dirty="0" sz="2400" spc="-100">
                <a:latin typeface="Calibri"/>
                <a:cs typeface="Calibri"/>
              </a:rPr>
              <a:t>a</a:t>
            </a:r>
            <a:r>
              <a:rPr dirty="0" sz="2400" spc="30">
                <a:latin typeface="Calibri"/>
                <a:cs typeface="Calibri"/>
              </a:rPr>
              <a:t>ç</a:t>
            </a:r>
            <a:r>
              <a:rPr dirty="0" sz="2400" spc="-25">
                <a:latin typeface="Calibri"/>
                <a:cs typeface="Calibri"/>
              </a:rPr>
              <a:t>ã</a:t>
            </a:r>
            <a:r>
              <a:rPr dirty="0" sz="2400">
                <a:latin typeface="Calibri"/>
                <a:cs typeface="Calibri"/>
              </a:rPr>
              <a:t>o  </a:t>
            </a:r>
            <a:r>
              <a:rPr dirty="0" sz="2400" spc="-10">
                <a:latin typeface="Calibri"/>
                <a:cs typeface="Calibri"/>
              </a:rPr>
              <a:t>corporal </a:t>
            </a:r>
            <a:r>
              <a:rPr dirty="0" sz="2400" spc="15">
                <a:latin typeface="Calibri"/>
                <a:cs typeface="Calibri"/>
              </a:rPr>
              <a:t>como </a:t>
            </a:r>
            <a:r>
              <a:rPr dirty="0" sz="2400" spc="5">
                <a:latin typeface="Calibri"/>
                <a:cs typeface="Calibri"/>
              </a:rPr>
              <a:t>na </a:t>
            </a:r>
            <a:r>
              <a:rPr dirty="0" sz="2400" spc="-15">
                <a:latin typeface="Calibri"/>
                <a:cs typeface="Calibri"/>
              </a:rPr>
              <a:t>verbal. </a:t>
            </a:r>
            <a:r>
              <a:rPr dirty="0" sz="2400">
                <a:latin typeface="Calibri"/>
                <a:cs typeface="Calibri"/>
              </a:rPr>
              <a:t>O sorriso é a marca </a:t>
            </a:r>
            <a:r>
              <a:rPr dirty="0" sz="2400" spc="-10">
                <a:latin typeface="Calibri"/>
                <a:cs typeface="Calibri"/>
              </a:rPr>
              <a:t>das </a:t>
            </a:r>
            <a:r>
              <a:rPr dirty="0" sz="2400" spc="5">
                <a:latin typeface="Calibri"/>
                <a:cs typeface="Calibri"/>
              </a:rPr>
              <a:t>pessoas</a:t>
            </a:r>
            <a:r>
              <a:rPr dirty="0" sz="2400" spc="-30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simpáticas</a:t>
            </a:r>
            <a:endParaRPr sz="2400">
              <a:latin typeface="Calibri"/>
              <a:cs typeface="Calibri"/>
            </a:endParaRPr>
          </a:p>
          <a:p>
            <a:pPr marL="317500" indent="-305435">
              <a:lnSpc>
                <a:spcPts val="2745"/>
              </a:lnSpc>
              <a:buAutoNum type="arabicPeriod" startAt="2"/>
              <a:tabLst>
                <a:tab pos="318135" algn="l"/>
              </a:tabLst>
            </a:pP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COMUNICATIVAS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  <a:spcBef>
                <a:spcPts val="50"/>
              </a:spcBef>
              <a:tabLst>
                <a:tab pos="4816475" algn="l"/>
                <a:tab pos="6227445" algn="l"/>
              </a:tabLst>
            </a:pPr>
            <a:r>
              <a:rPr dirty="0" sz="2400">
                <a:latin typeface="Calibri"/>
                <a:cs typeface="Calibri"/>
              </a:rPr>
              <a:t>Comunicar  é  </a:t>
            </a:r>
            <a:r>
              <a:rPr dirty="0" sz="2400" spc="-15">
                <a:latin typeface="Calibri"/>
                <a:cs typeface="Calibri"/>
              </a:rPr>
              <a:t>tornar</a:t>
            </a:r>
            <a:r>
              <a:rPr dirty="0" sz="2400" spc="240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uma</a:t>
            </a:r>
            <a:r>
              <a:rPr dirty="0" sz="2400" spc="4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mensagem	</a:t>
            </a:r>
            <a:r>
              <a:rPr dirty="0" sz="2400" spc="-10">
                <a:latin typeface="Calibri"/>
                <a:cs typeface="Calibri"/>
              </a:rPr>
              <a:t>comum.</a:t>
            </a:r>
            <a:r>
              <a:rPr dirty="0" sz="2400" spc="434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	</a:t>
            </a:r>
            <a:r>
              <a:rPr dirty="0" sz="2400" spc="-15">
                <a:latin typeface="Calibri"/>
                <a:cs typeface="Calibri"/>
              </a:rPr>
              <a:t>fazer-se </a:t>
            </a:r>
            <a:r>
              <a:rPr dirty="0" sz="2400" spc="-30">
                <a:latin typeface="Calibri"/>
                <a:cs typeface="Calibri"/>
              </a:rPr>
              <a:t>entender.</a:t>
            </a:r>
            <a:r>
              <a:rPr dirty="0" sz="2400" spc="2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55"/>
              </a:lnSpc>
            </a:pPr>
            <a:r>
              <a:rPr dirty="0" sz="2400" spc="5">
                <a:latin typeface="Calibri"/>
                <a:cs typeface="Calibri"/>
              </a:rPr>
              <a:t>estar</a:t>
            </a:r>
            <a:r>
              <a:rPr dirty="0" sz="2400" spc="-1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seguro </a:t>
            </a:r>
            <a:r>
              <a:rPr dirty="0" sz="2400" spc="5">
                <a:latin typeface="Calibri"/>
                <a:cs typeface="Calibri"/>
              </a:rPr>
              <a:t>de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que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receptor</a:t>
            </a:r>
            <a:r>
              <a:rPr dirty="0" sz="2400" spc="-17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entendeu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15">
                <a:latin typeface="Calibri"/>
                <a:cs typeface="Calibri"/>
              </a:rPr>
              <a:t>nosso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conteúdo.</a:t>
            </a:r>
            <a:endParaRPr sz="2400">
              <a:latin typeface="Calibri"/>
              <a:cs typeface="Calibri"/>
            </a:endParaRPr>
          </a:p>
          <a:p>
            <a:pPr marL="317500" indent="-305435">
              <a:lnSpc>
                <a:spcPts val="2870"/>
              </a:lnSpc>
              <a:buAutoNum type="arabicPeriod" startAt="3"/>
              <a:tabLst>
                <a:tab pos="318135" algn="l"/>
              </a:tabLst>
            </a:pPr>
            <a:r>
              <a:rPr dirty="0" sz="2400" spc="-35" b="1">
                <a:solidFill>
                  <a:srgbClr val="C00000"/>
                </a:solidFill>
                <a:latin typeface="Calibri"/>
                <a:cs typeface="Calibri"/>
              </a:rPr>
              <a:t>EMPÁTICAS</a:t>
            </a:r>
            <a:endParaRPr sz="2400">
              <a:latin typeface="Calibri"/>
              <a:cs typeface="Calibri"/>
            </a:endParaRPr>
          </a:p>
          <a:p>
            <a:pPr marL="12700" marR="21590">
              <a:lnSpc>
                <a:spcPts val="2850"/>
              </a:lnSpc>
              <a:spcBef>
                <a:spcPts val="170"/>
              </a:spcBef>
            </a:pPr>
            <a:r>
              <a:rPr dirty="0" sz="2400">
                <a:latin typeface="Calibri"/>
                <a:cs typeface="Calibri"/>
              </a:rPr>
              <a:t>Colocar-se </a:t>
            </a:r>
            <a:r>
              <a:rPr dirty="0" sz="2400" spc="5">
                <a:latin typeface="Calibri"/>
                <a:cs typeface="Calibri"/>
              </a:rPr>
              <a:t>no </a:t>
            </a:r>
            <a:r>
              <a:rPr dirty="0" sz="2400" spc="-30">
                <a:latin typeface="Calibri"/>
                <a:cs typeface="Calibri"/>
              </a:rPr>
              <a:t>lugar </a:t>
            </a:r>
            <a:r>
              <a:rPr dirty="0" sz="2400" spc="-5">
                <a:latin typeface="Calibri"/>
                <a:cs typeface="Calibri"/>
              </a:rPr>
              <a:t>das </a:t>
            </a:r>
            <a:r>
              <a:rPr dirty="0" sz="2400" spc="10">
                <a:latin typeface="Calibri"/>
                <a:cs typeface="Calibri"/>
              </a:rPr>
              <a:t>pessoas, </a:t>
            </a:r>
            <a:r>
              <a:rPr dirty="0" sz="2400">
                <a:latin typeface="Calibri"/>
                <a:cs typeface="Calibri"/>
              </a:rPr>
              <a:t>mas </a:t>
            </a:r>
            <a:r>
              <a:rPr dirty="0" sz="2400" spc="5">
                <a:latin typeface="Calibri"/>
                <a:cs typeface="Calibri"/>
              </a:rPr>
              <a:t>de </a:t>
            </a:r>
            <a:r>
              <a:rPr dirty="0" sz="2400" spc="-10">
                <a:latin typeface="Calibri"/>
                <a:cs typeface="Calibri"/>
              </a:rPr>
              <a:t>forma </a:t>
            </a:r>
            <a:r>
              <a:rPr dirty="0" sz="2400" spc="-5">
                <a:latin typeface="Calibri"/>
                <a:cs typeface="Calibri"/>
              </a:rPr>
              <a:t>objetiva, </a:t>
            </a:r>
            <a:r>
              <a:rPr dirty="0" sz="2400">
                <a:latin typeface="Calibri"/>
                <a:cs typeface="Calibri"/>
              </a:rPr>
              <a:t>isto é, </a:t>
            </a:r>
            <a:r>
              <a:rPr dirty="0" sz="2400" spc="-5">
                <a:latin typeface="Calibri"/>
                <a:cs typeface="Calibri"/>
              </a:rPr>
              <a:t>dar  </a:t>
            </a:r>
            <a:r>
              <a:rPr dirty="0" sz="2400" spc="5">
                <a:latin typeface="Calibri"/>
                <a:cs typeface="Calibri"/>
              </a:rPr>
              <a:t>toda </a:t>
            </a:r>
            <a:r>
              <a:rPr dirty="0" sz="2400" spc="-10">
                <a:latin typeface="Calibri"/>
                <a:cs typeface="Calibri"/>
              </a:rPr>
              <a:t>atenção, </a:t>
            </a:r>
            <a:r>
              <a:rPr dirty="0" sz="2400">
                <a:latin typeface="Calibri"/>
                <a:cs typeface="Calibri"/>
              </a:rPr>
              <a:t>mas </a:t>
            </a:r>
            <a:r>
              <a:rPr dirty="0" sz="2400" spc="10">
                <a:latin typeface="Calibri"/>
                <a:cs typeface="Calibri"/>
              </a:rPr>
              <a:t>sem </a:t>
            </a:r>
            <a:r>
              <a:rPr dirty="0" sz="2400" spc="-20">
                <a:latin typeface="Calibri"/>
                <a:cs typeface="Calibri"/>
              </a:rPr>
              <a:t>levar </a:t>
            </a:r>
            <a:r>
              <a:rPr dirty="0" sz="2400" spc="5">
                <a:latin typeface="Calibri"/>
                <a:cs typeface="Calibri"/>
              </a:rPr>
              <a:t>consigo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5">
                <a:latin typeface="Calibri"/>
                <a:cs typeface="Calibri"/>
              </a:rPr>
              <a:t>alegria </a:t>
            </a:r>
            <a:r>
              <a:rPr dirty="0" sz="2400">
                <a:latin typeface="Calibri"/>
                <a:cs typeface="Calibri"/>
              </a:rPr>
              <a:t>e a </a:t>
            </a:r>
            <a:r>
              <a:rPr dirty="0" sz="2400" spc="5">
                <a:latin typeface="Calibri"/>
                <a:cs typeface="Calibri"/>
              </a:rPr>
              <a:t>dor dos</a:t>
            </a:r>
            <a:r>
              <a:rPr dirty="0" sz="2400" spc="-24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outros.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2021-01-15T17:16:54Z</dcterms:created>
  <dcterms:modified xsi:type="dcterms:W3CDTF">2021-01-15T17:16:54Z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2021-01-05T00:00:00Z</vt:filetime>
  </property>
  <property fmtid="{D5CDD505-2E9C-101B-9397-08002B2CF9AE}" pid="3" name="LastSaved">
    <vt:filetime>2021-01-15T00:00:00Z</vt:filetime>
  </property>
</Properties>
</file>