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58" r:id="rId4"/>
    <p:sldId id="259" r:id="rId5"/>
    <p:sldId id="261" r:id="rId6"/>
    <p:sldId id="262" r:id="rId7"/>
    <p:sldId id="263" r:id="rId8"/>
    <p:sldId id="264" r:id="rId9"/>
    <p:sldId id="30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01" r:id="rId30"/>
    <p:sldId id="284" r:id="rId31"/>
    <p:sldId id="285" r:id="rId32"/>
    <p:sldId id="286" r:id="rId33"/>
    <p:sldId id="287" r:id="rId34"/>
    <p:sldId id="289" r:id="rId35"/>
    <p:sldId id="291" r:id="rId36"/>
    <p:sldId id="302" r:id="rId37"/>
    <p:sldId id="292" r:id="rId38"/>
    <p:sldId id="293" r:id="rId39"/>
    <p:sldId id="294" r:id="rId40"/>
    <p:sldId id="295" r:id="rId41"/>
    <p:sldId id="296" r:id="rId42"/>
    <p:sldId id="297" r:id="rId43"/>
    <p:sldId id="298" r:id="rId44"/>
    <p:sldId id="303" r:id="rId45"/>
    <p:sldId id="299" r:id="rId46"/>
    <p:sldId id="304" r:id="rId47"/>
    <p:sldId id="305" r:id="rId48"/>
  </p:sldIdLst>
  <p:sldSz cx="9144000" cy="6858000" type="screen4x3"/>
  <p:notesSz cx="6858000" cy="9144000"/>
  <p:defaultTextStyle>
    <a:defPPr>
      <a:defRPr lang="pt-B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5800"/>
    <a:srgbClr val="663300"/>
    <a:srgbClr val="3399FF"/>
    <a:srgbClr val="FFFF00"/>
    <a:srgbClr val="000099"/>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0" autoAdjust="0"/>
    <p:restoredTop sz="94646" autoAdjust="0"/>
  </p:normalViewPr>
  <p:slideViewPr>
    <p:cSldViewPr>
      <p:cViewPr varScale="1">
        <p:scale>
          <a:sx n="46" d="100"/>
          <a:sy n="46" d="100"/>
        </p:scale>
        <p:origin x="-57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24"/>
    </p:cViewPr>
  </p:notesTextViewPr>
  <p:notesViewPr>
    <p:cSldViewPr>
      <p:cViewPr varScale="1">
        <p:scale>
          <a:sx n="53" d="100"/>
          <a:sy n="53" d="100"/>
        </p:scale>
        <p:origin x="-129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53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53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53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C79399-E9CF-4098-94B9-7FE59D923D2A}" type="slidenum">
              <a:rPr lang="pt-B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BCBF68-B046-4D07-AC5A-764E691890F0}" type="datetimeFigureOut">
              <a:rPr lang="pt-BR" smtClean="0"/>
              <a:t>20/08/14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54113-A835-4C6C-9CAC-6BF72CF37372}"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mtClean="0"/>
              <a:t>S</a:t>
            </a:r>
            <a:endParaRPr lang="pt-BR"/>
          </a:p>
        </p:txBody>
      </p:sp>
      <p:sp>
        <p:nvSpPr>
          <p:cNvPr id="4" name="Espaço Reservado para Número de Slide 3"/>
          <p:cNvSpPr>
            <a:spLocks noGrp="1"/>
          </p:cNvSpPr>
          <p:nvPr>
            <p:ph type="sldNum" sz="quarter" idx="10"/>
          </p:nvPr>
        </p:nvSpPr>
        <p:spPr/>
        <p:txBody>
          <a:bodyPr/>
          <a:lstStyle/>
          <a:p>
            <a:fld id="{49D54113-A835-4C6C-9CAC-6BF72CF37372}" type="slidenum">
              <a:rPr lang="pt-BR" smtClean="0"/>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14027B16-2A18-4F11-9A9C-A00A2C05F20A}" type="slidenum">
              <a:rPr lang="pt-BR"/>
              <a:pPr/>
              <a:t>‹nº›</a:t>
            </a:fld>
            <a:endParaRPr lang="pt-BR"/>
          </a:p>
        </p:txBody>
      </p:sp>
    </p:spTree>
  </p:cSld>
  <p:clrMapOvr>
    <a:masterClrMapping/>
  </p:clrMapOvr>
  <p:transition spd="med" advClick="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6B30CBB2-52E9-4F47-9E2D-D371841CFAFF}" type="slidenum">
              <a:rPr lang="pt-BR"/>
              <a:pPr/>
              <a:t>‹nº›</a:t>
            </a:fld>
            <a:endParaRPr lang="pt-BR"/>
          </a:p>
        </p:txBody>
      </p:sp>
    </p:spTree>
  </p:cSld>
  <p:clrMapOvr>
    <a:masterClrMapping/>
  </p:clrMapOvr>
  <p:transition spd="med" advClick="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303B67C5-A983-4828-8911-0E4B29844DE9}" type="slidenum">
              <a:rPr lang="pt-BR"/>
              <a:pPr/>
              <a:t>‹nº›</a:t>
            </a:fld>
            <a:endParaRPr lang="pt-BR"/>
          </a:p>
        </p:txBody>
      </p:sp>
    </p:spTree>
  </p:cSld>
  <p:clrMapOvr>
    <a:masterClrMapping/>
  </p:clrMapOvr>
  <p:transition spd="med" advClick="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0FF1B790-5B01-469F-8628-B7A035605CED}" type="slidenum">
              <a:rPr lang="pt-BR"/>
              <a:pPr/>
              <a:t>‹nº›</a:t>
            </a:fld>
            <a:endParaRPr lang="pt-BR"/>
          </a:p>
        </p:txBody>
      </p:sp>
    </p:spTree>
  </p:cSld>
  <p:clrMapOvr>
    <a:masterClrMapping/>
  </p:clrMapOvr>
  <p:transition spd="med" advClick="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FE613B6-5851-46D3-AD9E-811E356AECAE}" type="slidenum">
              <a:rPr lang="pt-BR"/>
              <a:pPr/>
              <a:t>‹nº›</a:t>
            </a:fld>
            <a:endParaRPr lang="pt-BR"/>
          </a:p>
        </p:txBody>
      </p:sp>
    </p:spTree>
  </p:cSld>
  <p:clrMapOvr>
    <a:masterClrMapping/>
  </p:clrMapOvr>
  <p:transition spd="med" advClick="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679D9E43-974B-4451-A735-7C9E74B6D2E8}" type="slidenum">
              <a:rPr lang="pt-BR"/>
              <a:pPr/>
              <a:t>‹nº›</a:t>
            </a:fld>
            <a:endParaRPr lang="pt-BR"/>
          </a:p>
        </p:txBody>
      </p:sp>
    </p:spTree>
  </p:cSld>
  <p:clrMapOvr>
    <a:masterClrMapping/>
  </p:clrMapOvr>
  <p:transition spd="med" advClick="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5779AD34-58ED-4B00-BDD9-24C798584505}" type="slidenum">
              <a:rPr lang="pt-BR"/>
              <a:pPr/>
              <a:t>‹nº›</a:t>
            </a:fld>
            <a:endParaRPr lang="pt-BR"/>
          </a:p>
        </p:txBody>
      </p:sp>
    </p:spTree>
  </p:cSld>
  <p:clrMapOvr>
    <a:masterClrMapping/>
  </p:clrMapOvr>
  <p:transition spd="med" advClick="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09495F5B-532F-414C-890C-BD0FB224F23F}" type="slidenum">
              <a:rPr lang="pt-BR"/>
              <a:pPr/>
              <a:t>‹nº›</a:t>
            </a:fld>
            <a:endParaRPr lang="pt-BR"/>
          </a:p>
        </p:txBody>
      </p:sp>
    </p:spTree>
  </p:cSld>
  <p:clrMapOvr>
    <a:masterClrMapping/>
  </p:clrMapOvr>
  <p:transition spd="med" advClick="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5D4BBA5E-7C41-4DCF-B88A-63BB38DD84BB}" type="slidenum">
              <a:rPr lang="pt-BR"/>
              <a:pPr/>
              <a:t>‹nº›</a:t>
            </a:fld>
            <a:endParaRPr lang="pt-BR"/>
          </a:p>
        </p:txBody>
      </p:sp>
    </p:spTree>
  </p:cSld>
  <p:clrMapOvr>
    <a:masterClrMapping/>
  </p:clrMapOvr>
  <p:transition spd="med" advClick="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E7A82A96-C624-429E-AEBD-68691E5F81F7}" type="slidenum">
              <a:rPr lang="pt-BR"/>
              <a:pPr/>
              <a:t>‹nº›</a:t>
            </a:fld>
            <a:endParaRPr lang="pt-BR"/>
          </a:p>
        </p:txBody>
      </p:sp>
    </p:spTree>
  </p:cSld>
  <p:clrMapOvr>
    <a:masterClrMapping/>
  </p:clrMapOvr>
  <p:transition spd="med" advClick="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5E9BC504-FFB3-48D1-AAC5-CEB1EA0749EF}" type="slidenum">
              <a:rPr lang="pt-BR"/>
              <a:pPr/>
              <a:t>‹nº›</a:t>
            </a:fld>
            <a:endParaRPr lang="pt-BR"/>
          </a:p>
        </p:txBody>
      </p:sp>
    </p:spTree>
  </p:cSld>
  <p:clrMapOvr>
    <a:masterClrMapping/>
  </p:clrMapOvr>
  <p:transition spd="med" advClick="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DnDiag">
          <a:fgClr>
            <a:srgbClr val="663300"/>
          </a:fgClr>
          <a:bgClr>
            <a:srgbClr val="B05800"/>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59BE8A4-1091-4087-80F5-248AF3313133}" type="slidenum">
              <a:rPr lang="pt-BR"/>
              <a:pPr/>
              <a:t>‹nº›</a:t>
            </a:fld>
            <a:endParaRPr lang="pt-BR"/>
          </a:p>
        </p:txBody>
      </p:sp>
      <p:pic>
        <p:nvPicPr>
          <p:cNvPr id="1032" name="Picture 8" descr="violino partitura"/>
          <p:cNvPicPr>
            <a:picLocks noChangeAspect="1" noChangeArrowheads="1"/>
          </p:cNvPicPr>
          <p:nvPr/>
        </p:nvPicPr>
        <p:blipFill>
          <a:blip r:embed="rId13" cstate="print"/>
          <a:srcRect/>
          <a:stretch>
            <a:fillRect/>
          </a:stretch>
        </p:blipFill>
        <p:spPr bwMode="auto">
          <a:xfrm>
            <a:off x="0" y="381000"/>
            <a:ext cx="9144000" cy="6096000"/>
          </a:xfrm>
          <a:prstGeom prst="rect">
            <a:avLst/>
          </a:prstGeom>
          <a:noFill/>
        </p:spPr>
      </p:pic>
      <p:sp>
        <p:nvSpPr>
          <p:cNvPr id="1033" name="Rectangle 9"/>
          <p:cNvSpPr>
            <a:spLocks noChangeArrowheads="1"/>
          </p:cNvSpPr>
          <p:nvPr/>
        </p:nvSpPr>
        <p:spPr bwMode="auto">
          <a:xfrm>
            <a:off x="57150" y="442913"/>
            <a:ext cx="9043988" cy="5967412"/>
          </a:xfrm>
          <a:prstGeom prst="rect">
            <a:avLst/>
          </a:prstGeom>
          <a:solidFill>
            <a:srgbClr val="800000">
              <a:alpha val="56000"/>
            </a:srgbClr>
          </a:solidFill>
          <a:ln w="9525">
            <a:solidFill>
              <a:schemeClr val="tx1"/>
            </a:solidFill>
            <a:miter lim="800000"/>
            <a:headEnd/>
            <a:tailEnd/>
          </a:ln>
          <a:effectLst/>
        </p:spPr>
        <p:txBody>
          <a:bodyPr wrap="none" anchor="ctr"/>
          <a:lstStyle/>
          <a:p>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dissolve/>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1403350" y="1341438"/>
            <a:ext cx="6408738" cy="3076575"/>
          </a:xfrm>
          <a:prstGeom prst="rect">
            <a:avLst/>
          </a:prstGeom>
        </p:spPr>
        <p:txBody>
          <a:bodyPr wrap="none" fromWordArt="1">
            <a:prstTxWarp prst="textCurveDown">
              <a:avLst>
                <a:gd name="adj" fmla="val 43477"/>
              </a:avLst>
            </a:prstTxWarp>
          </a:bodyPr>
          <a:lstStyle/>
          <a:p>
            <a:pPr algn="ctr"/>
            <a:r>
              <a:rPr lang="pt-BR"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chemeClr val="tx1">
                      <a:alpha val="80000"/>
                    </a:schemeClr>
                  </a:outerShdw>
                </a:effectLst>
                <a:latin typeface="Arial Black"/>
              </a:rPr>
              <a:t>CULTO JOVEM</a:t>
            </a:r>
          </a:p>
        </p:txBody>
      </p:sp>
    </p:spTree>
  </p:cSld>
  <p:clrMapOvr>
    <a:masterClrMapping/>
  </p:clrMapOvr>
  <p:transition spd="med" advClick="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11188" y="836613"/>
            <a:ext cx="5795962" cy="6413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600" b="1">
                <a:solidFill>
                  <a:srgbClr val="FFFF00"/>
                </a:solidFill>
                <a:cs typeface="Arial" charset="0"/>
              </a:rPr>
              <a:t>As orações podem ser:</a:t>
            </a:r>
            <a:endParaRPr lang="pt-BR" sz="2800" b="1">
              <a:solidFill>
                <a:srgbClr val="FFFF00"/>
              </a:solidFill>
            </a:endParaRPr>
          </a:p>
        </p:txBody>
      </p:sp>
      <p:sp>
        <p:nvSpPr>
          <p:cNvPr id="11267" name="Text Box 3"/>
          <p:cNvSpPr txBox="1">
            <a:spLocks noChangeArrowheads="1"/>
          </p:cNvSpPr>
          <p:nvPr/>
        </p:nvSpPr>
        <p:spPr bwMode="auto">
          <a:xfrm>
            <a:off x="1042988" y="1773238"/>
            <a:ext cx="6497637" cy="423862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buFont typeface="Wingdings 2" pitchFamily="18" charset="2"/>
              <a:buChar char="?"/>
              <a:tabLst>
                <a:tab pos="530225" algn="l"/>
              </a:tabLst>
            </a:pPr>
            <a:r>
              <a:rPr lang="pt-BR" sz="3200" b="1">
                <a:solidFill>
                  <a:schemeClr val="bg1"/>
                </a:solidFill>
                <a:effectLst>
                  <a:outerShdw blurRad="38100" dist="38100" dir="2700000" algn="tl">
                    <a:srgbClr val="000000"/>
                  </a:outerShdw>
                </a:effectLst>
                <a:cs typeface="Arial" charset="0"/>
              </a:rPr>
              <a:t> Individuais</a:t>
            </a:r>
          </a:p>
          <a:p>
            <a:pPr algn="just">
              <a:spcBef>
                <a:spcPct val="50000"/>
              </a:spcBef>
              <a:buFont typeface="Wingdings 2" pitchFamily="18" charset="2"/>
              <a:buChar char="?"/>
              <a:tabLst>
                <a:tab pos="530225" algn="l"/>
              </a:tabLst>
            </a:pPr>
            <a:r>
              <a:rPr lang="pt-BR" sz="3200" b="1">
                <a:solidFill>
                  <a:schemeClr val="bg1"/>
                </a:solidFill>
                <a:effectLst>
                  <a:outerShdw blurRad="38100" dist="38100" dir="2700000" algn="tl">
                    <a:srgbClr val="000000"/>
                  </a:outerShdw>
                </a:effectLst>
                <a:cs typeface="Arial" charset="0"/>
              </a:rPr>
              <a:t> Duplas</a:t>
            </a:r>
          </a:p>
          <a:p>
            <a:pPr algn="just">
              <a:spcBef>
                <a:spcPct val="50000"/>
              </a:spcBef>
              <a:buFont typeface="Wingdings 2" pitchFamily="18" charset="2"/>
              <a:buChar char="?"/>
              <a:tabLst>
                <a:tab pos="530225" algn="l"/>
              </a:tabLst>
            </a:pPr>
            <a:r>
              <a:rPr lang="pt-BR" sz="3200" b="1">
                <a:solidFill>
                  <a:schemeClr val="bg1"/>
                </a:solidFill>
                <a:effectLst>
                  <a:outerShdw blurRad="38100" dist="38100" dir="2700000" algn="tl">
                    <a:srgbClr val="000000"/>
                  </a:outerShdw>
                </a:effectLst>
                <a:cs typeface="Arial" charset="0"/>
              </a:rPr>
              <a:t> Famílias</a:t>
            </a:r>
          </a:p>
          <a:p>
            <a:pPr algn="just">
              <a:spcBef>
                <a:spcPct val="50000"/>
              </a:spcBef>
              <a:buFont typeface="Wingdings 2" pitchFamily="18" charset="2"/>
              <a:buChar char="?"/>
              <a:tabLst>
                <a:tab pos="530225" algn="l"/>
              </a:tabLst>
            </a:pPr>
            <a:r>
              <a:rPr lang="pt-BR" sz="3200" b="1">
                <a:solidFill>
                  <a:schemeClr val="bg1"/>
                </a:solidFill>
                <a:effectLst>
                  <a:outerShdw blurRad="38100" dist="38100" dir="2700000" algn="tl">
                    <a:srgbClr val="000000"/>
                  </a:outerShdw>
                </a:effectLst>
                <a:cs typeface="Arial" charset="0"/>
              </a:rPr>
              <a:t> Um jovem e uma visita</a:t>
            </a:r>
          </a:p>
          <a:p>
            <a:pPr algn="just">
              <a:spcBef>
                <a:spcPct val="50000"/>
              </a:spcBef>
              <a:buFont typeface="Wingdings 2" pitchFamily="18" charset="2"/>
              <a:buChar char="?"/>
              <a:tabLst>
                <a:tab pos="530225" algn="l"/>
              </a:tabLst>
            </a:pPr>
            <a:r>
              <a:rPr lang="pt-BR" sz="3200" b="1">
                <a:solidFill>
                  <a:schemeClr val="bg1"/>
                </a:solidFill>
                <a:effectLst>
                  <a:outerShdw blurRad="38100" dist="38100" dir="2700000" algn="tl">
                    <a:srgbClr val="000000"/>
                  </a:outerShdw>
                </a:effectLst>
                <a:cs typeface="Arial" charset="0"/>
              </a:rPr>
              <a:t> Oração cantada</a:t>
            </a:r>
          </a:p>
          <a:p>
            <a:pPr algn="just">
              <a:spcBef>
                <a:spcPct val="50000"/>
              </a:spcBef>
              <a:buFont typeface="Wingdings 2" pitchFamily="18" charset="2"/>
              <a:buChar char="?"/>
              <a:tabLst>
                <a:tab pos="530225" algn="l"/>
              </a:tabLst>
            </a:pPr>
            <a:r>
              <a:rPr lang="pt-BR" sz="3200" b="1">
                <a:solidFill>
                  <a:schemeClr val="bg1"/>
                </a:solidFill>
                <a:effectLst>
                  <a:outerShdw blurRad="38100" dist="38100" dir="2700000" algn="tl">
                    <a:srgbClr val="000000"/>
                  </a:outerShdw>
                </a:effectLst>
                <a:cs typeface="Arial" charset="0"/>
              </a:rPr>
              <a:t> Oração seqüencial</a:t>
            </a:r>
            <a:r>
              <a:rPr lang="pt-BR" sz="2800" b="1">
                <a:solidFill>
                  <a:schemeClr val="bg1"/>
                </a:solidFill>
                <a:effectLst>
                  <a:outerShdw blurRad="38100" dist="38100" dir="2700000" algn="tl">
                    <a:srgbClr val="000000"/>
                  </a:outerShdw>
                </a:effectLst>
                <a:cs typeface="Arial" charset="0"/>
              </a:rPr>
              <a:t>  </a:t>
            </a:r>
            <a:r>
              <a:rPr lang="pt-BR" sz="2800" b="1">
                <a:solidFill>
                  <a:schemeClr val="bg1"/>
                </a:solidFill>
                <a:effectLst>
                  <a:outerShdw blurRad="38100" dist="38100" dir="2700000" algn="tl">
                    <a:srgbClr val="000000"/>
                  </a:outerShdw>
                </a:effectLst>
              </a:rPr>
              <a:t> </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p:cTn id="13"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2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p:cTn id="19"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p:cTn id="25"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126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p:cTn id="31"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126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p:cTn id="37" dur="5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126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76263" y="549275"/>
            <a:ext cx="7991475" cy="1554163"/>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solidFill>
                  <a:srgbClr val="FFFF00"/>
                </a:solidFill>
                <a:effectLst>
                  <a:outerShdw blurRad="38100" dist="38100" dir="2700000" algn="tl">
                    <a:srgbClr val="000000"/>
                  </a:outerShdw>
                </a:effectLst>
                <a:cs typeface="Arial" charset="0"/>
              </a:rPr>
              <a:t>A diretoria pode também estabelecer um motivo semanal para os jovens orarem:</a:t>
            </a:r>
          </a:p>
        </p:txBody>
      </p:sp>
      <p:sp>
        <p:nvSpPr>
          <p:cNvPr id="12291" name="Text Box 3"/>
          <p:cNvSpPr txBox="1">
            <a:spLocks noChangeArrowheads="1"/>
          </p:cNvSpPr>
          <p:nvPr/>
        </p:nvSpPr>
        <p:spPr bwMode="auto">
          <a:xfrm>
            <a:off x="250825" y="2924175"/>
            <a:ext cx="4535488" cy="212407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30000"/>
              </a:spcBef>
              <a:buFont typeface="Wingdings 2" pitchFamily="18" charset="2"/>
              <a:buChar char="?"/>
            </a:pPr>
            <a:r>
              <a:rPr lang="pt-BR" sz="2800" b="1">
                <a:solidFill>
                  <a:schemeClr val="bg1"/>
                </a:solidFill>
                <a:effectLst>
                  <a:outerShdw blurRad="38100" dist="38100" dir="2700000" algn="tl">
                    <a:srgbClr val="000000"/>
                  </a:outerShdw>
                </a:effectLst>
                <a:cs typeface="Arial" charset="0"/>
              </a:rPr>
              <a:t> </a:t>
            </a:r>
            <a:r>
              <a:rPr lang="pt-BR" sz="2700" b="1">
                <a:solidFill>
                  <a:schemeClr val="bg1"/>
                </a:solidFill>
                <a:effectLst>
                  <a:outerShdw blurRad="38100" dist="38100" dir="2700000" algn="tl">
                    <a:srgbClr val="000000"/>
                  </a:outerShdw>
                </a:effectLst>
                <a:cs typeface="Arial" charset="0"/>
              </a:rPr>
              <a:t>Aniversariantes</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Universitários</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Família</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Líderes da igreja local</a:t>
            </a:r>
            <a:endParaRPr lang="pt-BR" sz="2700" b="1">
              <a:solidFill>
                <a:schemeClr val="bg1"/>
              </a:solidFill>
              <a:effectLst>
                <a:outerShdw blurRad="38100" dist="38100" dir="2700000" algn="tl">
                  <a:srgbClr val="000000"/>
                </a:outerShdw>
              </a:effectLst>
            </a:endParaRPr>
          </a:p>
        </p:txBody>
      </p:sp>
      <p:sp>
        <p:nvSpPr>
          <p:cNvPr id="12292" name="Text Box 4"/>
          <p:cNvSpPr txBox="1">
            <a:spLocks noChangeArrowheads="1"/>
          </p:cNvSpPr>
          <p:nvPr/>
        </p:nvSpPr>
        <p:spPr bwMode="auto">
          <a:xfrm>
            <a:off x="4608513" y="2852738"/>
            <a:ext cx="4356100" cy="2659062"/>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30000"/>
              </a:spcBef>
              <a:buFont typeface="Wingdings 2" pitchFamily="18" charset="2"/>
              <a:buChar char="?"/>
            </a:pPr>
            <a:r>
              <a:rPr lang="pt-BR" sz="2800" b="1">
                <a:solidFill>
                  <a:schemeClr val="bg1"/>
                </a:solidFill>
                <a:effectLst>
                  <a:outerShdw blurRad="38100" dist="38100" dir="2700000" algn="tl">
                    <a:srgbClr val="000000"/>
                  </a:outerShdw>
                </a:effectLst>
                <a:cs typeface="Arial" charset="0"/>
              </a:rPr>
              <a:t> </a:t>
            </a:r>
            <a:r>
              <a:rPr lang="pt-BR" sz="2700" b="1">
                <a:solidFill>
                  <a:schemeClr val="bg1"/>
                </a:solidFill>
                <a:effectLst>
                  <a:outerShdw blurRad="38100" dist="38100" dir="2700000" algn="tl">
                    <a:srgbClr val="000000"/>
                  </a:outerShdw>
                </a:effectLst>
                <a:cs typeface="Arial" charset="0"/>
              </a:rPr>
              <a:t>Pastores</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Evangelismo da Igreja</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Um Projeto Especial</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Jovens Afastados</a:t>
            </a:r>
          </a:p>
          <a:p>
            <a:pPr algn="just">
              <a:spcBef>
                <a:spcPct val="30000"/>
              </a:spcBef>
              <a:buFont typeface="Wingdings 2" pitchFamily="18" charset="2"/>
              <a:buChar char="?"/>
            </a:pPr>
            <a:r>
              <a:rPr lang="pt-BR" sz="2700" b="1">
                <a:solidFill>
                  <a:schemeClr val="bg1"/>
                </a:solidFill>
                <a:effectLst>
                  <a:outerShdw blurRad="38100" dist="38100" dir="2700000" algn="tl">
                    <a:srgbClr val="000000"/>
                  </a:outerShdw>
                </a:effectLst>
                <a:cs typeface="Arial" charset="0"/>
              </a:rPr>
              <a:t> Etc.</a:t>
            </a:r>
            <a:endParaRPr lang="pt-BR" sz="27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2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229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p:cTn id="25" dur="5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229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2292">
                                            <p:txEl>
                                              <p:pRg st="0" end="0"/>
                                            </p:txEl>
                                          </p:spTgt>
                                        </p:tgtEl>
                                        <p:attrNameLst>
                                          <p:attrName>style.visibility</p:attrName>
                                        </p:attrNameLst>
                                      </p:cBhvr>
                                      <p:to>
                                        <p:strVal val="visible"/>
                                      </p:to>
                                    </p:set>
                                    <p:anim calcmode="lin" valueType="num">
                                      <p:cBhvr>
                                        <p:cTn id="31" dur="500" fill="hold"/>
                                        <p:tgtEl>
                                          <p:spTgt spid="12292">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1229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2292">
                                            <p:txEl>
                                              <p:pRg st="1" end="1"/>
                                            </p:txEl>
                                          </p:spTgt>
                                        </p:tgtEl>
                                        <p:attrNameLst>
                                          <p:attrName>style.visibility</p:attrName>
                                        </p:attrNameLst>
                                      </p:cBhvr>
                                      <p:to>
                                        <p:strVal val="visible"/>
                                      </p:to>
                                    </p:set>
                                    <p:anim calcmode="lin" valueType="num">
                                      <p:cBhvr>
                                        <p:cTn id="37" dur="500" fill="hold"/>
                                        <p:tgtEl>
                                          <p:spTgt spid="12292">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1229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2292">
                                            <p:txEl>
                                              <p:pRg st="2" end="2"/>
                                            </p:txEl>
                                          </p:spTgt>
                                        </p:tgtEl>
                                        <p:attrNameLst>
                                          <p:attrName>style.visibility</p:attrName>
                                        </p:attrNameLst>
                                      </p:cBhvr>
                                      <p:to>
                                        <p:strVal val="visible"/>
                                      </p:to>
                                    </p:set>
                                    <p:anim calcmode="lin" valueType="num">
                                      <p:cBhvr>
                                        <p:cTn id="43" dur="500" fill="hold"/>
                                        <p:tgtEl>
                                          <p:spTgt spid="12292">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1229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2292">
                                            <p:txEl>
                                              <p:pRg st="3" end="3"/>
                                            </p:txEl>
                                          </p:spTgt>
                                        </p:tgtEl>
                                        <p:attrNameLst>
                                          <p:attrName>style.visibility</p:attrName>
                                        </p:attrNameLst>
                                      </p:cBhvr>
                                      <p:to>
                                        <p:strVal val="visible"/>
                                      </p:to>
                                    </p:set>
                                    <p:anim calcmode="lin" valueType="num">
                                      <p:cBhvr>
                                        <p:cTn id="49" dur="500" fill="hold"/>
                                        <p:tgtEl>
                                          <p:spTgt spid="12292">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1229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2292">
                                            <p:txEl>
                                              <p:pRg st="4" end="4"/>
                                            </p:txEl>
                                          </p:spTgt>
                                        </p:tgtEl>
                                        <p:attrNameLst>
                                          <p:attrName>style.visibility</p:attrName>
                                        </p:attrNameLst>
                                      </p:cBhvr>
                                      <p:to>
                                        <p:strVal val="visible"/>
                                      </p:to>
                                    </p:set>
                                    <p:anim calcmode="lin" valueType="num">
                                      <p:cBhvr>
                                        <p:cTn id="55" dur="500" fill="hold"/>
                                        <p:tgtEl>
                                          <p:spTgt spid="12292">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1229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17575" y="1549400"/>
            <a:ext cx="7308850" cy="3751263"/>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lnSpc>
                <a:spcPct val="120000"/>
              </a:lnSpc>
              <a:spcBef>
                <a:spcPct val="50000"/>
              </a:spcBef>
            </a:pPr>
            <a:r>
              <a:rPr lang="pt-BR" sz="4000" b="1">
                <a:solidFill>
                  <a:srgbClr val="FFFF00"/>
                </a:solidFill>
                <a:effectLst>
                  <a:outerShdw blurRad="38100" dist="38100" dir="2700000" algn="tl">
                    <a:srgbClr val="000000"/>
                  </a:outerShdw>
                </a:effectLst>
                <a:cs typeface="Arial" charset="0"/>
              </a:rPr>
              <a:t>Pode-se criar o amigo secreto de oração durante a semana e no momento da oração ser feita a revelação e orarem juntos.</a:t>
            </a:r>
            <a:endParaRPr lang="pt-BR" sz="4000" b="1">
              <a:solidFill>
                <a:srgbClr val="FFFF00"/>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WordArt 3"/>
          <p:cNvSpPr>
            <a:spLocks noChangeArrowheads="1" noChangeShapeType="1" noTextEdit="1"/>
          </p:cNvSpPr>
          <p:nvPr/>
        </p:nvSpPr>
        <p:spPr bwMode="auto">
          <a:xfrm>
            <a:off x="900113" y="333375"/>
            <a:ext cx="6408737" cy="1727200"/>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Momento do Incentivo</a:t>
            </a:r>
          </a:p>
        </p:txBody>
      </p:sp>
      <p:sp>
        <p:nvSpPr>
          <p:cNvPr id="14340" name="Text Box 4"/>
          <p:cNvSpPr txBox="1">
            <a:spLocks noChangeArrowheads="1"/>
          </p:cNvSpPr>
          <p:nvPr/>
        </p:nvSpPr>
        <p:spPr bwMode="auto">
          <a:xfrm>
            <a:off x="492125" y="2565400"/>
            <a:ext cx="8159750" cy="350837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chemeClr val="bg1"/>
                </a:solidFill>
                <a:effectLst>
                  <a:outerShdw blurRad="38100" dist="38100" dir="2700000" algn="tl">
                    <a:srgbClr val="000000"/>
                  </a:outerShdw>
                </a:effectLst>
                <a:cs typeface="Arial" charset="0"/>
              </a:rPr>
              <a:t>Este precisa ser um momento muito alegre e desafiador, porém, muito organizado. Todos gostamos de ser desafiados a alguma coisa e no que se refere à Bíblia, é muito mais emocionante. </a:t>
            </a:r>
            <a:r>
              <a:rPr lang="pt-BR" sz="2800" b="1" u="sng">
                <a:solidFill>
                  <a:schemeClr val="bg1"/>
                </a:solidFill>
                <a:effectLst>
                  <a:outerShdw blurRad="38100" dist="38100" dir="2700000" algn="tl">
                    <a:srgbClr val="000000"/>
                  </a:outerShdw>
                </a:effectLst>
                <a:cs typeface="Arial" charset="0"/>
              </a:rPr>
              <a:t>Este é o momento do Concurso Bíblico</a:t>
            </a:r>
            <a:r>
              <a:rPr lang="pt-BR" sz="2800" b="1">
                <a:solidFill>
                  <a:schemeClr val="bg1"/>
                </a:solidFill>
                <a:effectLst>
                  <a:outerShdw blurRad="38100" dist="38100" dir="2700000" algn="tl">
                    <a:srgbClr val="000000"/>
                  </a:outerShdw>
                </a:effectLst>
                <a:cs typeface="Arial" charset="0"/>
              </a:rPr>
              <a:t>. Para que ele não seja enfadonho, cansativo e não perca seu real objetivo é importante não improvisar. </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468313" y="334963"/>
            <a:ext cx="7834312" cy="6413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400" b="1">
                <a:cs typeface="Arial" charset="0"/>
              </a:rPr>
              <a:t> </a:t>
            </a:r>
            <a:r>
              <a:rPr lang="pt-BR" sz="3600" b="1">
                <a:solidFill>
                  <a:srgbClr val="FFFF00"/>
                </a:solidFill>
                <a:effectLst>
                  <a:outerShdw blurRad="38100" dist="38100" dir="2700000" algn="tl">
                    <a:srgbClr val="000000"/>
                  </a:outerShdw>
                </a:effectLst>
                <a:cs typeface="Arial" charset="0"/>
              </a:rPr>
              <a:t>Os concursos bíblicos podem ser:</a:t>
            </a:r>
          </a:p>
        </p:txBody>
      </p:sp>
      <p:sp>
        <p:nvSpPr>
          <p:cNvPr id="15364" name="Text Box 4"/>
          <p:cNvSpPr txBox="1">
            <a:spLocks noChangeArrowheads="1"/>
          </p:cNvSpPr>
          <p:nvPr/>
        </p:nvSpPr>
        <p:spPr bwMode="auto">
          <a:xfrm>
            <a:off x="654050" y="1268413"/>
            <a:ext cx="7834313" cy="4872037"/>
          </a:xfrm>
          <a:prstGeom prst="rect">
            <a:avLst/>
          </a:prstGeom>
          <a:noFill/>
          <a:ln w="9525">
            <a:noFill/>
            <a:miter lim="800000"/>
            <a:headEnd/>
            <a:tailEnd/>
          </a:ln>
          <a:effectLst>
            <a:outerShdw dist="35921" dir="2700000" algn="ctr" rotWithShape="0">
              <a:schemeClr val="tx1"/>
            </a:outerShdw>
          </a:effectLst>
        </p:spPr>
        <p:txBody>
          <a:bodyPr>
            <a:spAutoFit/>
          </a:bodyPr>
          <a:lstStyle/>
          <a:p>
            <a:pPr marL="530225" indent="-530225" algn="just">
              <a:spcBef>
                <a:spcPct val="50000"/>
              </a:spcBef>
              <a:buFont typeface="Wingdings 2" pitchFamily="18" charset="2"/>
              <a:buChar char="?"/>
            </a:pPr>
            <a:r>
              <a:rPr lang="pt-BR" sz="3200" b="1">
                <a:solidFill>
                  <a:schemeClr val="bg1"/>
                </a:solidFill>
                <a:effectLst>
                  <a:outerShdw blurRad="38100" dist="38100" dir="2700000" algn="tl">
                    <a:srgbClr val="000000"/>
                  </a:outerShdw>
                </a:effectLst>
                <a:cs typeface="Arial" charset="0"/>
              </a:rPr>
              <a:t>Individuais ou </a:t>
            </a:r>
            <a:r>
              <a:rPr lang="pt-BR" sz="3200" b="1">
                <a:solidFill>
                  <a:schemeClr val="bg1"/>
                </a:solidFill>
                <a:cs typeface="Arial" charset="0"/>
              </a:rPr>
              <a:t>por grupo</a:t>
            </a:r>
          </a:p>
          <a:p>
            <a:pPr marL="530225" indent="-530225" algn="just">
              <a:spcBef>
                <a:spcPct val="10000"/>
              </a:spcBef>
              <a:buFont typeface="Wingdings 2" pitchFamily="18" charset="2"/>
              <a:buChar char="?"/>
            </a:pPr>
            <a:r>
              <a:rPr lang="pt-BR" sz="3200" b="1">
                <a:solidFill>
                  <a:schemeClr val="bg1"/>
                </a:solidFill>
                <a:cs typeface="Arial" charset="0"/>
              </a:rPr>
              <a:t>Homens ou mulheres</a:t>
            </a:r>
          </a:p>
          <a:p>
            <a:pPr marL="530225" indent="-530225" algn="just">
              <a:spcBef>
                <a:spcPct val="10000"/>
              </a:spcBef>
              <a:buFont typeface="Wingdings 2" pitchFamily="18" charset="2"/>
              <a:buChar char="?"/>
            </a:pPr>
            <a:r>
              <a:rPr lang="pt-BR" sz="3200" b="1">
                <a:solidFill>
                  <a:schemeClr val="bg1"/>
                </a:solidFill>
                <a:cs typeface="Arial" charset="0"/>
              </a:rPr>
              <a:t>Crianças ou juvenis</a:t>
            </a:r>
          </a:p>
          <a:p>
            <a:pPr marL="530225" indent="-530225" algn="just">
              <a:spcBef>
                <a:spcPct val="10000"/>
              </a:spcBef>
              <a:buFont typeface="Wingdings 2" pitchFamily="18" charset="2"/>
              <a:buChar char="?"/>
            </a:pPr>
            <a:r>
              <a:rPr lang="pt-BR" sz="3200" b="1">
                <a:solidFill>
                  <a:schemeClr val="bg1"/>
                </a:solidFill>
                <a:cs typeface="Arial" charset="0"/>
              </a:rPr>
              <a:t>Casados ou solteiros</a:t>
            </a:r>
          </a:p>
          <a:p>
            <a:pPr marL="530225" indent="-530225" algn="just">
              <a:spcBef>
                <a:spcPct val="10000"/>
              </a:spcBef>
              <a:buFont typeface="Wingdings 2" pitchFamily="18" charset="2"/>
              <a:buChar char="?"/>
            </a:pPr>
            <a:r>
              <a:rPr lang="pt-BR" sz="3200" b="1">
                <a:solidFill>
                  <a:schemeClr val="bg1"/>
                </a:solidFill>
                <a:cs typeface="Arial" charset="0"/>
              </a:rPr>
              <a:t>Departamentos da igreja</a:t>
            </a:r>
          </a:p>
          <a:p>
            <a:pPr marL="530225" indent="-530225" algn="just">
              <a:spcBef>
                <a:spcPct val="10000"/>
              </a:spcBef>
              <a:buFont typeface="Wingdings 2" pitchFamily="18" charset="2"/>
              <a:buChar char="?"/>
            </a:pPr>
            <a:r>
              <a:rPr lang="pt-BR" sz="3200" b="1">
                <a:solidFill>
                  <a:schemeClr val="bg1"/>
                </a:solidFill>
                <a:cs typeface="Arial" charset="0"/>
              </a:rPr>
              <a:t>Família</a:t>
            </a:r>
          </a:p>
          <a:p>
            <a:pPr marL="530225" indent="-530225" algn="just">
              <a:spcBef>
                <a:spcPct val="10000"/>
              </a:spcBef>
              <a:buFont typeface="Wingdings 2" pitchFamily="18" charset="2"/>
              <a:buChar char="?"/>
            </a:pPr>
            <a:r>
              <a:rPr lang="pt-BR" sz="3200" b="1">
                <a:solidFill>
                  <a:schemeClr val="bg1"/>
                </a:solidFill>
                <a:cs typeface="Arial" charset="0"/>
              </a:rPr>
              <a:t>Filhos x Pais</a:t>
            </a:r>
          </a:p>
          <a:p>
            <a:pPr marL="530225" indent="-530225" algn="just">
              <a:spcBef>
                <a:spcPct val="10000"/>
              </a:spcBef>
              <a:buFont typeface="Wingdings 2" pitchFamily="18" charset="2"/>
              <a:buChar char="?"/>
            </a:pPr>
            <a:r>
              <a:rPr lang="pt-BR" sz="3200" b="1">
                <a:solidFill>
                  <a:schemeClr val="bg1"/>
                </a:solidFill>
                <a:cs typeface="Arial" charset="0"/>
              </a:rPr>
              <a:t>Musical</a:t>
            </a:r>
          </a:p>
          <a:p>
            <a:pPr marL="530225" indent="-530225" algn="just">
              <a:spcBef>
                <a:spcPct val="10000"/>
              </a:spcBef>
              <a:buFont typeface="Wingdings 2" pitchFamily="18" charset="2"/>
              <a:buChar char="?"/>
            </a:pPr>
            <a:r>
              <a:rPr lang="pt-BR" sz="3200" b="1">
                <a:solidFill>
                  <a:schemeClr val="bg1"/>
                </a:solidFill>
                <a:cs typeface="Arial" charset="0"/>
              </a:rPr>
              <a:t>Etc.</a:t>
            </a:r>
            <a:endParaRPr lang="pt-BR" sz="3200" b="1">
              <a:solidFill>
                <a:schemeClr val="bg1"/>
              </a:solidFill>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 calcmode="lin" valueType="num">
                                      <p:cBhvr>
                                        <p:cTn id="7" dur="500" fill="hold"/>
                                        <p:tgtEl>
                                          <p:spTgt spid="153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364">
                                            <p:txEl>
                                              <p:pRg st="1" end="1"/>
                                            </p:txEl>
                                          </p:spTgt>
                                        </p:tgtEl>
                                        <p:attrNameLst>
                                          <p:attrName>style.visibility</p:attrName>
                                        </p:attrNameLst>
                                      </p:cBhvr>
                                      <p:to>
                                        <p:strVal val="visible"/>
                                      </p:to>
                                    </p:set>
                                    <p:anim calcmode="lin" valueType="num">
                                      <p:cBhvr>
                                        <p:cTn id="13" dur="500" fill="hold"/>
                                        <p:tgtEl>
                                          <p:spTgt spid="1536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36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5364">
                                            <p:txEl>
                                              <p:pRg st="2" end="2"/>
                                            </p:txEl>
                                          </p:spTgt>
                                        </p:tgtEl>
                                        <p:attrNameLst>
                                          <p:attrName>style.visibility</p:attrName>
                                        </p:attrNameLst>
                                      </p:cBhvr>
                                      <p:to>
                                        <p:strVal val="visible"/>
                                      </p:to>
                                    </p:set>
                                    <p:anim calcmode="lin" valueType="num">
                                      <p:cBhvr>
                                        <p:cTn id="19" dur="500" fill="hold"/>
                                        <p:tgtEl>
                                          <p:spTgt spid="1536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536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5364">
                                            <p:txEl>
                                              <p:pRg st="3" end="3"/>
                                            </p:txEl>
                                          </p:spTgt>
                                        </p:tgtEl>
                                        <p:attrNameLst>
                                          <p:attrName>style.visibility</p:attrName>
                                        </p:attrNameLst>
                                      </p:cBhvr>
                                      <p:to>
                                        <p:strVal val="visible"/>
                                      </p:to>
                                    </p:set>
                                    <p:anim calcmode="lin" valueType="num">
                                      <p:cBhvr>
                                        <p:cTn id="25" dur="500" fill="hold"/>
                                        <p:tgtEl>
                                          <p:spTgt spid="1536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536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5364">
                                            <p:txEl>
                                              <p:pRg st="4" end="4"/>
                                            </p:txEl>
                                          </p:spTgt>
                                        </p:tgtEl>
                                        <p:attrNameLst>
                                          <p:attrName>style.visibility</p:attrName>
                                        </p:attrNameLst>
                                      </p:cBhvr>
                                      <p:to>
                                        <p:strVal val="visible"/>
                                      </p:to>
                                    </p:set>
                                    <p:anim calcmode="lin" valueType="num">
                                      <p:cBhvr>
                                        <p:cTn id="31" dur="500" fill="hold"/>
                                        <p:tgtEl>
                                          <p:spTgt spid="1536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536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5364">
                                            <p:txEl>
                                              <p:pRg st="5" end="5"/>
                                            </p:txEl>
                                          </p:spTgt>
                                        </p:tgtEl>
                                        <p:attrNameLst>
                                          <p:attrName>style.visibility</p:attrName>
                                        </p:attrNameLst>
                                      </p:cBhvr>
                                      <p:to>
                                        <p:strVal val="visible"/>
                                      </p:to>
                                    </p:set>
                                    <p:anim calcmode="lin" valueType="num">
                                      <p:cBhvr>
                                        <p:cTn id="37" dur="500" fill="hold"/>
                                        <p:tgtEl>
                                          <p:spTgt spid="1536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536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5364">
                                            <p:txEl>
                                              <p:pRg st="6" end="6"/>
                                            </p:txEl>
                                          </p:spTgt>
                                        </p:tgtEl>
                                        <p:attrNameLst>
                                          <p:attrName>style.visibility</p:attrName>
                                        </p:attrNameLst>
                                      </p:cBhvr>
                                      <p:to>
                                        <p:strVal val="visible"/>
                                      </p:to>
                                    </p:set>
                                    <p:anim calcmode="lin" valueType="num">
                                      <p:cBhvr>
                                        <p:cTn id="43" dur="500" fill="hold"/>
                                        <p:tgtEl>
                                          <p:spTgt spid="1536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536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5364">
                                            <p:txEl>
                                              <p:pRg st="7" end="7"/>
                                            </p:txEl>
                                          </p:spTgt>
                                        </p:tgtEl>
                                        <p:attrNameLst>
                                          <p:attrName>style.visibility</p:attrName>
                                        </p:attrNameLst>
                                      </p:cBhvr>
                                      <p:to>
                                        <p:strVal val="visible"/>
                                      </p:to>
                                    </p:set>
                                    <p:anim calcmode="lin" valueType="num">
                                      <p:cBhvr>
                                        <p:cTn id="49" dur="500" fill="hold"/>
                                        <p:tgtEl>
                                          <p:spTgt spid="1536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536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5364">
                                            <p:txEl>
                                              <p:pRg st="8" end="8"/>
                                            </p:txEl>
                                          </p:spTgt>
                                        </p:tgtEl>
                                        <p:attrNameLst>
                                          <p:attrName>style.visibility</p:attrName>
                                        </p:attrNameLst>
                                      </p:cBhvr>
                                      <p:to>
                                        <p:strVal val="visible"/>
                                      </p:to>
                                    </p:set>
                                    <p:anim calcmode="lin" valueType="num">
                                      <p:cBhvr>
                                        <p:cTn id="55" dur="500" fill="hold"/>
                                        <p:tgtEl>
                                          <p:spTgt spid="1536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15364">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511175" y="1052513"/>
            <a:ext cx="8121650"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chemeClr val="bg1"/>
                </a:solidFill>
                <a:effectLst>
                  <a:outerShdw blurRad="38100" dist="38100" dir="2700000" algn="tl">
                    <a:srgbClr val="000000"/>
                  </a:outerShdw>
                </a:effectLst>
                <a:cs typeface="Arial" charset="0"/>
              </a:rPr>
              <a:t>Nunca faça mais do que um concurso bíblico por programa.</a:t>
            </a:r>
            <a:endParaRPr lang="pt-BR" sz="2800" b="1">
              <a:solidFill>
                <a:schemeClr val="bg1"/>
              </a:solidFill>
              <a:effectLst>
                <a:outerShdw blurRad="38100" dist="38100" dir="2700000" algn="tl">
                  <a:srgbClr val="000000"/>
                </a:outerShdw>
              </a:effectLst>
            </a:endParaRPr>
          </a:p>
        </p:txBody>
      </p:sp>
      <p:sp>
        <p:nvSpPr>
          <p:cNvPr id="16387" name="Text Box 3"/>
          <p:cNvSpPr txBox="1">
            <a:spLocks noChangeArrowheads="1"/>
          </p:cNvSpPr>
          <p:nvPr/>
        </p:nvSpPr>
        <p:spPr bwMode="auto">
          <a:xfrm>
            <a:off x="539750" y="2276475"/>
            <a:ext cx="7439025" cy="180022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chemeClr val="bg1"/>
                </a:solidFill>
                <a:effectLst>
                  <a:outerShdw blurRad="38100" dist="38100" dir="2700000" algn="tl">
                    <a:srgbClr val="000000"/>
                  </a:outerShdw>
                </a:effectLst>
                <a:cs typeface="Arial" charset="0"/>
              </a:rPr>
              <a:t>Varie o tipo de concurso a cada final de semana, tornando-o interessante e atrativo. Podem ser feitos diferentes tipos e com diferentes temas.</a:t>
            </a:r>
            <a:endParaRPr lang="pt-BR" sz="2800" b="1">
              <a:solidFill>
                <a:schemeClr val="bg1"/>
              </a:solidFill>
              <a:effectLst>
                <a:outerShdw blurRad="38100" dist="38100" dir="2700000" algn="tl">
                  <a:srgbClr val="000000"/>
                </a:outerShdw>
              </a:effectLst>
            </a:endParaRPr>
          </a:p>
        </p:txBody>
      </p:sp>
      <p:sp>
        <p:nvSpPr>
          <p:cNvPr id="16388" name="Text Box 4"/>
          <p:cNvSpPr txBox="1">
            <a:spLocks noChangeArrowheads="1"/>
          </p:cNvSpPr>
          <p:nvPr/>
        </p:nvSpPr>
        <p:spPr bwMode="auto">
          <a:xfrm>
            <a:off x="520700" y="4419600"/>
            <a:ext cx="8228013" cy="1373188"/>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chemeClr val="bg1"/>
                </a:solidFill>
                <a:effectLst>
                  <a:outerShdw blurRad="38100" dist="38100" dir="2700000" algn="tl">
                    <a:srgbClr val="000000"/>
                  </a:outerShdw>
                </a:effectLst>
                <a:cs typeface="Arial" charset="0"/>
              </a:rPr>
              <a:t>O tipo ou tema do concurso deve ser anunciado pelo menos uma semana antes para que as pessoas ou grupos se preparem.</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8"/>
                                        </p:tgtEl>
                                        <p:attrNameLst>
                                          <p:attrName>style.visibility</p:attrName>
                                        </p:attrNameLst>
                                      </p:cBhvr>
                                      <p:to>
                                        <p:strVal val="visible"/>
                                      </p:to>
                                    </p:set>
                                    <p:anim calcmode="lin" valueType="num">
                                      <p:cBhvr>
                                        <p:cTn id="13" dur="500" fill="hold"/>
                                        <p:tgtEl>
                                          <p:spTgt spid="16388"/>
                                        </p:tgtEl>
                                        <p:attrNameLst>
                                          <p:attrName>ppt_w</p:attrName>
                                        </p:attrNameLst>
                                      </p:cBhvr>
                                      <p:tavLst>
                                        <p:tav tm="0">
                                          <p:val>
                                            <p:fltVal val="0"/>
                                          </p:val>
                                        </p:tav>
                                        <p:tav tm="100000">
                                          <p:val>
                                            <p:strVal val="#ppt_w"/>
                                          </p:val>
                                        </p:tav>
                                      </p:tavLst>
                                    </p:anim>
                                    <p:anim calcmode="lin" valueType="num">
                                      <p:cBhvr>
                                        <p:cTn id="14" dur="500" fill="hold"/>
                                        <p:tgtEl>
                                          <p:spTgt spid="163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38175" y="620713"/>
            <a:ext cx="7866063" cy="5645150"/>
          </a:xfrm>
          <a:prstGeom prst="rect">
            <a:avLst/>
          </a:prstGeom>
          <a:noFill/>
          <a:ln w="9525">
            <a:noFill/>
            <a:miter lim="800000"/>
            <a:headEnd/>
            <a:tailEnd/>
          </a:ln>
          <a:effectLst>
            <a:outerShdw dist="35921" dir="2700000" algn="ctr" rotWithShape="0">
              <a:schemeClr val="tx1"/>
            </a:outerShdw>
          </a:effectLst>
        </p:spPr>
        <p:txBody>
          <a:bodyPr>
            <a:spAutoFit/>
          </a:bodyPr>
          <a:lstStyle/>
          <a:p>
            <a:pPr>
              <a:spcBef>
                <a:spcPct val="50000"/>
              </a:spcBef>
            </a:pPr>
            <a:r>
              <a:rPr lang="pt-BR" sz="2800" b="1" u="sng">
                <a:solidFill>
                  <a:srgbClr val="FFFF00"/>
                </a:solidFill>
                <a:effectLst>
                  <a:outerShdw blurRad="38100" dist="38100" dir="2700000" algn="tl">
                    <a:srgbClr val="000000"/>
                  </a:outerShdw>
                </a:effectLst>
                <a:cs typeface="Arial" charset="0"/>
              </a:rPr>
              <a:t>PREMIAÇÃO:</a:t>
            </a:r>
            <a:r>
              <a:rPr lang="pt-BR" sz="2800" b="1">
                <a:solidFill>
                  <a:schemeClr val="bg1"/>
                </a:solidFill>
                <a:effectLst>
                  <a:outerShdw blurRad="38100" dist="38100" dir="2700000" algn="tl">
                    <a:srgbClr val="000000"/>
                  </a:outerShdw>
                </a:effectLst>
                <a:cs typeface="Arial" charset="0"/>
              </a:rPr>
              <a:t> </a:t>
            </a:r>
          </a:p>
          <a:p>
            <a:pPr>
              <a:spcBef>
                <a:spcPct val="50000"/>
              </a:spcBef>
            </a:pPr>
            <a:r>
              <a:rPr lang="pt-BR" sz="2800" b="1">
                <a:solidFill>
                  <a:schemeClr val="bg1"/>
                </a:solidFill>
                <a:effectLst>
                  <a:outerShdw blurRad="38100" dist="38100" dir="2700000" algn="tl">
                    <a:srgbClr val="000000"/>
                  </a:outerShdw>
                </a:effectLst>
                <a:cs typeface="Arial" charset="0"/>
              </a:rPr>
              <a:t>Por sábado, por mês, por trimestre, por semestre, por ano, por pessoa individualmente, por família, por grupo etc.</a:t>
            </a:r>
          </a:p>
          <a:p>
            <a:pPr algn="just">
              <a:spcBef>
                <a:spcPct val="50000"/>
              </a:spcBef>
            </a:pPr>
            <a:r>
              <a:rPr lang="pt-BR" sz="2800" b="1">
                <a:solidFill>
                  <a:schemeClr val="bg1"/>
                </a:solidFill>
                <a:effectLst>
                  <a:outerShdw blurRad="38100" dist="38100" dir="2700000" algn="tl">
                    <a:srgbClr val="000000"/>
                  </a:outerShdw>
                </a:effectLst>
                <a:cs typeface="Arial" charset="0"/>
              </a:rPr>
              <a:t>O tempo que a pessoa espera para receber o prêmio deverá determinar o valor do mesmo. O prêmio que alguém receberá no final do mês deverá ser automaticamente de maior valor do que aquele que recebe a cada final de semana. O prêmio do trimestre deverá ser maior do que o prêmio mensal; o  semestral maior do que o trimestral, etc.</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WordArt 3"/>
          <p:cNvSpPr>
            <a:spLocks noChangeArrowheads="1" noChangeShapeType="1" noTextEdit="1"/>
          </p:cNvSpPr>
          <p:nvPr/>
        </p:nvSpPr>
        <p:spPr bwMode="auto">
          <a:xfrm>
            <a:off x="684213" y="981075"/>
            <a:ext cx="7489825" cy="3600450"/>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Exemplos de Concursos</a:t>
            </a:r>
          </a:p>
        </p:txBody>
      </p:sp>
    </p:spTree>
  </p:cSld>
  <p:clrMapOvr>
    <a:masterClrMapping/>
  </p:clrMapOvr>
  <p:transition spd="med" advClick="0">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19125" y="655638"/>
            <a:ext cx="7905750" cy="5437187"/>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700" b="1">
                <a:solidFill>
                  <a:schemeClr val="bg1"/>
                </a:solidFill>
                <a:effectLst>
                  <a:outerShdw blurRad="38100" dist="38100" dir="2700000" algn="tl">
                    <a:srgbClr val="000000"/>
                  </a:outerShdw>
                </a:effectLst>
                <a:cs typeface="Arial" charset="0"/>
              </a:rPr>
              <a:t>O grupo participante recebe uma folha com nomes de personagens bíblicos. Esses nomes devem ser escolhidos por alguma coisa importante que aconteceu com eles ou que  foram feitas por eles. Não mais do que 10 a 15 nomes. Quem está dirigindo o concurso faz referência a um fato relacionado com um dos personagens arrolados na folha. O participante deverá encontrar na sua folha o nome do personagem e colocar o número certo.  O concurso ficará mais interessante se o número de personagens na folha for maior do que aqueles que o diretor fizer referência.</a:t>
            </a:r>
            <a:endParaRPr lang="pt-BR" sz="27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38188" y="946150"/>
            <a:ext cx="7667625" cy="496570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cs typeface="Arial" charset="0"/>
              </a:rPr>
              <a:t> </a:t>
            </a:r>
            <a:r>
              <a:rPr lang="pt-BR" sz="3200" b="1">
                <a:solidFill>
                  <a:schemeClr val="bg1"/>
                </a:solidFill>
                <a:cs typeface="Arial" charset="0"/>
              </a:rPr>
              <a:t>Alguém vai à frente e conta uma história no início do programa. Quase no final, é feito o concurso da história contada no início. Este concurso pode ser feito em forma de perguntas e respostas. Ele serve para avaliar o grau de atenção dos ouvintes. A história precisa ser bem contada, deve ser rica em detalhes. E pode-se dar um ótimo prêmio para o vencedor.</a:t>
            </a:r>
            <a:endParaRPr lang="pt-BR" sz="3200" b="1">
              <a:solidFill>
                <a:schemeClr val="bg1"/>
              </a:solidFill>
            </a:endParaRPr>
          </a:p>
        </p:txBody>
      </p:sp>
    </p:spTree>
  </p:cSld>
  <p:clrMapOvr>
    <a:masterClrMapping/>
  </p:clrMapOvr>
  <p:transition spd="med" advClick="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044575" y="703263"/>
            <a:ext cx="7056438" cy="5362575"/>
          </a:xfrm>
          <a:prstGeom prst="rect">
            <a:avLst/>
          </a:prstGeom>
          <a:noFill/>
          <a:ln w="9525">
            <a:noFill/>
            <a:miter lim="800000"/>
            <a:headEnd/>
            <a:tailEnd/>
          </a:ln>
          <a:effectLst/>
        </p:spPr>
        <p:txBody>
          <a:bodyPr>
            <a:spAutoFit/>
          </a:bodyPr>
          <a:lstStyle/>
          <a:p>
            <a:pPr algn="ctr">
              <a:lnSpc>
                <a:spcPct val="120000"/>
              </a:lnSpc>
              <a:spcBef>
                <a:spcPct val="50000"/>
              </a:spcBef>
            </a:pPr>
            <a:r>
              <a:rPr lang="pt-BR" sz="2400">
                <a:cs typeface="Arial" charset="0"/>
              </a:rPr>
              <a:t> </a:t>
            </a:r>
            <a:r>
              <a:rPr lang="pt-BR" sz="3600" b="1">
                <a:solidFill>
                  <a:schemeClr val="bg1"/>
                </a:solidFill>
                <a:cs typeface="Arial" charset="0"/>
              </a:rPr>
              <a:t>O Culto Jovem deve  ser uma programação dinâmica, atrativa e interessante para os jovens. Porém, não pode ser  um programa de entretenimento, uma programação humorística ou um passatempo.</a:t>
            </a:r>
            <a:endParaRPr lang="pt-BR" sz="3600" b="1">
              <a:solidFill>
                <a:schemeClr val="bg1"/>
              </a:solidFill>
            </a:endParaRPr>
          </a:p>
        </p:txBody>
      </p:sp>
    </p:spTree>
  </p:cSld>
  <p:clrMapOvr>
    <a:masterClrMapping/>
  </p:clrMapOvr>
  <p:transition spd="med" advClick="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520700" y="1033463"/>
            <a:ext cx="8101013" cy="4789487"/>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chemeClr val="bg1"/>
                </a:solidFill>
                <a:effectLst>
                  <a:outerShdw blurRad="38100" dist="38100" dir="2700000" algn="tl">
                    <a:srgbClr val="000000"/>
                  </a:outerShdw>
                </a:effectLst>
                <a:cs typeface="Arial" charset="0"/>
              </a:rPr>
              <a:t>Leva-se diferentes objetos à frente. Ex.: enxada, martelo, foice, peixe, etc. Os objetos devem estar relacionados com algum personagem da Bíblia. Ao se apresentar os objetos diante das pessoas, ganha os pontos quem primeiro disser o nome do personagem. O concurso fica mais interessante se a pessoa que acertar o personagem, for a frente e contar em poucas palavras um acontecimento bíblico relacionado àquela pessoa.</a:t>
            </a:r>
          </a:p>
        </p:txBody>
      </p:sp>
    </p:spTree>
  </p:cSld>
  <p:clrMapOvr>
    <a:masterClrMapping/>
  </p:clrMapOvr>
  <p:transition spd="med" advClick="0">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20713" y="1066800"/>
            <a:ext cx="7902575" cy="4722813"/>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solidFill>
                  <a:srgbClr val="FFFF00"/>
                </a:solidFill>
                <a:cs typeface="Arial" charset="0"/>
              </a:rPr>
              <a:t>Concurso do Salmo 119</a:t>
            </a:r>
            <a:endParaRPr lang="pt-BR" sz="3200" b="1">
              <a:solidFill>
                <a:schemeClr val="bg1"/>
              </a:solidFill>
              <a:cs typeface="Arial" charset="0"/>
            </a:endParaRPr>
          </a:p>
          <a:p>
            <a:pPr algn="just">
              <a:spcBef>
                <a:spcPct val="50000"/>
              </a:spcBef>
            </a:pPr>
            <a:r>
              <a:rPr lang="pt-BR" sz="3200" b="1">
                <a:solidFill>
                  <a:schemeClr val="bg1"/>
                </a:solidFill>
                <a:cs typeface="Arial" charset="0"/>
              </a:rPr>
              <a:t>Este concurso tem como objetivo a memorização dos versos deste salmo  em seqüência. Deve ser aplicado em grupos. Vence quem conseguir, em forma seqüencial, recitar o maior número de versos. Pode ser feito entre homens X mulheres, equipes X equipes, etc.</a:t>
            </a:r>
            <a:endParaRPr lang="pt-BR" sz="3200" b="1">
              <a:solidFill>
                <a:schemeClr val="bg1"/>
              </a:solidFill>
            </a:endParaRPr>
          </a:p>
        </p:txBody>
      </p:sp>
    </p:spTree>
  </p:cSld>
  <p:clrMapOvr>
    <a:masterClrMapping/>
  </p:clrMapOvr>
  <p:transition spd="med" advClick="0">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719138" y="652463"/>
            <a:ext cx="7704137" cy="5218112"/>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rgbClr val="FFFF00"/>
                </a:solidFill>
                <a:effectLst>
                  <a:outerShdw blurRad="38100" dist="38100" dir="2700000" algn="tl">
                    <a:srgbClr val="000000"/>
                  </a:outerShdw>
                </a:effectLst>
                <a:cs typeface="Arial" charset="0"/>
              </a:rPr>
              <a:t>Concurso de versos bíblicos</a:t>
            </a:r>
            <a:endParaRPr lang="pt-BR" sz="2800" b="1">
              <a:solidFill>
                <a:schemeClr val="bg1"/>
              </a:solidFill>
              <a:effectLst>
                <a:outerShdw blurRad="38100" dist="38100" dir="2700000" algn="tl">
                  <a:srgbClr val="000000"/>
                </a:outerShdw>
              </a:effectLst>
              <a:cs typeface="Arial" charset="0"/>
            </a:endParaRPr>
          </a:p>
          <a:p>
            <a:pPr algn="just">
              <a:spcBef>
                <a:spcPct val="50000"/>
              </a:spcBef>
            </a:pPr>
            <a:r>
              <a:rPr lang="pt-BR" sz="2800" b="1">
                <a:solidFill>
                  <a:schemeClr val="bg1"/>
                </a:solidFill>
                <a:effectLst>
                  <a:outerShdw blurRad="38100" dist="38100" dir="2700000" algn="tl">
                    <a:srgbClr val="000000"/>
                  </a:outerShdw>
                </a:effectLst>
                <a:cs typeface="Arial" charset="0"/>
              </a:rPr>
              <a:t>Este concurso tem como objetivo, forçar a memorização de versos da Bíblia que podem ser usados em diferentes ocasiões.</a:t>
            </a:r>
          </a:p>
          <a:p>
            <a:pPr algn="just">
              <a:spcBef>
                <a:spcPct val="50000"/>
              </a:spcBef>
            </a:pPr>
            <a:r>
              <a:rPr lang="pt-BR" sz="2800" b="1">
                <a:solidFill>
                  <a:schemeClr val="bg1"/>
                </a:solidFill>
                <a:effectLst>
                  <a:outerShdw blurRad="38100" dist="38100" dir="2700000" algn="tl">
                    <a:srgbClr val="000000"/>
                  </a:outerShdw>
                </a:effectLst>
                <a:cs typeface="Arial" charset="0"/>
              </a:rPr>
              <a:t>Ex.: Versos da Bíblia que falam sobre: Vitória nas dificuldades; amigos; paz; proteção de Deus; fortalecimento espiritual; exortação aos fracos na fé; etc. Vence a pessoa ou grupo que conseguir descobrir na Bíblia maior número de versículos e recitá-los.</a:t>
            </a:r>
            <a:endParaRPr lang="pt-BR" sz="24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41338" y="712788"/>
            <a:ext cx="8059737" cy="5430837"/>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rgbClr val="FFFF00"/>
                </a:solidFill>
                <a:effectLst>
                  <a:outerShdw blurRad="38100" dist="38100" dir="2700000" algn="tl">
                    <a:srgbClr val="000000"/>
                  </a:outerShdw>
                </a:effectLst>
                <a:cs typeface="Arial" charset="0"/>
              </a:rPr>
              <a:t>Concurso sobre mulheres da Bíblia</a:t>
            </a:r>
          </a:p>
          <a:p>
            <a:pPr algn="just">
              <a:spcBef>
                <a:spcPct val="50000"/>
              </a:spcBef>
            </a:pPr>
            <a:r>
              <a:rPr lang="pt-BR" sz="2800" b="1">
                <a:solidFill>
                  <a:schemeClr val="bg1"/>
                </a:solidFill>
                <a:effectLst>
                  <a:outerShdw blurRad="38100" dist="38100" dir="2700000" algn="tl">
                    <a:srgbClr val="000000"/>
                  </a:outerShdw>
                </a:effectLst>
                <a:cs typeface="Arial" charset="0"/>
              </a:rPr>
              <a:t>Entrega-se aos participantes uma folha numerada de 1 a 50, apenas como exemplo. Cronometra-se um determinado tempo, e cada participante deverá colocar no papel o nome de mulheres importantes da Bíblia, e ao lado do nome uma virtude que caracterizou a vida desta mulher. Ao final do tempo recolhe-se as folhas e quem escreveu o maior número de nomes e virtudes deve ir a frente ler os nomes e virtudes e fazer uma aplicação de alguma virtude à igreja.</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4988" y="1433513"/>
            <a:ext cx="8074025" cy="399097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solidFill>
                  <a:schemeClr val="bg1"/>
                </a:solidFill>
                <a:effectLst>
                  <a:outerShdw blurRad="38100" dist="38100" dir="2700000" algn="tl">
                    <a:srgbClr val="000000"/>
                  </a:outerShdw>
                </a:effectLst>
                <a:cs typeface="Arial" charset="0"/>
              </a:rPr>
              <a:t>É feito um grande quadro com opções de escolha (jogo da velha). São 9 quadros com diferentes opções de respostas. Ex. vida familiar; profecia; milagres; reis; música na Bíblia; animais;profissões; curiosidades; doutrinas. Pode ser disputado entre equipes ou homens e mulheres.</a:t>
            </a:r>
            <a:endParaRPr lang="pt-BR" sz="32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41313" y="395288"/>
            <a:ext cx="8459787"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rgbClr val="FFFF00"/>
                </a:solidFill>
                <a:effectLst>
                  <a:outerShdw blurRad="38100" dist="38100" dir="2700000" algn="tl">
                    <a:srgbClr val="000000"/>
                  </a:outerShdw>
                </a:effectLst>
                <a:cs typeface="Arial" charset="0"/>
              </a:rPr>
              <a:t>Concursos de perguntas e respostas por diferentes áreas num estilo passa x repassa</a:t>
            </a:r>
            <a:endParaRPr lang="pt-BR" sz="2800" b="1">
              <a:solidFill>
                <a:srgbClr val="FFFF00"/>
              </a:solidFill>
              <a:effectLst>
                <a:outerShdw blurRad="38100" dist="38100" dir="2700000" algn="tl">
                  <a:srgbClr val="000000"/>
                </a:outerShdw>
              </a:effectLst>
            </a:endParaRPr>
          </a:p>
        </p:txBody>
      </p:sp>
      <p:sp>
        <p:nvSpPr>
          <p:cNvPr id="26627" name="Text Box 3"/>
          <p:cNvSpPr txBox="1">
            <a:spLocks noChangeArrowheads="1"/>
          </p:cNvSpPr>
          <p:nvPr/>
        </p:nvSpPr>
        <p:spPr bwMode="auto">
          <a:xfrm>
            <a:off x="525463" y="1524000"/>
            <a:ext cx="8078787" cy="485457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600" b="1">
                <a:solidFill>
                  <a:schemeClr val="bg1"/>
                </a:solidFill>
                <a:effectLst>
                  <a:outerShdw blurRad="38100" dist="38100" dir="2700000" algn="tl">
                    <a:srgbClr val="000000"/>
                  </a:outerShdw>
                </a:effectLst>
                <a:cs typeface="Arial" charset="0"/>
              </a:rPr>
              <a:t>Os homens escolhem um representante que vai à frente, bem como as mulheres  escolhem sua representante e vai à frente. Ambos ficam sentados de costas para o auditório. O diretor coloca para os homens o nome de um personagem bíblico. Os homens do auditório terão oportunidade de falar até 3 palavras como pista para quem está de costas para o auditório. Se este não acertar, passa-se a vez para as mulheres e vice-versa. As pistas têm que ser bem dadas e escolhidas, porque senão prejudica uma equipe e favorece a outra.</a:t>
            </a:r>
            <a:endParaRPr lang="pt-BR" sz="26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93725" y="836613"/>
            <a:ext cx="7956550" cy="350837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chemeClr val="bg1"/>
                </a:solidFill>
                <a:cs typeface="Arial" charset="0"/>
              </a:rPr>
              <a:t>Este concurso é para ser feito entre grupos. Escolhe-se o representante dos grupos e a eles  é dito o nome de um personagem bíblico. Este deve ir a um quadro negro e desenhar alguma coisa que identifique o personagem. Ele terá um tempo de 30 segundos e neste tempo o seu grupo vai tentar descobrir o nome dele.</a:t>
            </a:r>
            <a:endParaRPr lang="pt-BR" sz="3200" b="1">
              <a:solidFill>
                <a:schemeClr val="bg1"/>
              </a:solidFill>
            </a:endParaRPr>
          </a:p>
        </p:txBody>
      </p:sp>
    </p:spTree>
  </p:cSld>
  <p:clrMapOvr>
    <a:masterClrMapping/>
  </p:clrMapOvr>
  <p:transition spd="med" advClick="0">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468313" y="415925"/>
            <a:ext cx="8332787" cy="5907088"/>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000" b="1">
                <a:solidFill>
                  <a:srgbClr val="FFFF00"/>
                </a:solidFill>
                <a:effectLst>
                  <a:outerShdw blurRad="38100" dist="38100" dir="2700000" algn="tl">
                    <a:srgbClr val="000000"/>
                  </a:outerShdw>
                </a:effectLst>
                <a:cs typeface="Arial" charset="0"/>
              </a:rPr>
              <a:t>Concurso dos hinos</a:t>
            </a:r>
          </a:p>
          <a:p>
            <a:pPr algn="just">
              <a:spcBef>
                <a:spcPct val="50000"/>
              </a:spcBef>
            </a:pPr>
            <a:r>
              <a:rPr lang="pt-BR" sz="2600" b="1">
                <a:solidFill>
                  <a:schemeClr val="bg1"/>
                </a:solidFill>
                <a:effectLst>
                  <a:outerShdw blurRad="38100" dist="38100" dir="2700000" algn="tl">
                    <a:srgbClr val="000000"/>
                  </a:outerShdw>
                </a:effectLst>
                <a:cs typeface="Arial" charset="0"/>
              </a:rPr>
              <a:t>Necessita-se de um bom pianista e um bom cantor. Os hinos devem ser previamente escolhidos. O cantor vai até um determinado momento da música e pára. Quem souber concluir a frase cantando, levanta a  mão e lhe será dada a vez. Vencerá quem somar mais pontos. Esse concurso pode ser desenvolvido em várias etapas. Os hinos também podem ser separados por temas específicos. Uma semana antes a igreja pode ser avisada sobre quais os hinos que poderão aparecer no concurso. Isso poderá motivar os participantes a cantarem mais em suas casas durante a semana para poderem decorar algumas letras.</a:t>
            </a:r>
            <a:endParaRPr lang="pt-BR" sz="26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76263" y="404813"/>
            <a:ext cx="7991475" cy="1800225"/>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 sobre homens na Bíblia</a:t>
            </a:r>
            <a:r>
              <a:rPr lang="pt-BR" sz="2800" b="1">
                <a:solidFill>
                  <a:schemeClr val="bg1"/>
                </a:solidFill>
                <a:effectLst>
                  <a:outerShdw blurRad="38100" dist="38100" dir="2700000" algn="tl">
                    <a:srgbClr val="000000"/>
                  </a:outerShdw>
                </a:effectLst>
                <a:cs typeface="Arial" charset="0"/>
              </a:rPr>
              <a:t>. Dê a cada participante uma folha em branco. Todos deverão escrever nomes que comecem com a letra A, B, D, etc. </a:t>
            </a:r>
            <a:endParaRPr lang="pt-BR" sz="2400" b="1">
              <a:solidFill>
                <a:srgbClr val="FFFF00"/>
              </a:solidFill>
              <a:effectLst>
                <a:outerShdw blurRad="38100" dist="38100" dir="2700000" algn="tl">
                  <a:srgbClr val="000000"/>
                </a:outerShdw>
              </a:effectLst>
            </a:endParaRPr>
          </a:p>
        </p:txBody>
      </p:sp>
      <p:sp>
        <p:nvSpPr>
          <p:cNvPr id="29699" name="Text Box 3"/>
          <p:cNvSpPr txBox="1">
            <a:spLocks noChangeArrowheads="1"/>
          </p:cNvSpPr>
          <p:nvPr/>
        </p:nvSpPr>
        <p:spPr bwMode="auto">
          <a:xfrm>
            <a:off x="612775" y="2492375"/>
            <a:ext cx="7991475" cy="3084513"/>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 sobre animais na Bíblia</a:t>
            </a:r>
          </a:p>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 sobre curiosidades bíblicas</a:t>
            </a:r>
          </a:p>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 sobre Reis da Bíblia</a:t>
            </a:r>
          </a:p>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 sobre as parábolas de Jesus</a:t>
            </a:r>
          </a:p>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 sobre os Evangelhos</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p:cTn id="13"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969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p:cTn id="19"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969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p:cTn id="25" dur="5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969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p:cTn id="31" dur="5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969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576263" y="1052513"/>
            <a:ext cx="7991475" cy="519112"/>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50000"/>
              </a:spcBef>
              <a:buFontTx/>
              <a:buChar char="•"/>
            </a:pPr>
            <a:r>
              <a:rPr lang="pt-BR" sz="2800" b="1">
                <a:solidFill>
                  <a:srgbClr val="FFFF00"/>
                </a:solidFill>
                <a:effectLst>
                  <a:outerShdw blurRad="38100" dist="38100" dir="2700000" algn="tl">
                    <a:srgbClr val="000000"/>
                  </a:outerShdw>
                </a:effectLst>
                <a:cs typeface="Arial" charset="0"/>
              </a:rPr>
              <a:t>Concursos sobre Atos dos apóstolos</a:t>
            </a:r>
          </a:p>
        </p:txBody>
      </p:sp>
      <p:sp>
        <p:nvSpPr>
          <p:cNvPr id="48131" name="Text Box 3"/>
          <p:cNvSpPr txBox="1">
            <a:spLocks noChangeArrowheads="1"/>
          </p:cNvSpPr>
          <p:nvPr/>
        </p:nvSpPr>
        <p:spPr bwMode="auto">
          <a:xfrm>
            <a:off x="541338" y="1700213"/>
            <a:ext cx="7991475" cy="3724275"/>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30000"/>
              </a:spcBef>
              <a:buFontTx/>
              <a:buChar char="•"/>
            </a:pPr>
            <a:r>
              <a:rPr lang="pt-BR" sz="2800" b="1">
                <a:solidFill>
                  <a:srgbClr val="FFFF00"/>
                </a:solidFill>
                <a:effectLst>
                  <a:outerShdw blurRad="38100" dist="38100" dir="2700000" algn="tl">
                    <a:srgbClr val="000000"/>
                  </a:outerShdw>
                </a:effectLst>
                <a:cs typeface="Arial" charset="0"/>
              </a:rPr>
              <a:t>Concursos sobre Daniel e Apocalipse</a:t>
            </a:r>
          </a:p>
          <a:p>
            <a:pPr marL="265113" indent="-265113" algn="just">
              <a:spcBef>
                <a:spcPct val="30000"/>
              </a:spcBef>
              <a:buFontTx/>
              <a:buChar char="•"/>
            </a:pPr>
            <a:r>
              <a:rPr lang="pt-BR" sz="2800" b="1">
                <a:solidFill>
                  <a:srgbClr val="FFFF00"/>
                </a:solidFill>
                <a:effectLst>
                  <a:outerShdw blurRad="38100" dist="38100" dir="2700000" algn="tl">
                    <a:srgbClr val="000000"/>
                  </a:outerShdw>
                </a:effectLst>
                <a:cs typeface="Arial" charset="0"/>
              </a:rPr>
              <a:t>Concurso da Lição da Escola Sabatina da semana</a:t>
            </a:r>
          </a:p>
          <a:p>
            <a:pPr marL="265113" indent="-265113" algn="just">
              <a:spcBef>
                <a:spcPct val="30000"/>
              </a:spcBef>
              <a:buFontTx/>
              <a:buChar char="•"/>
            </a:pPr>
            <a:r>
              <a:rPr lang="pt-BR" sz="2800" b="1">
                <a:solidFill>
                  <a:srgbClr val="FFFF00"/>
                </a:solidFill>
                <a:effectLst>
                  <a:outerShdw blurRad="38100" dist="38100" dir="2700000" algn="tl">
                    <a:srgbClr val="000000"/>
                  </a:outerShdw>
                </a:effectLst>
                <a:cs typeface="Arial" charset="0"/>
              </a:rPr>
              <a:t>Concurso sobre Escatologia</a:t>
            </a:r>
          </a:p>
          <a:p>
            <a:pPr marL="265113" indent="-265113">
              <a:spcBef>
                <a:spcPct val="30000"/>
              </a:spcBef>
              <a:buFontTx/>
              <a:buChar char="•"/>
            </a:pPr>
            <a:r>
              <a:rPr lang="pt-BR" sz="2800" b="1">
                <a:solidFill>
                  <a:srgbClr val="FFFF00"/>
                </a:solidFill>
              </a:rPr>
              <a:t>Concurso sobre Profissões da Bíblia</a:t>
            </a:r>
          </a:p>
          <a:p>
            <a:pPr marL="265113" indent="-265113">
              <a:spcBef>
                <a:spcPct val="30000"/>
              </a:spcBef>
              <a:buFontTx/>
              <a:buChar char="•"/>
            </a:pPr>
            <a:r>
              <a:rPr lang="pt-BR" sz="2800" b="1">
                <a:solidFill>
                  <a:srgbClr val="FFFF00"/>
                </a:solidFill>
              </a:rPr>
              <a:t>Concurso sobre o Santuário</a:t>
            </a:r>
          </a:p>
          <a:p>
            <a:pPr marL="265113" indent="-265113">
              <a:spcBef>
                <a:spcPct val="30000"/>
              </a:spcBef>
              <a:buFontTx/>
              <a:buChar char="•"/>
            </a:pPr>
            <a:r>
              <a:rPr lang="pt-BR" sz="2800" b="1">
                <a:solidFill>
                  <a:srgbClr val="FFFF00"/>
                </a:solidFill>
              </a:rPr>
              <a:t>Concurso sobre os Profetas</a:t>
            </a:r>
            <a:endParaRPr lang="pt-BR" sz="2800" b="1">
              <a:solidFill>
                <a:srgbClr val="FFFF00"/>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813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p:cTn id="13"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813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p:cTn id="19"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813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8131">
                                            <p:txEl>
                                              <p:pRg st="3" end="3"/>
                                            </p:txEl>
                                          </p:spTgt>
                                        </p:tgtEl>
                                        <p:attrNameLst>
                                          <p:attrName>style.visibility</p:attrName>
                                        </p:attrNameLst>
                                      </p:cBhvr>
                                      <p:to>
                                        <p:strVal val="visible"/>
                                      </p:to>
                                    </p:set>
                                    <p:anim calcmode="lin" valueType="num">
                                      <p:cBhvr>
                                        <p:cTn id="25" dur="5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8131">
                                            <p:txEl>
                                              <p:pRg st="4" end="4"/>
                                            </p:txEl>
                                          </p:spTgt>
                                        </p:tgtEl>
                                        <p:attrNameLst>
                                          <p:attrName>style.visibility</p:attrName>
                                        </p:attrNameLst>
                                      </p:cBhvr>
                                      <p:to>
                                        <p:strVal val="visible"/>
                                      </p:to>
                                    </p:set>
                                    <p:anim calcmode="lin" valueType="num">
                                      <p:cBhvr>
                                        <p:cTn id="31" dur="5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813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8131">
                                            <p:txEl>
                                              <p:pRg st="5" end="5"/>
                                            </p:txEl>
                                          </p:spTgt>
                                        </p:tgtEl>
                                        <p:attrNameLst>
                                          <p:attrName>style.visibility</p:attrName>
                                        </p:attrNameLst>
                                      </p:cBhvr>
                                      <p:to>
                                        <p:strVal val="visible"/>
                                      </p:to>
                                    </p:set>
                                    <p:anim calcmode="lin" valueType="num">
                                      <p:cBhvr>
                                        <p:cTn id="37" dur="500" fill="hold"/>
                                        <p:tgtEl>
                                          <p:spTgt spid="4813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813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WordArt 3"/>
          <p:cNvSpPr>
            <a:spLocks noChangeArrowheads="1" noChangeShapeType="1" noTextEdit="1"/>
          </p:cNvSpPr>
          <p:nvPr/>
        </p:nvSpPr>
        <p:spPr bwMode="auto">
          <a:xfrm>
            <a:off x="814388" y="1844675"/>
            <a:ext cx="7515225" cy="2232025"/>
          </a:xfrm>
          <a:prstGeom prst="rect">
            <a:avLst/>
          </a:prstGeom>
        </p:spPr>
        <p:txBody>
          <a:bodyPr wrap="none" fromWordArt="1">
            <a:prstTxWarp prst="textPlain">
              <a:avLst>
                <a:gd name="adj" fmla="val 50000"/>
              </a:avLst>
            </a:prstTxWarp>
          </a:bodyPr>
          <a:lstStyle/>
          <a:p>
            <a:pPr algn="ctr"/>
            <a:r>
              <a:rPr lang="pt-BR"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chemeClr val="tx1">
                      <a:alpha val="80000"/>
                    </a:schemeClr>
                  </a:outerShdw>
                </a:effectLst>
                <a:latin typeface="Arial Black"/>
              </a:rPr>
              <a:t>MÓDULOS DO</a:t>
            </a:r>
          </a:p>
          <a:p>
            <a:pPr algn="ctr"/>
            <a:r>
              <a:rPr lang="pt-BR"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chemeClr val="tx1">
                      <a:alpha val="80000"/>
                    </a:schemeClr>
                  </a:outerShdw>
                </a:effectLst>
                <a:latin typeface="Arial Black"/>
              </a:rPr>
              <a:t>CULTO JOVEM</a:t>
            </a:r>
          </a:p>
        </p:txBody>
      </p:sp>
    </p:spTree>
  </p:cSld>
  <p:clrMapOvr>
    <a:masterClrMapping/>
  </p:clrMapOvr>
  <p:transition spd="med" advClick="0">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57213" y="822325"/>
            <a:ext cx="8027987" cy="519113"/>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50000"/>
              </a:spcBef>
              <a:buFontTx/>
              <a:buChar char="•"/>
            </a:pPr>
            <a:r>
              <a:rPr lang="pt-BR" sz="2800" b="1">
                <a:solidFill>
                  <a:srgbClr val="FFFF00"/>
                </a:solidFill>
                <a:cs typeface="Arial" charset="0"/>
              </a:rPr>
              <a:t>Concurso sobre os milagres de Jesus</a:t>
            </a:r>
          </a:p>
        </p:txBody>
      </p:sp>
      <p:sp>
        <p:nvSpPr>
          <p:cNvPr id="30723" name="Text Box 3"/>
          <p:cNvSpPr txBox="1">
            <a:spLocks noChangeArrowheads="1"/>
          </p:cNvSpPr>
          <p:nvPr/>
        </p:nvSpPr>
        <p:spPr bwMode="auto">
          <a:xfrm>
            <a:off x="576263" y="1501775"/>
            <a:ext cx="8027987" cy="3511550"/>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50000"/>
              </a:spcBef>
              <a:buFontTx/>
              <a:buChar char="•"/>
            </a:pPr>
            <a:r>
              <a:rPr lang="pt-BR" sz="2800" b="1">
                <a:solidFill>
                  <a:srgbClr val="FFFF00"/>
                </a:solidFill>
                <a:cs typeface="Arial" charset="0"/>
              </a:rPr>
              <a:t>Concurso sobre a Revista Adventista do mês</a:t>
            </a:r>
          </a:p>
          <a:p>
            <a:pPr marL="265113" indent="-265113" algn="just">
              <a:spcBef>
                <a:spcPct val="50000"/>
              </a:spcBef>
              <a:buFontTx/>
              <a:buChar char="•"/>
            </a:pPr>
            <a:r>
              <a:rPr lang="pt-BR" sz="2800" b="1">
                <a:solidFill>
                  <a:srgbClr val="FFFF00"/>
                </a:solidFill>
                <a:cs typeface="Arial" charset="0"/>
              </a:rPr>
              <a:t>Concurso sobre alimentos na Bíblia</a:t>
            </a:r>
          </a:p>
          <a:p>
            <a:pPr marL="265113" indent="-265113" algn="just">
              <a:spcBef>
                <a:spcPct val="50000"/>
              </a:spcBef>
              <a:buFontTx/>
              <a:buChar char="•"/>
            </a:pPr>
            <a:r>
              <a:rPr lang="pt-BR" sz="2800" b="1">
                <a:solidFill>
                  <a:srgbClr val="FFFF00"/>
                </a:solidFill>
                <a:cs typeface="Arial" charset="0"/>
              </a:rPr>
              <a:t>Concurso sobre cidades da Bíblia</a:t>
            </a:r>
          </a:p>
          <a:p>
            <a:pPr marL="265113" indent="-265113" algn="just">
              <a:spcBef>
                <a:spcPct val="50000"/>
              </a:spcBef>
              <a:buFontTx/>
              <a:buChar char="•"/>
            </a:pPr>
            <a:r>
              <a:rPr lang="pt-BR" sz="2800" b="1">
                <a:solidFill>
                  <a:srgbClr val="FFFF00"/>
                </a:solidFill>
                <a:cs typeface="Arial" charset="0"/>
              </a:rPr>
              <a:t>Concurso sobre Pais na Bíblia</a:t>
            </a:r>
          </a:p>
          <a:p>
            <a:pPr marL="265113" indent="-265113" algn="just">
              <a:spcBef>
                <a:spcPct val="50000"/>
              </a:spcBef>
              <a:buFontTx/>
              <a:buChar char="•"/>
            </a:pPr>
            <a:r>
              <a:rPr lang="pt-BR" sz="2800" b="1">
                <a:solidFill>
                  <a:srgbClr val="FFFF00"/>
                </a:solidFill>
                <a:cs typeface="Arial" charset="0"/>
              </a:rPr>
              <a:t>Concurso sobre irmãos na Bíblia</a:t>
            </a:r>
            <a:endParaRPr lang="pt-BR" sz="2800" b="1">
              <a:solidFill>
                <a:srgbClr val="FFFF00"/>
              </a:solidFill>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p:cTn id="13"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p:cTn id="19"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07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p:cTn id="25"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072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p:cTn id="31"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072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WordArt 3"/>
          <p:cNvSpPr>
            <a:spLocks noChangeArrowheads="1" noChangeShapeType="1" noTextEdit="1"/>
          </p:cNvSpPr>
          <p:nvPr/>
        </p:nvSpPr>
        <p:spPr bwMode="auto">
          <a:xfrm>
            <a:off x="1042988" y="692150"/>
            <a:ext cx="6769100" cy="2187575"/>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Momento da Comunicação</a:t>
            </a:r>
          </a:p>
        </p:txBody>
      </p:sp>
      <p:sp>
        <p:nvSpPr>
          <p:cNvPr id="31748" name="Text Box 4"/>
          <p:cNvSpPr txBox="1">
            <a:spLocks noChangeArrowheads="1"/>
          </p:cNvSpPr>
          <p:nvPr/>
        </p:nvSpPr>
        <p:spPr bwMode="auto">
          <a:xfrm>
            <a:off x="755650" y="3716338"/>
            <a:ext cx="7854950" cy="192087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000" b="1">
                <a:solidFill>
                  <a:schemeClr val="bg1"/>
                </a:solidFill>
                <a:effectLst>
                  <a:outerShdw blurRad="38100" dist="38100" dir="2700000" algn="tl">
                    <a:srgbClr val="000000"/>
                  </a:outerShdw>
                </a:effectLst>
                <a:cs typeface="Arial" charset="0"/>
              </a:rPr>
              <a:t>É impossível concorrermos com aquilo que os meios de comunicação trazem até nós. Mas podemos tornar momento da comunicação atrativo usando:</a:t>
            </a:r>
            <a:endParaRPr lang="pt-BR" sz="30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620713" y="836613"/>
            <a:ext cx="7900987" cy="5430837"/>
          </a:xfrm>
          <a:prstGeom prst="rect">
            <a:avLst/>
          </a:prstGeom>
          <a:noFill/>
          <a:ln w="9525">
            <a:noFill/>
            <a:miter lim="800000"/>
            <a:headEnd/>
            <a:tailEnd/>
          </a:ln>
          <a:effectLst>
            <a:outerShdw dist="35921" dir="2700000" algn="ctr" rotWithShape="0">
              <a:schemeClr val="tx1"/>
            </a:outerShdw>
          </a:effectLst>
        </p:spPr>
        <p:txBody>
          <a:bodyPr>
            <a:spAutoFit/>
          </a:bodyPr>
          <a:lstStyle/>
          <a:p>
            <a:pPr marL="530225" indent="-530225" algn="just">
              <a:spcBef>
                <a:spcPct val="50000"/>
              </a:spcBef>
              <a:buFont typeface="Webdings" pitchFamily="18" charset="2"/>
              <a:buChar char=""/>
            </a:pPr>
            <a:r>
              <a:rPr lang="pt-BR" sz="2800" b="1">
                <a:solidFill>
                  <a:schemeClr val="bg1"/>
                </a:solidFill>
                <a:effectLst>
                  <a:outerShdw blurRad="38100" dist="38100" dir="2700000" algn="tl">
                    <a:srgbClr val="000000"/>
                  </a:outerShdw>
                </a:effectLst>
                <a:cs typeface="Arial" charset="0"/>
              </a:rPr>
              <a:t>Pessoas de fala agradável e firme, com boa dicção (2 pessoas no mínimo).</a:t>
            </a:r>
          </a:p>
          <a:p>
            <a:pPr marL="530225" indent="-530225" algn="just">
              <a:spcBef>
                <a:spcPct val="50000"/>
              </a:spcBef>
              <a:buFont typeface="Webdings" pitchFamily="18" charset="2"/>
              <a:buChar char=""/>
            </a:pPr>
            <a:r>
              <a:rPr lang="pt-BR" sz="2800" b="1">
                <a:solidFill>
                  <a:schemeClr val="bg1"/>
                </a:solidFill>
                <a:effectLst>
                  <a:outerShdw blurRad="38100" dist="38100" dir="2700000" algn="tl">
                    <a:srgbClr val="000000"/>
                  </a:outerShdw>
                </a:effectLst>
                <a:cs typeface="Arial" charset="0"/>
              </a:rPr>
              <a:t>Usando a cada sábado notícias interessantes e atuais. Essas notícias não necessitam ser somente de caráter religioso, podem ser de caráter social e até mesmo político, porém, tudo  dentro de um clima religioso (muitos jovens e irmãos não acompanham durante  a semana jornais e revistas e acabam ficando sem o conhecimento de fatos importantes).</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11188" y="404813"/>
            <a:ext cx="7921625" cy="579437"/>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solidFill>
                  <a:srgbClr val="FFFF00"/>
                </a:solidFill>
                <a:cs typeface="Arial" charset="0"/>
              </a:rPr>
              <a:t>Fontes de informações:</a:t>
            </a:r>
          </a:p>
        </p:txBody>
      </p:sp>
      <p:sp>
        <p:nvSpPr>
          <p:cNvPr id="33795" name="Text Box 3"/>
          <p:cNvSpPr txBox="1">
            <a:spLocks noChangeArrowheads="1"/>
          </p:cNvSpPr>
          <p:nvPr/>
        </p:nvSpPr>
        <p:spPr bwMode="auto">
          <a:xfrm>
            <a:off x="611188" y="1196975"/>
            <a:ext cx="7920037" cy="3465513"/>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lgn="just">
              <a:spcBef>
                <a:spcPct val="50000"/>
              </a:spcBef>
              <a:buFontTx/>
              <a:buChar char="•"/>
            </a:pPr>
            <a:r>
              <a:rPr lang="pt-BR" sz="2600" b="1">
                <a:solidFill>
                  <a:schemeClr val="bg1"/>
                </a:solidFill>
                <a:cs typeface="Arial" charset="0"/>
              </a:rPr>
              <a:t>Revista Adventista</a:t>
            </a:r>
          </a:p>
          <a:p>
            <a:pPr marL="265113" indent="-265113" algn="just">
              <a:spcBef>
                <a:spcPct val="50000"/>
              </a:spcBef>
              <a:buFontTx/>
              <a:buChar char="•"/>
            </a:pPr>
            <a:r>
              <a:rPr lang="pt-BR" sz="2600" b="1">
                <a:solidFill>
                  <a:schemeClr val="bg1"/>
                </a:solidFill>
                <a:cs typeface="Arial" charset="0"/>
              </a:rPr>
              <a:t>Departamento de Comunicação da ASP</a:t>
            </a:r>
          </a:p>
          <a:p>
            <a:pPr marL="265113" indent="-265113" algn="just">
              <a:spcBef>
                <a:spcPct val="50000"/>
              </a:spcBef>
              <a:buFontTx/>
              <a:buChar char="•"/>
            </a:pPr>
            <a:r>
              <a:rPr lang="pt-BR" sz="2600" b="1">
                <a:solidFill>
                  <a:schemeClr val="bg1"/>
                </a:solidFill>
                <a:cs typeface="Arial" charset="0"/>
              </a:rPr>
              <a:t>Eventos em Destaque – Rádio Novo  Tempo</a:t>
            </a:r>
          </a:p>
          <a:p>
            <a:pPr marL="265113" indent="-265113" algn="just">
              <a:spcBef>
                <a:spcPct val="50000"/>
              </a:spcBef>
              <a:buFontTx/>
              <a:buChar char="•"/>
            </a:pPr>
            <a:r>
              <a:rPr lang="pt-BR" sz="2600" b="1">
                <a:solidFill>
                  <a:schemeClr val="bg1"/>
                </a:solidFill>
                <a:cs typeface="Arial" charset="0"/>
              </a:rPr>
              <a:t>Internet</a:t>
            </a:r>
          </a:p>
          <a:p>
            <a:pPr marL="265113" indent="-265113" algn="just">
              <a:spcBef>
                <a:spcPct val="50000"/>
              </a:spcBef>
              <a:buFontTx/>
              <a:buChar char="•"/>
            </a:pPr>
            <a:r>
              <a:rPr lang="pt-BR" sz="2600" b="1">
                <a:solidFill>
                  <a:schemeClr val="bg1"/>
                </a:solidFill>
                <a:cs typeface="Arial" charset="0"/>
              </a:rPr>
              <a:t>Jornais da cidade</a:t>
            </a:r>
          </a:p>
          <a:p>
            <a:pPr marL="265113" indent="-265113" algn="just">
              <a:spcBef>
                <a:spcPct val="50000"/>
              </a:spcBef>
              <a:buFontTx/>
              <a:buChar char="•"/>
            </a:pPr>
            <a:r>
              <a:rPr lang="pt-BR" sz="2600" b="1">
                <a:solidFill>
                  <a:schemeClr val="bg1"/>
                </a:solidFill>
                <a:cs typeface="Arial" charset="0"/>
              </a:rPr>
              <a:t>Revista VEJA, Exame, etc.</a:t>
            </a:r>
            <a:endParaRPr lang="pt-BR" sz="2600" b="1">
              <a:solidFill>
                <a:schemeClr val="bg1"/>
              </a:solidFill>
            </a:endParaRPr>
          </a:p>
        </p:txBody>
      </p:sp>
      <p:sp>
        <p:nvSpPr>
          <p:cNvPr id="33796" name="Text Box 4"/>
          <p:cNvSpPr txBox="1">
            <a:spLocks noChangeArrowheads="1"/>
          </p:cNvSpPr>
          <p:nvPr/>
        </p:nvSpPr>
        <p:spPr bwMode="auto">
          <a:xfrm>
            <a:off x="611188" y="4724400"/>
            <a:ext cx="7875587" cy="1878013"/>
          </a:xfrm>
          <a:prstGeom prst="rect">
            <a:avLst/>
          </a:prstGeom>
          <a:noFill/>
          <a:ln w="9525">
            <a:noFill/>
            <a:miter lim="800000"/>
            <a:headEnd/>
            <a:tailEnd/>
          </a:ln>
          <a:effectLst>
            <a:outerShdw dist="35921" dir="2700000" algn="ctr" rotWithShape="0">
              <a:schemeClr val="tx1"/>
            </a:outerShdw>
          </a:effectLst>
        </p:spPr>
        <p:txBody>
          <a:bodyPr>
            <a:spAutoFit/>
          </a:bodyPr>
          <a:lstStyle/>
          <a:p>
            <a:pPr marL="265113" indent="-265113">
              <a:spcBef>
                <a:spcPct val="50000"/>
              </a:spcBef>
              <a:buFontTx/>
              <a:buChar char="•"/>
            </a:pPr>
            <a:r>
              <a:rPr lang="pt-BR" sz="2600" b="1">
                <a:solidFill>
                  <a:schemeClr val="bg1"/>
                </a:solidFill>
                <a:cs typeface="Arial" charset="0"/>
              </a:rPr>
              <a:t>Repórteres jovens entrevistando personalidades públicas do município</a:t>
            </a:r>
          </a:p>
          <a:p>
            <a:pPr marL="265113" indent="-265113" algn="just">
              <a:spcBef>
                <a:spcPct val="50000"/>
              </a:spcBef>
              <a:buFontTx/>
              <a:buChar char="•"/>
            </a:pPr>
            <a:r>
              <a:rPr lang="pt-BR" sz="2600" b="1">
                <a:solidFill>
                  <a:schemeClr val="bg1"/>
                </a:solidFill>
                <a:cs typeface="Arial" charset="0"/>
              </a:rPr>
              <a:t>Gravação como se fosse um jornal de TV e exibido em um telão durante o programa </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dissolve">
                                      <p:cBhvr>
                                        <p:cTn id="27" dur="500"/>
                                        <p:tgtEl>
                                          <p:spTgt spid="33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dissolve">
                                      <p:cBhvr>
                                        <p:cTn id="32" dur="500"/>
                                        <p:tgtEl>
                                          <p:spTgt spid="33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3796"/>
                                        </p:tgtEl>
                                        <p:attrNameLst>
                                          <p:attrName>style.visibility</p:attrName>
                                        </p:attrNameLst>
                                      </p:cBhvr>
                                      <p:to>
                                        <p:strVal val="visible"/>
                                      </p:to>
                                    </p:set>
                                    <p:animEffect transition="in" filter="dissolve">
                                      <p:cBhvr>
                                        <p:cTn id="37"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P spid="33796"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WordArt 3"/>
          <p:cNvSpPr>
            <a:spLocks noChangeArrowheads="1" noChangeShapeType="1" noTextEdit="1"/>
          </p:cNvSpPr>
          <p:nvPr/>
        </p:nvSpPr>
        <p:spPr bwMode="auto">
          <a:xfrm>
            <a:off x="900113" y="260350"/>
            <a:ext cx="6408737" cy="1584325"/>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Momento do Testemunho</a:t>
            </a:r>
          </a:p>
        </p:txBody>
      </p:sp>
      <p:sp>
        <p:nvSpPr>
          <p:cNvPr id="35844" name="Text Box 4"/>
          <p:cNvSpPr txBox="1">
            <a:spLocks noChangeArrowheads="1"/>
          </p:cNvSpPr>
          <p:nvPr/>
        </p:nvSpPr>
        <p:spPr bwMode="auto">
          <a:xfrm>
            <a:off x="523875" y="2205038"/>
            <a:ext cx="8096250" cy="3998912"/>
          </a:xfrm>
          <a:prstGeom prst="rect">
            <a:avLst/>
          </a:prstGeom>
          <a:noFill/>
          <a:ln w="9525">
            <a:noFill/>
            <a:miter lim="800000"/>
            <a:headEnd/>
            <a:tailEnd/>
          </a:ln>
          <a:effectLst/>
        </p:spPr>
        <p:txBody>
          <a:bodyPr>
            <a:spAutoFit/>
          </a:bodyPr>
          <a:lstStyle/>
          <a:p>
            <a:pPr algn="just">
              <a:spcBef>
                <a:spcPct val="50000"/>
              </a:spcBef>
            </a:pPr>
            <a:r>
              <a:rPr lang="pt-BR" sz="2700" b="1">
                <a:solidFill>
                  <a:schemeClr val="bg1"/>
                </a:solidFill>
                <a:cs typeface="Arial" charset="0"/>
              </a:rPr>
              <a:t>Este é o momento de contar o que  Jesus tem feito na vida das pessoas. Os testemunhos servem de inspiração, motivação e fortalecimento para a igreja. No testemunho deve-se tomar o cuidado para não exaltar a pessoa e sim o poder de Deus agindo nela.</a:t>
            </a:r>
          </a:p>
          <a:p>
            <a:pPr algn="just">
              <a:spcBef>
                <a:spcPct val="50000"/>
              </a:spcBef>
            </a:pPr>
            <a:r>
              <a:rPr lang="pt-BR" sz="2700" b="1">
                <a:solidFill>
                  <a:schemeClr val="bg1"/>
                </a:solidFill>
                <a:cs typeface="Arial" charset="0"/>
              </a:rPr>
              <a:t>Os testemunhos podem ser de caráter pessoal ou familiar. Algumas formas interessantes de apresentar o quadro são:</a:t>
            </a:r>
          </a:p>
        </p:txBody>
      </p:sp>
    </p:spTree>
  </p:cSld>
  <p:clrMapOvr>
    <a:masterClrMapping/>
  </p:clrMapOvr>
  <p:transition spd="med" advClick="0">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28600" y="549275"/>
            <a:ext cx="8686800"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rgbClr val="FFFF00"/>
                </a:solidFill>
                <a:cs typeface="Arial" charset="0"/>
              </a:rPr>
              <a:t>Em forma de entrevista – o diretor faz uma entrevista sobre:</a:t>
            </a:r>
          </a:p>
        </p:txBody>
      </p:sp>
      <p:sp>
        <p:nvSpPr>
          <p:cNvPr id="37891" name="Text Box 3"/>
          <p:cNvSpPr txBox="1">
            <a:spLocks noChangeArrowheads="1"/>
          </p:cNvSpPr>
          <p:nvPr/>
        </p:nvSpPr>
        <p:spPr bwMode="auto">
          <a:xfrm>
            <a:off x="641350" y="1989138"/>
            <a:ext cx="7859713" cy="3595687"/>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O Dia da Minha Conversão</a:t>
            </a:r>
          </a:p>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Como Descobri a Verdade</a:t>
            </a:r>
          </a:p>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Como Abandonei os Vícios</a:t>
            </a:r>
          </a:p>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Como Deus Dirigiu Minha Vida Até o Casamento</a:t>
            </a:r>
          </a:p>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Como Levei Meu Primeiro Candidato ao Batismo</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89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p:cTn id="13" dur="500" fill="hold"/>
                                        <p:tgtEl>
                                          <p:spTgt spid="3789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789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p:cTn id="19" dur="5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789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p:cTn id="25" dur="500" fill="hold"/>
                                        <p:tgtEl>
                                          <p:spTgt spid="3789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789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7891">
                                            <p:txEl>
                                              <p:pRg st="4" end="4"/>
                                            </p:txEl>
                                          </p:spTgt>
                                        </p:tgtEl>
                                        <p:attrNameLst>
                                          <p:attrName>style.visibility</p:attrName>
                                        </p:attrNameLst>
                                      </p:cBhvr>
                                      <p:to>
                                        <p:strVal val="visible"/>
                                      </p:to>
                                    </p:set>
                                    <p:anim calcmode="lin" valueType="num">
                                      <p:cBhvr>
                                        <p:cTn id="31" dur="500" fill="hold"/>
                                        <p:tgtEl>
                                          <p:spTgt spid="3789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789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457200" y="860425"/>
            <a:ext cx="8218488"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Como Abandonei Meu Emprego Por Causa do sábado</a:t>
            </a:r>
          </a:p>
        </p:txBody>
      </p:sp>
      <p:sp>
        <p:nvSpPr>
          <p:cNvPr id="49156" name="Text Box 4"/>
          <p:cNvSpPr txBox="1">
            <a:spLocks noChangeArrowheads="1"/>
          </p:cNvSpPr>
          <p:nvPr/>
        </p:nvSpPr>
        <p:spPr bwMode="auto">
          <a:xfrm>
            <a:off x="427038" y="1966913"/>
            <a:ext cx="8218487" cy="2057400"/>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Como Deus Me Amou</a:t>
            </a:r>
          </a:p>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A História de Um Hino Que Marcou a Minha Vida</a:t>
            </a:r>
          </a:p>
          <a:p>
            <a:pPr marL="442913" indent="-442913" algn="just">
              <a:spcBef>
                <a:spcPct val="3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Etc.</a:t>
            </a:r>
          </a:p>
        </p:txBody>
      </p:sp>
      <p:sp>
        <p:nvSpPr>
          <p:cNvPr id="49157" name="Text Box 5"/>
          <p:cNvSpPr txBox="1">
            <a:spLocks noChangeArrowheads="1"/>
          </p:cNvSpPr>
          <p:nvPr/>
        </p:nvSpPr>
        <p:spPr bwMode="auto">
          <a:xfrm>
            <a:off x="461963" y="4581525"/>
            <a:ext cx="8218487" cy="1373188"/>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30000"/>
              </a:spcBef>
            </a:pPr>
            <a:r>
              <a:rPr lang="pt-BR" sz="2800" b="1">
                <a:solidFill>
                  <a:schemeClr val="bg1"/>
                </a:solidFill>
                <a:cs typeface="Arial" charset="0"/>
              </a:rPr>
              <a:t>Obs</a:t>
            </a:r>
            <a:r>
              <a:rPr lang="pt-BR" sz="2800" b="1">
                <a:solidFill>
                  <a:schemeClr val="bg1"/>
                </a:solidFill>
                <a:effectLst>
                  <a:outerShdw blurRad="38100" dist="38100" dir="2700000" algn="tl">
                    <a:srgbClr val="000000"/>
                  </a:outerShdw>
                </a:effectLst>
                <a:cs typeface="Arial" charset="0"/>
              </a:rPr>
              <a:t>.: Esta entrevista também pode ser feita com pessoas não adventistas que têm um testemunho positivo de alguém que é da igreja.</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anim calcmode="lin" valueType="num">
                                      <p:cBhvr>
                                        <p:cTn id="7" dur="500" fill="hold"/>
                                        <p:tgtEl>
                                          <p:spTgt spid="4915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15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9156">
                                            <p:txEl>
                                              <p:pRg st="1" end="1"/>
                                            </p:txEl>
                                          </p:spTgt>
                                        </p:tgtEl>
                                        <p:attrNameLst>
                                          <p:attrName>style.visibility</p:attrName>
                                        </p:attrNameLst>
                                      </p:cBhvr>
                                      <p:to>
                                        <p:strVal val="visible"/>
                                      </p:to>
                                    </p:set>
                                    <p:anim calcmode="lin" valueType="num">
                                      <p:cBhvr>
                                        <p:cTn id="13" dur="500" fill="hold"/>
                                        <p:tgtEl>
                                          <p:spTgt spid="4915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915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9156">
                                            <p:txEl>
                                              <p:pRg st="2" end="2"/>
                                            </p:txEl>
                                          </p:spTgt>
                                        </p:tgtEl>
                                        <p:attrNameLst>
                                          <p:attrName>style.visibility</p:attrName>
                                        </p:attrNameLst>
                                      </p:cBhvr>
                                      <p:to>
                                        <p:strVal val="visible"/>
                                      </p:to>
                                    </p:set>
                                    <p:anim calcmode="lin" valueType="num">
                                      <p:cBhvr>
                                        <p:cTn id="19" dur="500" fill="hold"/>
                                        <p:tgtEl>
                                          <p:spTgt spid="49156">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915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9157">
                                            <p:txEl>
                                              <p:pRg st="0" end="0"/>
                                            </p:txEl>
                                          </p:spTgt>
                                        </p:tgtEl>
                                        <p:attrNameLst>
                                          <p:attrName>style.visibility</p:attrName>
                                        </p:attrNameLst>
                                      </p:cBhvr>
                                      <p:to>
                                        <p:strVal val="visible"/>
                                      </p:to>
                                    </p:set>
                                    <p:anim calcmode="lin" valueType="num">
                                      <p:cBhvr>
                                        <p:cTn id="25" dur="500" fill="hold"/>
                                        <p:tgtEl>
                                          <p:spTgt spid="49157">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4915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build="p"/>
      <p:bldP spid="4915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81000" y="381000"/>
            <a:ext cx="8458200" cy="6413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600" b="1">
                <a:solidFill>
                  <a:srgbClr val="FFFF00"/>
                </a:solidFill>
                <a:effectLst>
                  <a:outerShdw blurRad="38100" dist="38100" dir="2700000" algn="tl">
                    <a:srgbClr val="000000"/>
                  </a:outerShdw>
                </a:effectLst>
                <a:cs typeface="Arial" charset="0"/>
              </a:rPr>
              <a:t>De maneira narrativa:</a:t>
            </a:r>
          </a:p>
        </p:txBody>
      </p:sp>
      <p:sp>
        <p:nvSpPr>
          <p:cNvPr id="38915" name="Text Box 3"/>
          <p:cNvSpPr txBox="1">
            <a:spLocks noChangeArrowheads="1"/>
          </p:cNvSpPr>
          <p:nvPr/>
        </p:nvSpPr>
        <p:spPr bwMode="auto">
          <a:xfrm>
            <a:off x="342900" y="1196975"/>
            <a:ext cx="8458200" cy="5232400"/>
          </a:xfrm>
          <a:prstGeom prst="rect">
            <a:avLst/>
          </a:prstGeom>
          <a:noFill/>
          <a:ln w="9525">
            <a:noFill/>
            <a:miter lim="800000"/>
            <a:headEnd/>
            <a:tailEnd/>
          </a:ln>
          <a:effectLst>
            <a:outerShdw dist="35921" dir="2700000" algn="ctr" rotWithShape="0">
              <a:schemeClr val="tx1"/>
            </a:outerShdw>
          </a:effectLst>
        </p:spPr>
        <p:txBody>
          <a:bodyPr>
            <a:spAutoFit/>
          </a:bodyPr>
          <a:lstStyle/>
          <a:p>
            <a:pPr marL="530225" indent="-530225" algn="just">
              <a:spcBef>
                <a:spcPct val="50000"/>
              </a:spcBef>
              <a:buFont typeface="Wingdings" pitchFamily="2" charset="2"/>
              <a:buChar char="J"/>
            </a:pPr>
            <a:r>
              <a:rPr lang="pt-BR" sz="2700" b="1">
                <a:solidFill>
                  <a:schemeClr val="bg1"/>
                </a:solidFill>
                <a:effectLst>
                  <a:outerShdw blurRad="38100" dist="38100" dir="2700000" algn="tl">
                    <a:srgbClr val="000000"/>
                  </a:outerShdw>
                </a:effectLst>
                <a:cs typeface="Arial" charset="0"/>
              </a:rPr>
              <a:t>A história da vida da pessoa é narrada enquanto a pessoa permanece sentada em uma cadeira. Após pode ser feita uma homenagem a ela, bem como uma oração de agradecimento.</a:t>
            </a:r>
          </a:p>
          <a:p>
            <a:pPr marL="530225" indent="-530225" algn="just">
              <a:spcBef>
                <a:spcPct val="50000"/>
              </a:spcBef>
              <a:buFont typeface="Wingdings" pitchFamily="2" charset="2"/>
              <a:buChar char="J"/>
            </a:pPr>
            <a:r>
              <a:rPr lang="pt-BR" sz="2700" b="1">
                <a:solidFill>
                  <a:schemeClr val="bg1"/>
                </a:solidFill>
                <a:effectLst>
                  <a:outerShdw blurRad="38100" dist="38100" dir="2700000" algn="tl">
                    <a:srgbClr val="000000"/>
                  </a:outerShdw>
                </a:effectLst>
                <a:cs typeface="Arial" charset="0"/>
              </a:rPr>
              <a:t>Alguém que quer dar um testemunho surpresa de como alguém influenciou ou ajudou em algum momento importante de sua vida. Esse tipo de testemunho pode estar acompanhado de uma homenagem feita a essa pessoa com um buquê de flores ou uma recordação espiritual.</a:t>
            </a:r>
            <a:endParaRPr lang="pt-BR" sz="27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68313" y="836613"/>
            <a:ext cx="8280400" cy="64135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600" b="1">
                <a:solidFill>
                  <a:srgbClr val="FFFF00"/>
                </a:solidFill>
                <a:cs typeface="Arial" charset="0"/>
              </a:rPr>
              <a:t>Em forma de testemunho pessoal</a:t>
            </a:r>
            <a:endParaRPr lang="pt-BR" sz="3600" b="1">
              <a:solidFill>
                <a:schemeClr val="bg1"/>
              </a:solidFill>
              <a:effectLst>
                <a:outerShdw blurRad="38100" dist="38100" dir="2700000" algn="tl">
                  <a:srgbClr val="000000"/>
                </a:outerShdw>
              </a:effectLst>
            </a:endParaRPr>
          </a:p>
        </p:txBody>
      </p:sp>
      <p:sp>
        <p:nvSpPr>
          <p:cNvPr id="39939" name="Text Box 3"/>
          <p:cNvSpPr txBox="1">
            <a:spLocks noChangeArrowheads="1"/>
          </p:cNvSpPr>
          <p:nvPr/>
        </p:nvSpPr>
        <p:spPr bwMode="auto">
          <a:xfrm>
            <a:off x="431800" y="2205038"/>
            <a:ext cx="8280400" cy="2041525"/>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solidFill>
                  <a:schemeClr val="bg1"/>
                </a:solidFill>
                <a:cs typeface="Arial" charset="0"/>
              </a:rPr>
              <a:t>A pessoa que recebeu uma bênção de Deus vai à frente e conta para a igreja com o objetivo de exaltar o nome de Deus e fortalecer na fé os irmãos.</a:t>
            </a:r>
          </a:p>
        </p:txBody>
      </p:sp>
    </p:spTree>
  </p:cSld>
  <p:clrMapOvr>
    <a:masterClrMapping/>
  </p:clrMapOvr>
  <p:transition spd="med" advClick="0">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WordArt 3"/>
          <p:cNvSpPr>
            <a:spLocks noChangeArrowheads="1" noChangeShapeType="1" noTextEdit="1"/>
          </p:cNvSpPr>
          <p:nvPr/>
        </p:nvSpPr>
        <p:spPr bwMode="auto">
          <a:xfrm>
            <a:off x="1042988" y="-26988"/>
            <a:ext cx="6697662" cy="5734051"/>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Dicas importantes </a:t>
            </a:r>
          </a:p>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para um Culto Jovem</a:t>
            </a:r>
          </a:p>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de Sucesso</a:t>
            </a:r>
          </a:p>
        </p:txBody>
      </p:sp>
    </p:spTree>
  </p:cSld>
  <p:clrMapOvr>
    <a:masterClrMapping/>
  </p:clrMapOvr>
  <p:transition spd="med" advClick="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p:cNvSpPr>
            <a:spLocks noChangeArrowheads="1" noChangeShapeType="1" noTextEdit="1"/>
          </p:cNvSpPr>
          <p:nvPr/>
        </p:nvSpPr>
        <p:spPr bwMode="auto">
          <a:xfrm>
            <a:off x="900113" y="333375"/>
            <a:ext cx="4681537" cy="1655763"/>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LOUVOR </a:t>
            </a:r>
          </a:p>
        </p:txBody>
      </p:sp>
      <p:sp>
        <p:nvSpPr>
          <p:cNvPr id="5124" name="Text Box 4"/>
          <p:cNvSpPr txBox="1">
            <a:spLocks noChangeArrowheads="1"/>
          </p:cNvSpPr>
          <p:nvPr/>
        </p:nvSpPr>
        <p:spPr bwMode="auto">
          <a:xfrm>
            <a:off x="900113" y="2420938"/>
            <a:ext cx="6934200" cy="762000"/>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50000"/>
              </a:spcBef>
            </a:pPr>
            <a:r>
              <a:rPr lang="pt-BR" sz="4400" b="1" u="sng">
                <a:solidFill>
                  <a:schemeClr val="bg1"/>
                </a:solidFill>
                <a:effectLst>
                  <a:outerShdw blurRad="38100" dist="38100" dir="2700000" algn="tl">
                    <a:srgbClr val="000000"/>
                  </a:outerShdw>
                </a:effectLst>
                <a:cs typeface="Arial" charset="0"/>
              </a:rPr>
              <a:t>Você pode usar</a:t>
            </a:r>
            <a:r>
              <a:rPr lang="pt-BR" sz="4400" b="1">
                <a:solidFill>
                  <a:schemeClr val="bg1"/>
                </a:solidFill>
                <a:cs typeface="Arial" charset="0"/>
              </a:rPr>
              <a:t>:</a:t>
            </a:r>
            <a:endParaRPr lang="pt-BR" sz="2400" b="1">
              <a:solidFill>
                <a:schemeClr val="bg1"/>
              </a:solidFill>
              <a:cs typeface="Arial" charset="0"/>
            </a:endParaRPr>
          </a:p>
        </p:txBody>
      </p:sp>
      <p:sp>
        <p:nvSpPr>
          <p:cNvPr id="5125" name="Text Box 5"/>
          <p:cNvSpPr txBox="1">
            <a:spLocks noChangeArrowheads="1"/>
          </p:cNvSpPr>
          <p:nvPr/>
        </p:nvSpPr>
        <p:spPr bwMode="auto">
          <a:xfrm>
            <a:off x="1104900" y="3429000"/>
            <a:ext cx="6934200" cy="2881313"/>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30000"/>
              </a:spcBef>
              <a:buFontTx/>
              <a:buAutoNum type="arabicPeriod"/>
            </a:pPr>
            <a:r>
              <a:rPr lang="pt-BR" sz="3100" b="1">
                <a:solidFill>
                  <a:schemeClr val="bg1"/>
                </a:solidFill>
                <a:cs typeface="Arial" charset="0"/>
              </a:rPr>
              <a:t>CD – Ministério Jovem</a:t>
            </a:r>
          </a:p>
          <a:p>
            <a:pPr marL="457200" indent="-457200" algn="just">
              <a:spcBef>
                <a:spcPct val="30000"/>
              </a:spcBef>
              <a:buFontTx/>
              <a:buAutoNum type="arabicPeriod"/>
            </a:pPr>
            <a:r>
              <a:rPr lang="pt-BR" sz="3100" b="1">
                <a:solidFill>
                  <a:schemeClr val="bg1"/>
                </a:solidFill>
                <a:cs typeface="Arial" charset="0"/>
              </a:rPr>
              <a:t>Hinos Hinário Adventista</a:t>
            </a:r>
          </a:p>
          <a:p>
            <a:pPr marL="457200" indent="-457200" algn="just">
              <a:spcBef>
                <a:spcPct val="30000"/>
              </a:spcBef>
              <a:buFontTx/>
              <a:buAutoNum type="arabicPeriod"/>
            </a:pPr>
            <a:r>
              <a:rPr lang="pt-BR" sz="3100" b="1">
                <a:solidFill>
                  <a:schemeClr val="bg1"/>
                </a:solidFill>
                <a:cs typeface="Arial" charset="0"/>
              </a:rPr>
              <a:t>Coletâneas de hinos antigos</a:t>
            </a:r>
          </a:p>
          <a:p>
            <a:pPr marL="457200" indent="-457200" algn="just">
              <a:spcBef>
                <a:spcPct val="30000"/>
              </a:spcBef>
              <a:buFontTx/>
              <a:buAutoNum type="arabicPeriod"/>
            </a:pPr>
            <a:r>
              <a:rPr lang="pt-BR" sz="3100" b="1">
                <a:solidFill>
                  <a:schemeClr val="bg1"/>
                </a:solidFill>
                <a:cs typeface="Arial" charset="0"/>
              </a:rPr>
              <a:t>Hinos que tenham ligação        como o tema do programa.</a:t>
            </a:r>
            <a:endParaRPr lang="pt-BR" sz="3100" b="1">
              <a:solidFill>
                <a:schemeClr val="bg1"/>
              </a:solidFill>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ssolv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5">
                                            <p:txEl>
                                              <p:pRg st="0" end="0"/>
                                            </p:txEl>
                                          </p:spTgt>
                                        </p:tgtEl>
                                        <p:attrNameLst>
                                          <p:attrName>style.visibility</p:attrName>
                                        </p:attrNameLst>
                                      </p:cBhvr>
                                      <p:to>
                                        <p:strVal val="visible"/>
                                      </p:to>
                                    </p:set>
                                    <p:animEffect transition="in" filter="dissolve">
                                      <p:cBhvr>
                                        <p:cTn id="12" dur="500"/>
                                        <p:tgtEl>
                                          <p:spTgt spid="51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5">
                                            <p:txEl>
                                              <p:pRg st="1" end="1"/>
                                            </p:txEl>
                                          </p:spTgt>
                                        </p:tgtEl>
                                        <p:attrNameLst>
                                          <p:attrName>style.visibility</p:attrName>
                                        </p:attrNameLst>
                                      </p:cBhvr>
                                      <p:to>
                                        <p:strVal val="visible"/>
                                      </p:to>
                                    </p:set>
                                    <p:animEffect transition="in" filter="dissolve">
                                      <p:cBhvr>
                                        <p:cTn id="17" dur="500"/>
                                        <p:tgtEl>
                                          <p:spTgt spid="51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5">
                                            <p:txEl>
                                              <p:pRg st="2" end="2"/>
                                            </p:txEl>
                                          </p:spTgt>
                                        </p:tgtEl>
                                        <p:attrNameLst>
                                          <p:attrName>style.visibility</p:attrName>
                                        </p:attrNameLst>
                                      </p:cBhvr>
                                      <p:to>
                                        <p:strVal val="visible"/>
                                      </p:to>
                                    </p:set>
                                    <p:animEffect transition="in" filter="dissolve">
                                      <p:cBhvr>
                                        <p:cTn id="22" dur="500"/>
                                        <p:tgtEl>
                                          <p:spTgt spid="51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5">
                                            <p:txEl>
                                              <p:pRg st="3" end="3"/>
                                            </p:txEl>
                                          </p:spTgt>
                                        </p:tgtEl>
                                        <p:attrNameLst>
                                          <p:attrName>style.visibility</p:attrName>
                                        </p:attrNameLst>
                                      </p:cBhvr>
                                      <p:to>
                                        <p:strVal val="visible"/>
                                      </p:to>
                                    </p:set>
                                    <p:animEffect transition="in" filter="dissolve">
                                      <p:cBhvr>
                                        <p:cTn id="27" dur="500"/>
                                        <p:tgtEl>
                                          <p:spTgt spid="51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665163" y="1330325"/>
            <a:ext cx="7867650"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2" pitchFamily="18" charset="2"/>
              <a:buChar char="?"/>
            </a:pPr>
            <a:r>
              <a:rPr lang="pt-BR" sz="2800" b="1">
                <a:solidFill>
                  <a:schemeClr val="bg1"/>
                </a:solidFill>
                <a:effectLst>
                  <a:outerShdw blurRad="38100" dist="38100" dir="2700000" algn="tl">
                    <a:srgbClr val="000000"/>
                  </a:outerShdw>
                </a:effectLst>
                <a:cs typeface="Arial" charset="0"/>
              </a:rPr>
              <a:t>Comece no horário  (17 horas é o horário oficial)</a:t>
            </a:r>
          </a:p>
        </p:txBody>
      </p:sp>
      <p:sp>
        <p:nvSpPr>
          <p:cNvPr id="41988" name="Text Box 4"/>
          <p:cNvSpPr txBox="1">
            <a:spLocks noChangeArrowheads="1"/>
          </p:cNvSpPr>
          <p:nvPr/>
        </p:nvSpPr>
        <p:spPr bwMode="auto">
          <a:xfrm>
            <a:off x="638175" y="2349500"/>
            <a:ext cx="7867650" cy="2655888"/>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2" pitchFamily="18" charset="2"/>
              <a:buChar char="?"/>
            </a:pPr>
            <a:r>
              <a:rPr lang="pt-BR" sz="2800" b="1">
                <a:solidFill>
                  <a:schemeClr val="bg1"/>
                </a:solidFill>
                <a:effectLst>
                  <a:outerShdw blurRad="38100" dist="38100" dir="2700000" algn="tl">
                    <a:srgbClr val="000000"/>
                  </a:outerShdw>
                </a:effectLst>
                <a:cs typeface="Arial" charset="0"/>
              </a:rPr>
              <a:t>Trabalhe com agenda. Não faça programas de improviso</a:t>
            </a:r>
          </a:p>
          <a:p>
            <a:pPr marL="442913" indent="-442913" algn="just">
              <a:spcBef>
                <a:spcPct val="50000"/>
              </a:spcBef>
              <a:buFont typeface="Wingdings 2" pitchFamily="18" charset="2"/>
              <a:buChar char="?"/>
            </a:pPr>
            <a:r>
              <a:rPr lang="pt-BR" sz="2800" b="1">
                <a:solidFill>
                  <a:schemeClr val="bg1"/>
                </a:solidFill>
                <a:effectLst>
                  <a:outerShdw blurRad="38100" dist="38100" dir="2700000" algn="tl">
                    <a:srgbClr val="000000"/>
                  </a:outerShdw>
                </a:effectLst>
                <a:cs typeface="Arial" charset="0"/>
              </a:rPr>
              <a:t>Não misture em seu JA o secular e o religioso</a:t>
            </a:r>
          </a:p>
          <a:p>
            <a:pPr marL="442913" indent="-442913" algn="just">
              <a:spcBef>
                <a:spcPct val="50000"/>
              </a:spcBef>
              <a:buFont typeface="Wingdings 2" pitchFamily="18" charset="2"/>
              <a:buChar char="?"/>
            </a:pPr>
            <a:r>
              <a:rPr lang="pt-BR" sz="2800" b="1">
                <a:solidFill>
                  <a:schemeClr val="bg1"/>
                </a:solidFill>
                <a:effectLst>
                  <a:outerShdw blurRad="38100" dist="38100" dir="2700000" algn="tl">
                    <a:srgbClr val="000000"/>
                  </a:outerShdw>
                </a:effectLst>
                <a:cs typeface="Arial" charset="0"/>
              </a:rPr>
              <a:t>Não faça demasiadamente longo</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p:cTn id="7" dur="500" fill="hold"/>
                                        <p:tgtEl>
                                          <p:spTgt spid="4198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988">
                                            <p:txEl>
                                              <p:pRg st="1" end="1"/>
                                            </p:txEl>
                                          </p:spTgt>
                                        </p:tgtEl>
                                        <p:attrNameLst>
                                          <p:attrName>style.visibility</p:attrName>
                                        </p:attrNameLst>
                                      </p:cBhvr>
                                      <p:to>
                                        <p:strVal val="visible"/>
                                      </p:to>
                                    </p:set>
                                    <p:anim calcmode="lin" valueType="num">
                                      <p:cBhvr>
                                        <p:cTn id="13" dur="500" fill="hold"/>
                                        <p:tgtEl>
                                          <p:spTgt spid="4198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198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1988">
                                            <p:txEl>
                                              <p:pRg st="2" end="2"/>
                                            </p:txEl>
                                          </p:spTgt>
                                        </p:tgtEl>
                                        <p:attrNameLst>
                                          <p:attrName>style.visibility</p:attrName>
                                        </p:attrNameLst>
                                      </p:cBhvr>
                                      <p:to>
                                        <p:strVal val="visible"/>
                                      </p:to>
                                    </p:set>
                                    <p:anim calcmode="lin" valueType="num">
                                      <p:cBhvr>
                                        <p:cTn id="19" dur="500" fill="hold"/>
                                        <p:tgtEl>
                                          <p:spTgt spid="4198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198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557213" y="390525"/>
            <a:ext cx="8027987" cy="519113"/>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2800" b="1">
                <a:solidFill>
                  <a:srgbClr val="FFFF00"/>
                </a:solidFill>
                <a:cs typeface="Arial" charset="0"/>
              </a:rPr>
              <a:t>Faça de vez em quando programas especiais:</a:t>
            </a:r>
          </a:p>
        </p:txBody>
      </p:sp>
      <p:sp>
        <p:nvSpPr>
          <p:cNvPr id="43011" name="Text Box 3"/>
          <p:cNvSpPr txBox="1">
            <a:spLocks noChangeArrowheads="1"/>
          </p:cNvSpPr>
          <p:nvPr/>
        </p:nvSpPr>
        <p:spPr bwMode="auto">
          <a:xfrm>
            <a:off x="557213" y="1341438"/>
            <a:ext cx="8027987" cy="4826000"/>
          </a:xfrm>
          <a:prstGeom prst="rect">
            <a:avLst/>
          </a:prstGeom>
          <a:noFill/>
          <a:ln w="9525">
            <a:noFill/>
            <a:miter lim="800000"/>
            <a:headEnd/>
            <a:tailEnd/>
          </a:ln>
          <a:effectLst>
            <a:outerShdw dist="35921" dir="2700000" algn="ctr" rotWithShape="0">
              <a:schemeClr val="tx1"/>
            </a:outerShdw>
          </a:effectLst>
        </p:spPr>
        <p:txBody>
          <a:bodyPr>
            <a:spAutoFit/>
          </a:bodyPr>
          <a:lstStyle/>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Musicais</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Profissões</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Programas de experiências de colportores</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Programa das moças para os rapazes</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Programa dos rapazes para as moças</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Intercâmbio entre sociedades JA</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Programa das crianças para os jovens</a:t>
            </a:r>
          </a:p>
          <a:p>
            <a:pPr marL="530225" indent="-530225" algn="just">
              <a:spcBef>
                <a:spcPct val="50000"/>
              </a:spcBef>
              <a:buFont typeface="Wingdings" pitchFamily="2" charset="2"/>
              <a:buChar char="Ð"/>
            </a:pPr>
            <a:r>
              <a:rPr lang="pt-BR" sz="2700" b="1">
                <a:solidFill>
                  <a:schemeClr val="bg1"/>
                </a:solidFill>
                <a:effectLst>
                  <a:outerShdw blurRad="38100" dist="38100" dir="2700000" algn="tl">
                    <a:srgbClr val="000000"/>
                  </a:outerShdw>
                </a:effectLst>
                <a:cs typeface="Arial" charset="0"/>
              </a:rPr>
              <a:t>Dia dos Pais, Mães, etc.</a:t>
            </a:r>
            <a:endParaRPr lang="pt-BR" sz="27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30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p:cTn id="13"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p:cTn id="19"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30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p:cTn id="25"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30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p:cTn id="31" dur="500" fill="hold"/>
                                        <p:tgtEl>
                                          <p:spTgt spid="4301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30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 calcmode="lin" valueType="num">
                                      <p:cBhvr>
                                        <p:cTn id="37" dur="5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301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3011">
                                            <p:txEl>
                                              <p:pRg st="6" end="6"/>
                                            </p:txEl>
                                          </p:spTgt>
                                        </p:tgtEl>
                                        <p:attrNameLst>
                                          <p:attrName>style.visibility</p:attrName>
                                        </p:attrNameLst>
                                      </p:cBhvr>
                                      <p:to>
                                        <p:strVal val="visible"/>
                                      </p:to>
                                    </p:set>
                                    <p:anim calcmode="lin" valueType="num">
                                      <p:cBhvr>
                                        <p:cTn id="43" dur="500" fill="hold"/>
                                        <p:tgtEl>
                                          <p:spTgt spid="4301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301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3011">
                                            <p:txEl>
                                              <p:pRg st="7" end="7"/>
                                            </p:txEl>
                                          </p:spTgt>
                                        </p:tgtEl>
                                        <p:attrNameLst>
                                          <p:attrName>style.visibility</p:attrName>
                                        </p:attrNameLst>
                                      </p:cBhvr>
                                      <p:to>
                                        <p:strVal val="visible"/>
                                      </p:to>
                                    </p:set>
                                    <p:anim calcmode="lin" valueType="num">
                                      <p:cBhvr>
                                        <p:cTn id="49" dur="500" fill="hold"/>
                                        <p:tgtEl>
                                          <p:spTgt spid="43011">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301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593725" y="835025"/>
            <a:ext cx="7956550" cy="1066800"/>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u="sng">
                <a:solidFill>
                  <a:schemeClr val="bg1"/>
                </a:solidFill>
                <a:cs typeface="Arial" charset="0"/>
              </a:rPr>
              <a:t>Faça muita propaganda</a:t>
            </a:r>
            <a:r>
              <a:rPr lang="pt-BR" sz="3200" b="1">
                <a:solidFill>
                  <a:schemeClr val="bg1"/>
                </a:solidFill>
                <a:cs typeface="Arial" charset="0"/>
              </a:rPr>
              <a:t>  (se o programa é bom as pessoas assistem):</a:t>
            </a:r>
          </a:p>
        </p:txBody>
      </p:sp>
      <p:sp>
        <p:nvSpPr>
          <p:cNvPr id="44035" name="Text Box 3"/>
          <p:cNvSpPr txBox="1">
            <a:spLocks noChangeArrowheads="1"/>
          </p:cNvSpPr>
          <p:nvPr/>
        </p:nvSpPr>
        <p:spPr bwMode="auto">
          <a:xfrm>
            <a:off x="593725" y="2492375"/>
            <a:ext cx="7956550" cy="3113088"/>
          </a:xfrm>
          <a:prstGeom prst="rect">
            <a:avLst/>
          </a:prstGeom>
          <a:noFill/>
          <a:ln w="9525">
            <a:noFill/>
            <a:miter lim="800000"/>
            <a:headEnd/>
            <a:tailEnd/>
          </a:ln>
          <a:effectLst>
            <a:outerShdw dist="35921" dir="2700000" algn="ctr" rotWithShape="0">
              <a:schemeClr val="tx1"/>
            </a:outerShdw>
          </a:effectLst>
        </p:spPr>
        <p:txBody>
          <a:bodyPr>
            <a:spAutoFit/>
          </a:bodyPr>
          <a:lstStyle/>
          <a:p>
            <a:pPr marL="633413" indent="-633413" algn="just">
              <a:spcBef>
                <a:spcPct val="30000"/>
              </a:spcBef>
              <a:buFont typeface="Wingdings 2" pitchFamily="18" charset="2"/>
              <a:buChar char="C"/>
            </a:pPr>
            <a:r>
              <a:rPr lang="pt-BR" sz="3200" b="1">
                <a:solidFill>
                  <a:schemeClr val="bg1"/>
                </a:solidFill>
                <a:cs typeface="Arial" charset="0"/>
              </a:rPr>
              <a:t>Convites pessoais</a:t>
            </a:r>
          </a:p>
          <a:p>
            <a:pPr marL="633413" indent="-633413" algn="just">
              <a:spcBef>
                <a:spcPct val="30000"/>
              </a:spcBef>
              <a:buFont typeface="Wingdings 2" pitchFamily="18" charset="2"/>
              <a:buChar char="C"/>
            </a:pPr>
            <a:r>
              <a:rPr lang="pt-BR" sz="3200" b="1">
                <a:solidFill>
                  <a:schemeClr val="bg1"/>
                </a:solidFill>
                <a:cs typeface="Arial" charset="0"/>
              </a:rPr>
              <a:t>Faixas</a:t>
            </a:r>
          </a:p>
          <a:p>
            <a:pPr marL="633413" indent="-633413" algn="just">
              <a:spcBef>
                <a:spcPct val="30000"/>
              </a:spcBef>
              <a:buFont typeface="Wingdings 2" pitchFamily="18" charset="2"/>
              <a:buChar char="C"/>
            </a:pPr>
            <a:r>
              <a:rPr lang="pt-BR" sz="3200" b="1">
                <a:solidFill>
                  <a:schemeClr val="bg1"/>
                </a:solidFill>
                <a:cs typeface="Arial" charset="0"/>
              </a:rPr>
              <a:t>Cartazes</a:t>
            </a:r>
          </a:p>
          <a:p>
            <a:pPr marL="633413" indent="-633413" algn="just">
              <a:spcBef>
                <a:spcPct val="30000"/>
              </a:spcBef>
              <a:buFont typeface="Wingdings 2" pitchFamily="18" charset="2"/>
              <a:buChar char="C"/>
            </a:pPr>
            <a:r>
              <a:rPr lang="pt-BR" sz="3200" b="1">
                <a:solidFill>
                  <a:schemeClr val="bg1"/>
                </a:solidFill>
                <a:cs typeface="Arial" charset="0"/>
              </a:rPr>
              <a:t>Anúncios</a:t>
            </a:r>
          </a:p>
          <a:p>
            <a:pPr marL="633413" indent="-633413" algn="just">
              <a:spcBef>
                <a:spcPct val="30000"/>
              </a:spcBef>
              <a:buFont typeface="Wingdings 2" pitchFamily="18" charset="2"/>
              <a:buChar char="C"/>
            </a:pPr>
            <a:r>
              <a:rPr lang="pt-BR" sz="3200" b="1">
                <a:solidFill>
                  <a:schemeClr val="bg1"/>
                </a:solidFill>
                <a:cs typeface="Arial" charset="0"/>
              </a:rPr>
              <a:t>Etc.</a:t>
            </a:r>
          </a:p>
        </p:txBody>
      </p:sp>
    </p:spTree>
  </p:cSld>
  <p:clrMapOvr>
    <a:masterClrMapping/>
  </p:clrMapOvr>
  <p:transition spd="med" advClick="0">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527050" y="692150"/>
            <a:ext cx="8088313" cy="1373188"/>
          </a:xfrm>
          <a:prstGeom prst="rect">
            <a:avLst/>
          </a:prstGeom>
          <a:noFill/>
          <a:ln w="9525">
            <a:noFill/>
            <a:miter lim="800000"/>
            <a:headEnd/>
            <a:tailEnd/>
          </a:ln>
          <a:effectLst>
            <a:outerShdw dist="35921" dir="2700000" algn="ctr" rotWithShape="0">
              <a:schemeClr val="tx1"/>
            </a:outerShdw>
          </a:effectLst>
        </p:spPr>
        <p:txBody>
          <a:bodyPr>
            <a:spAutoFit/>
          </a:bodyPr>
          <a:lstStyle/>
          <a:p>
            <a:pPr marL="530225" indent="-530225"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Dê participação a diferentes jovens a cada sábado. Não deixe que sempre os mesmos participem.</a:t>
            </a:r>
          </a:p>
        </p:txBody>
      </p:sp>
      <p:sp>
        <p:nvSpPr>
          <p:cNvPr id="45059" name="Text Box 3"/>
          <p:cNvSpPr txBox="1">
            <a:spLocks noChangeArrowheads="1"/>
          </p:cNvSpPr>
          <p:nvPr/>
        </p:nvSpPr>
        <p:spPr bwMode="auto">
          <a:xfrm>
            <a:off x="527050" y="2349500"/>
            <a:ext cx="8088313" cy="3295650"/>
          </a:xfrm>
          <a:prstGeom prst="rect">
            <a:avLst/>
          </a:prstGeom>
          <a:noFill/>
          <a:ln w="9525">
            <a:noFill/>
            <a:miter lim="800000"/>
            <a:headEnd/>
            <a:tailEnd/>
          </a:ln>
          <a:effectLst>
            <a:outerShdw dist="35921" dir="2700000" algn="ctr" rotWithShape="0">
              <a:schemeClr val="tx1"/>
            </a:outerShdw>
          </a:effectLst>
        </p:spPr>
        <p:txBody>
          <a:bodyPr>
            <a:spAutoFit/>
          </a:bodyPr>
          <a:lstStyle/>
          <a:p>
            <a:pPr marL="530225" indent="-530225"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A variedade de quadros com coisas interessantes é o diferencial num bom Culto Jovem.</a:t>
            </a:r>
          </a:p>
          <a:p>
            <a:pPr marL="530225" indent="-530225"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Torne o Culto Jovem uma atividade dinâmica. Não deixe buracos entre as partes. Escreva com antecedência a seqüência da programação.</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505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p:cTn id="1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505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527050" y="981075"/>
            <a:ext cx="8088313" cy="946150"/>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Tenha coletâneas ou hinários suficientes para todos.</a:t>
            </a:r>
          </a:p>
        </p:txBody>
      </p:sp>
      <p:sp>
        <p:nvSpPr>
          <p:cNvPr id="50179" name="Text Box 3"/>
          <p:cNvSpPr txBox="1">
            <a:spLocks noChangeArrowheads="1"/>
          </p:cNvSpPr>
          <p:nvPr/>
        </p:nvSpPr>
        <p:spPr bwMode="auto">
          <a:xfrm>
            <a:off x="539750" y="2146300"/>
            <a:ext cx="8088313" cy="3722688"/>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Não permita que instrumentos musicais sejam afinados após o início do programa ou que o sonoplasta deixe para acertar o som quando o programa estiver começando.</a:t>
            </a:r>
          </a:p>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rPr>
              <a:t>Oriente a todos os participantes que estejam pelo menos 15 minutos antes do início da programação.</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p:cTn id="7" dur="500" fill="hold"/>
                                        <p:tgtEl>
                                          <p:spTgt spid="501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1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p:cTn id="13" dur="500" fill="hold"/>
                                        <p:tgtEl>
                                          <p:spTgt spid="501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017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66725" y="615950"/>
            <a:ext cx="8208963" cy="1373188"/>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Para não haver desgastes, a equipe JA pode  ser dividida nas diferentes atividades a cada um ou dois meses.</a:t>
            </a:r>
          </a:p>
        </p:txBody>
      </p:sp>
      <p:sp>
        <p:nvSpPr>
          <p:cNvPr id="46084" name="Text Box 4"/>
          <p:cNvSpPr txBox="1">
            <a:spLocks noChangeArrowheads="1"/>
          </p:cNvSpPr>
          <p:nvPr/>
        </p:nvSpPr>
        <p:spPr bwMode="auto">
          <a:xfrm>
            <a:off x="466725" y="2365375"/>
            <a:ext cx="8208963" cy="3295650"/>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Não se esqueça que durante o Culto Jovem deve ser incluído um espaço para confraternização entre irmãos, jovens e visitas.</a:t>
            </a:r>
          </a:p>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A música é o recheio do Culto Jovem. É apropriado 3 a 4 músicas especiais, no máximo, em cada Culto Jovem.</a:t>
            </a: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p:cTn id="7" dur="500" fill="hold"/>
                                        <p:tgtEl>
                                          <p:spTgt spid="4608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6084">
                                            <p:txEl>
                                              <p:pRg st="1" end="1"/>
                                            </p:txEl>
                                          </p:spTgt>
                                        </p:tgtEl>
                                        <p:attrNameLst>
                                          <p:attrName>style.visibility</p:attrName>
                                        </p:attrNameLst>
                                      </p:cBhvr>
                                      <p:to>
                                        <p:strVal val="visible"/>
                                      </p:to>
                                    </p:set>
                                    <p:anim calcmode="lin" valueType="num">
                                      <p:cBhvr>
                                        <p:cTn id="13" dur="500" fill="hold"/>
                                        <p:tgtEl>
                                          <p:spTgt spid="4608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6084">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466725" y="1628775"/>
            <a:ext cx="8208963" cy="1800225"/>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Quando convidar alguém que não é da igreja local, certifique-se de que essa pessoa está em comunhão com os princípios da igreja.</a:t>
            </a:r>
            <a:endParaRPr lang="pt-BR" sz="2800" b="1">
              <a:solidFill>
                <a:schemeClr val="bg1"/>
              </a:solidFill>
              <a:effectLst>
                <a:outerShdw blurRad="38100" dist="38100" dir="2700000" algn="tl">
                  <a:srgbClr val="000000"/>
                </a:outerShdw>
              </a:effectLst>
            </a:endParaRPr>
          </a:p>
        </p:txBody>
      </p:sp>
      <p:sp>
        <p:nvSpPr>
          <p:cNvPr id="51203" name="Text Box 3"/>
          <p:cNvSpPr txBox="1">
            <a:spLocks noChangeArrowheads="1"/>
          </p:cNvSpPr>
          <p:nvPr/>
        </p:nvSpPr>
        <p:spPr bwMode="auto">
          <a:xfrm>
            <a:off x="466725" y="3960813"/>
            <a:ext cx="8208963" cy="519112"/>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just">
              <a:spcBef>
                <a:spcPct val="50000"/>
              </a:spcBef>
              <a:buFont typeface="Wingdings" pitchFamily="2" charset="2"/>
              <a:buChar char="J"/>
            </a:pPr>
            <a:r>
              <a:rPr lang="pt-BR" sz="2800" b="1">
                <a:solidFill>
                  <a:schemeClr val="bg1"/>
                </a:solidFill>
                <a:effectLst>
                  <a:outerShdw blurRad="38100" dist="38100" dir="2700000" algn="tl">
                    <a:srgbClr val="000000"/>
                  </a:outerShdw>
                </a:effectLst>
                <a:cs typeface="Arial" charset="0"/>
              </a:rPr>
              <a:t>Termine o Culto Jovem no horário.</a:t>
            </a:r>
            <a:endParaRPr lang="pt-BR" sz="28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5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0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466725" y="4005263"/>
            <a:ext cx="8208963" cy="519112"/>
          </a:xfrm>
          <a:prstGeom prst="rect">
            <a:avLst/>
          </a:prstGeom>
          <a:noFill/>
          <a:ln w="9525">
            <a:noFill/>
            <a:miter lim="800000"/>
            <a:headEnd/>
            <a:tailEnd/>
          </a:ln>
          <a:effectLst>
            <a:outerShdw dist="35921" dir="2700000" algn="ctr" rotWithShape="0">
              <a:schemeClr val="tx1"/>
            </a:outerShdw>
          </a:effectLst>
        </p:spPr>
        <p:txBody>
          <a:bodyPr>
            <a:spAutoFit/>
          </a:bodyPr>
          <a:lstStyle/>
          <a:p>
            <a:pPr marL="442913" indent="-442913" algn="ctr">
              <a:spcBef>
                <a:spcPct val="50000"/>
              </a:spcBef>
              <a:buFont typeface="Wingdings" pitchFamily="2" charset="2"/>
              <a:buNone/>
            </a:pPr>
            <a:r>
              <a:rPr lang="pt-BR" sz="2800" b="1">
                <a:solidFill>
                  <a:schemeClr val="bg1"/>
                </a:solidFill>
                <a:cs typeface="Arial" charset="0"/>
              </a:rPr>
              <a:t>Final da Apresentação</a:t>
            </a:r>
            <a:endParaRPr lang="pt-BR" sz="2800" b="1">
              <a:solidFill>
                <a:schemeClr val="bg1"/>
              </a:solidFill>
            </a:endParaRPr>
          </a:p>
        </p:txBody>
      </p:sp>
      <p:sp>
        <p:nvSpPr>
          <p:cNvPr id="52228" name="WordArt 4"/>
          <p:cNvSpPr>
            <a:spLocks noChangeArrowheads="1" noChangeShapeType="1" noTextEdit="1"/>
          </p:cNvSpPr>
          <p:nvPr/>
        </p:nvSpPr>
        <p:spPr bwMode="auto">
          <a:xfrm>
            <a:off x="2014538" y="620713"/>
            <a:ext cx="5113337" cy="2303462"/>
          </a:xfrm>
          <a:prstGeom prst="rect">
            <a:avLst/>
          </a:prstGeom>
        </p:spPr>
        <p:txBody>
          <a:bodyPr wrap="none" fromWordArt="1">
            <a:prstTxWarp prst="textCurveDown">
              <a:avLst>
                <a:gd name="adj" fmla="val 43477"/>
              </a:avLst>
            </a:prstTxWarp>
          </a:bodyPr>
          <a:lstStyle/>
          <a:p>
            <a:pPr algn="ctr"/>
            <a:r>
              <a:rPr lang="pt-BR"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chemeClr val="tx1">
                      <a:alpha val="80000"/>
                    </a:schemeClr>
                  </a:outerShdw>
                </a:effectLst>
                <a:latin typeface="Arial Black"/>
              </a:rPr>
              <a:t>CULTO JOVEM</a:t>
            </a:r>
          </a:p>
        </p:txBody>
      </p:sp>
    </p:spTree>
  </p:cSld>
  <p:clrMapOvr>
    <a:masterClrMapping/>
  </p:clrMapOvr>
  <p:transition spd="med" advClick="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WordArt 3"/>
          <p:cNvSpPr>
            <a:spLocks noChangeArrowheads="1" noChangeShapeType="1" noTextEdit="1"/>
          </p:cNvSpPr>
          <p:nvPr/>
        </p:nvSpPr>
        <p:spPr bwMode="auto">
          <a:xfrm>
            <a:off x="684213" y="404813"/>
            <a:ext cx="6192837" cy="1728787"/>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Estudo da Bíblia</a:t>
            </a:r>
          </a:p>
        </p:txBody>
      </p:sp>
      <p:sp>
        <p:nvSpPr>
          <p:cNvPr id="7172" name="Text Box 4"/>
          <p:cNvSpPr txBox="1">
            <a:spLocks noChangeArrowheads="1"/>
          </p:cNvSpPr>
          <p:nvPr/>
        </p:nvSpPr>
        <p:spPr bwMode="auto">
          <a:xfrm>
            <a:off x="719138" y="3141663"/>
            <a:ext cx="7705725" cy="2528887"/>
          </a:xfrm>
          <a:prstGeom prst="rect">
            <a:avLst/>
          </a:prstGeom>
          <a:noFill/>
          <a:ln w="9525">
            <a:noFill/>
            <a:miter lim="800000"/>
            <a:headEnd/>
            <a:tailEnd/>
          </a:ln>
          <a:effectLst>
            <a:outerShdw dist="35921" dir="2700000" algn="ctr" rotWithShape="0">
              <a:schemeClr val="tx1"/>
            </a:outerShdw>
          </a:effectLst>
        </p:spPr>
        <p:txBody>
          <a:bodyPr>
            <a:spAutoFit/>
          </a:bodyPr>
          <a:lstStyle/>
          <a:p>
            <a:pPr algn="just">
              <a:spcBef>
                <a:spcPct val="50000"/>
              </a:spcBef>
            </a:pPr>
            <a:r>
              <a:rPr lang="pt-BR" sz="3200" b="1">
                <a:solidFill>
                  <a:schemeClr val="bg1"/>
                </a:solidFill>
                <a:effectLst>
                  <a:outerShdw blurRad="38100" dist="38100" dir="2700000" algn="tl">
                    <a:srgbClr val="000000"/>
                  </a:outerShdw>
                </a:effectLst>
                <a:cs typeface="Arial" charset="0"/>
              </a:rPr>
              <a:t>Para este momento o jovem deve ser incentivado a trazer a sua Bíblia para o Culto JA. Em cada Culto você pode usar este momento de diferentes maneiras:</a:t>
            </a:r>
            <a:endParaRPr lang="pt-BR" sz="32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457200" y="762000"/>
            <a:ext cx="8229600" cy="579438"/>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25000"/>
              </a:spcBef>
              <a:buFontTx/>
              <a:buAutoNum type="arabicPeriod"/>
            </a:pPr>
            <a:r>
              <a:rPr lang="pt-BR" sz="3200" b="1">
                <a:solidFill>
                  <a:schemeClr val="bg1"/>
                </a:solidFill>
                <a:effectLst>
                  <a:outerShdw blurRad="38100" dist="38100" dir="2700000" algn="tl">
                    <a:srgbClr val="000000"/>
                  </a:outerShdw>
                </a:effectLst>
                <a:cs typeface="Arial" charset="0"/>
              </a:rPr>
              <a:t>Dinâmica de Grupo</a:t>
            </a:r>
          </a:p>
        </p:txBody>
      </p:sp>
      <p:sp>
        <p:nvSpPr>
          <p:cNvPr id="8196" name="Text Box 4"/>
          <p:cNvSpPr txBox="1">
            <a:spLocks noChangeArrowheads="1"/>
          </p:cNvSpPr>
          <p:nvPr/>
        </p:nvSpPr>
        <p:spPr bwMode="auto">
          <a:xfrm>
            <a:off x="457200" y="1412875"/>
            <a:ext cx="8229600" cy="4724400"/>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Dramatização</a:t>
            </a:r>
          </a:p>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Um orador</a:t>
            </a:r>
          </a:p>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Vários oradores</a:t>
            </a:r>
          </a:p>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Perguntas e respostas</a:t>
            </a:r>
          </a:p>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Vídeo</a:t>
            </a:r>
          </a:p>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Entrevista</a:t>
            </a:r>
          </a:p>
          <a:p>
            <a:pPr marL="457200" indent="-457200" algn="just">
              <a:spcBef>
                <a:spcPct val="25000"/>
              </a:spcBef>
              <a:buFontTx/>
              <a:buAutoNum type="arabicPeriod" startAt="2"/>
            </a:pPr>
            <a:r>
              <a:rPr lang="pt-BR" sz="3200" b="1">
                <a:solidFill>
                  <a:schemeClr val="bg1"/>
                </a:solidFill>
                <a:effectLst>
                  <a:outerShdw blurRad="38100" dist="38100" dir="2700000" algn="tl">
                    <a:srgbClr val="000000"/>
                  </a:outerShdw>
                </a:effectLst>
                <a:cs typeface="Arial" charset="0"/>
              </a:rPr>
              <a:t>Momento Nisto Cremos (relembrando as doutrinas básicas da IASD)</a:t>
            </a:r>
            <a:endParaRPr lang="pt-BR" sz="32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dissolve">
                                      <p:cBhvr>
                                        <p:cTn id="7" dur="500"/>
                                        <p:tgtEl>
                                          <p:spTgt spid="8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dissolve">
                                      <p:cBhvr>
                                        <p:cTn id="12" dur="500"/>
                                        <p:tgtEl>
                                          <p:spTgt spid="81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dissolve">
                                      <p:cBhvr>
                                        <p:cTn id="17" dur="500"/>
                                        <p:tgtEl>
                                          <p:spTgt spid="81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6">
                                            <p:txEl>
                                              <p:pRg st="3" end="3"/>
                                            </p:txEl>
                                          </p:spTgt>
                                        </p:tgtEl>
                                        <p:attrNameLst>
                                          <p:attrName>style.visibility</p:attrName>
                                        </p:attrNameLst>
                                      </p:cBhvr>
                                      <p:to>
                                        <p:strVal val="visible"/>
                                      </p:to>
                                    </p:set>
                                    <p:animEffect transition="in" filter="dissolve">
                                      <p:cBhvr>
                                        <p:cTn id="22" dur="500"/>
                                        <p:tgtEl>
                                          <p:spTgt spid="81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6">
                                            <p:txEl>
                                              <p:pRg st="4" end="4"/>
                                            </p:txEl>
                                          </p:spTgt>
                                        </p:tgtEl>
                                        <p:attrNameLst>
                                          <p:attrName>style.visibility</p:attrName>
                                        </p:attrNameLst>
                                      </p:cBhvr>
                                      <p:to>
                                        <p:strVal val="visible"/>
                                      </p:to>
                                    </p:set>
                                    <p:animEffect transition="in" filter="dissolve">
                                      <p:cBhvr>
                                        <p:cTn id="27" dur="500"/>
                                        <p:tgtEl>
                                          <p:spTgt spid="819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196">
                                            <p:txEl>
                                              <p:pRg st="5" end="5"/>
                                            </p:txEl>
                                          </p:spTgt>
                                        </p:tgtEl>
                                        <p:attrNameLst>
                                          <p:attrName>style.visibility</p:attrName>
                                        </p:attrNameLst>
                                      </p:cBhvr>
                                      <p:to>
                                        <p:strVal val="visible"/>
                                      </p:to>
                                    </p:set>
                                    <p:animEffect transition="in" filter="dissolve">
                                      <p:cBhvr>
                                        <p:cTn id="32" dur="500"/>
                                        <p:tgtEl>
                                          <p:spTgt spid="819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196">
                                            <p:txEl>
                                              <p:pRg st="6" end="6"/>
                                            </p:txEl>
                                          </p:spTgt>
                                        </p:tgtEl>
                                        <p:attrNameLst>
                                          <p:attrName>style.visibility</p:attrName>
                                        </p:attrNameLst>
                                      </p:cBhvr>
                                      <p:to>
                                        <p:strVal val="visible"/>
                                      </p:to>
                                    </p:set>
                                    <p:animEffect transition="in" filter="dissolve">
                                      <p:cBhvr>
                                        <p:cTn id="37" dur="500"/>
                                        <p:tgtEl>
                                          <p:spTgt spid="8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WordArt 3"/>
          <p:cNvSpPr>
            <a:spLocks noChangeArrowheads="1" noChangeShapeType="1" noTextEdit="1"/>
          </p:cNvSpPr>
          <p:nvPr/>
        </p:nvSpPr>
        <p:spPr bwMode="auto">
          <a:xfrm>
            <a:off x="1042988" y="620713"/>
            <a:ext cx="6121400" cy="2087562"/>
          </a:xfrm>
          <a:prstGeom prst="rect">
            <a:avLst/>
          </a:prstGeom>
        </p:spPr>
        <p:txBody>
          <a:bodyPr wrap="none" fromWordArt="1">
            <a:prstTxWarp prst="textCurveUp">
              <a:avLst>
                <a:gd name="adj" fmla="val 40356"/>
              </a:avLst>
            </a:prstTxWarp>
          </a:bodyPr>
          <a:lstStyle/>
          <a:p>
            <a:pPr algn="ctr"/>
            <a:r>
              <a:rPr lang="pt-BR" sz="3600" b="1" kern="10">
                <a:ln w="12700">
                  <a:solidFill>
                    <a:srgbClr val="000000"/>
                  </a:solidFill>
                  <a:round/>
                  <a:headEnd/>
                  <a:tailEnd/>
                </a:ln>
                <a:solidFill>
                  <a:srgbClr val="FFFF00"/>
                </a:solidFill>
                <a:effectLst>
                  <a:outerShdw dist="45791" dir="2021404" algn="ctr" rotWithShape="0">
                    <a:schemeClr val="tx1">
                      <a:alpha val="80000"/>
                    </a:schemeClr>
                  </a:outerShdw>
                </a:effectLst>
                <a:latin typeface="Arial Black"/>
              </a:rPr>
              <a:t>Momento da Oração</a:t>
            </a:r>
          </a:p>
        </p:txBody>
      </p:sp>
      <p:sp>
        <p:nvSpPr>
          <p:cNvPr id="9220" name="Text Box 4"/>
          <p:cNvSpPr txBox="1">
            <a:spLocks noChangeArrowheads="1"/>
          </p:cNvSpPr>
          <p:nvPr/>
        </p:nvSpPr>
        <p:spPr bwMode="auto">
          <a:xfrm>
            <a:off x="719138" y="3213100"/>
            <a:ext cx="7704137" cy="2528888"/>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50000"/>
              </a:spcBef>
            </a:pPr>
            <a:r>
              <a:rPr lang="pt-BR" sz="3200" b="1">
                <a:solidFill>
                  <a:schemeClr val="bg1"/>
                </a:solidFill>
                <a:effectLst>
                  <a:outerShdw blurRad="38100" dist="38100" dir="2700000" algn="tl">
                    <a:srgbClr val="000000"/>
                  </a:outerShdw>
                </a:effectLst>
                <a:cs typeface="Arial" charset="0"/>
              </a:rPr>
              <a:t>   O Culto Jovem deve reservar um espaço para atender as</a:t>
            </a:r>
            <a:r>
              <a:rPr lang="pt-BR" sz="3200" b="1">
                <a:effectLst>
                  <a:outerShdw blurRad="38100" dist="38100" dir="2700000" algn="tl">
                    <a:srgbClr val="FFFFFF"/>
                  </a:outerShdw>
                </a:effectLst>
                <a:cs typeface="Arial" charset="0"/>
              </a:rPr>
              <a:t> </a:t>
            </a:r>
            <a:r>
              <a:rPr lang="pt-BR" sz="3200" b="1">
                <a:solidFill>
                  <a:schemeClr val="bg1"/>
                </a:solidFill>
                <a:effectLst>
                  <a:outerShdw blurRad="38100" dist="38100" dir="2700000" algn="tl">
                    <a:srgbClr val="000000"/>
                  </a:outerShdw>
                </a:effectLst>
                <a:cs typeface="Arial" charset="0"/>
              </a:rPr>
              <a:t>necessidades espirituais e sociais dos jovens, a oração deve ocupar um lugar central na programação. </a:t>
            </a:r>
          </a:p>
        </p:txBody>
      </p:sp>
    </p:spTree>
  </p:cSld>
  <p:clrMapOvr>
    <a:masterClrMapping/>
  </p:clrMapOvr>
  <p:transition spd="med" advClick="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4213" y="1782763"/>
            <a:ext cx="7775575" cy="2654300"/>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50000"/>
              </a:spcBef>
              <a:buFontTx/>
              <a:buAutoNum type="arabicPeriod"/>
            </a:pPr>
            <a:r>
              <a:rPr lang="pt-BR" sz="2800" b="1">
                <a:solidFill>
                  <a:schemeClr val="bg1"/>
                </a:solidFill>
                <a:effectLst>
                  <a:outerShdw blurRad="38100" dist="38100" dir="2700000" algn="tl">
                    <a:srgbClr val="000000"/>
                  </a:outerShdw>
                </a:effectLst>
                <a:cs typeface="Arial" charset="0"/>
              </a:rPr>
              <a:t>Pode-se ter na entrada da igreja uma caixa para pedidos e agradecimentos. Ao lado, papéis e caneta para que todos possam escrevê-los e colocar na caixa. Os jovens devem ser incentivados a fazerem seus pedidos.</a:t>
            </a:r>
          </a:p>
        </p:txBody>
      </p:sp>
    </p:spTree>
  </p:cSld>
  <p:clrMapOvr>
    <a:masterClrMapping/>
  </p:clrMapOvr>
  <p:transition spd="med" advClick="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901700" y="1047750"/>
            <a:ext cx="7415213" cy="1373188"/>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50000"/>
              </a:spcBef>
              <a:buFontTx/>
              <a:buAutoNum type="arabicPeriod" startAt="2"/>
            </a:pPr>
            <a:r>
              <a:rPr lang="pt-BR" sz="2800" b="1">
                <a:solidFill>
                  <a:schemeClr val="bg1"/>
                </a:solidFill>
                <a:effectLst>
                  <a:outerShdw blurRad="38100" dist="38100" dir="2700000" algn="tl">
                    <a:srgbClr val="000000"/>
                  </a:outerShdw>
                </a:effectLst>
                <a:cs typeface="Arial" charset="0"/>
              </a:rPr>
              <a:t>Pode-se oferecer a um ou dois jovens a oportunidade de fazer seus pedidos publicamente.</a:t>
            </a:r>
          </a:p>
        </p:txBody>
      </p:sp>
      <p:sp>
        <p:nvSpPr>
          <p:cNvPr id="47108" name="Text Box 4"/>
          <p:cNvSpPr txBox="1">
            <a:spLocks noChangeArrowheads="1"/>
          </p:cNvSpPr>
          <p:nvPr/>
        </p:nvSpPr>
        <p:spPr bwMode="auto">
          <a:xfrm>
            <a:off x="879475" y="3213100"/>
            <a:ext cx="7385050" cy="2227263"/>
          </a:xfrm>
          <a:prstGeom prst="rect">
            <a:avLst/>
          </a:prstGeom>
          <a:noFill/>
          <a:ln w="9525">
            <a:noFill/>
            <a:miter lim="800000"/>
            <a:headEnd/>
            <a:tailEnd/>
          </a:ln>
          <a:effectLst>
            <a:outerShdw dist="35921" dir="2700000" algn="ctr" rotWithShape="0">
              <a:schemeClr val="tx1"/>
            </a:outerShdw>
          </a:effectLst>
        </p:spPr>
        <p:txBody>
          <a:bodyPr>
            <a:spAutoFit/>
          </a:bodyPr>
          <a:lstStyle/>
          <a:p>
            <a:pPr marL="457200" indent="-457200" algn="just">
              <a:spcBef>
                <a:spcPct val="50000"/>
              </a:spcBef>
              <a:buFontTx/>
              <a:buAutoNum type="arabicPeriod" startAt="3"/>
            </a:pPr>
            <a:r>
              <a:rPr lang="pt-BR" sz="2800" b="1">
                <a:solidFill>
                  <a:schemeClr val="bg1"/>
                </a:solidFill>
                <a:effectLst>
                  <a:outerShdw blurRad="38100" dist="38100" dir="2700000" algn="tl">
                    <a:srgbClr val="000000"/>
                  </a:outerShdw>
                </a:effectLst>
                <a:cs typeface="Arial" charset="0"/>
              </a:rPr>
              <a:t>Pode-se colocar a caixa de pedidos na frente enquanto os jovens cantam um hino sobre oração (do CD Jovem), então levantam-se e colocam seus pedidos na caixa.</a:t>
            </a:r>
            <a:endParaRPr lang="pt-BR" sz="3200" b="1">
              <a:solidFill>
                <a:schemeClr val="bg1"/>
              </a:solidFill>
              <a:effectLst>
                <a:outerShdw blurRad="38100" dist="38100" dir="2700000" algn="tl">
                  <a:srgbClr val="000000"/>
                </a:outerShdw>
              </a:effectLst>
            </a:endParaRPr>
          </a:p>
        </p:txBody>
      </p:sp>
    </p:spTree>
  </p:cSld>
  <p:clrMapOvr>
    <a:masterClrMapping/>
  </p:clrMapOvr>
  <p:transition spd="med"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p:cTn id="7" dur="500" fill="hold"/>
                                        <p:tgtEl>
                                          <p:spTgt spid="47108"/>
                                        </p:tgtEl>
                                        <p:attrNameLst>
                                          <p:attrName>ppt_w</p:attrName>
                                        </p:attrNameLst>
                                      </p:cBhvr>
                                      <p:tavLst>
                                        <p:tav tm="0">
                                          <p:val>
                                            <p:fltVal val="0"/>
                                          </p:val>
                                        </p:tav>
                                        <p:tav tm="100000">
                                          <p:val>
                                            <p:strVal val="#ppt_w"/>
                                          </p:val>
                                        </p:tav>
                                      </p:tavLst>
                                    </p:anim>
                                    <p:anim calcmode="lin" valueType="num">
                                      <p:cBhvr>
                                        <p:cTn id="8" dur="500" fill="hold"/>
                                        <p:tgtEl>
                                          <p:spTgt spid="471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theme/theme1.xml><?xml version="1.0" encoding="utf-8"?>
<a:theme xmlns:a="http://schemas.openxmlformats.org/drawingml/2006/main" name="Culto_jovem_de_sucess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Culto_jovem_de_sucesso</Template>
  <TotalTime>0</TotalTime>
  <Words>2220</Words>
  <Application>Microsoft Office PowerPoint</Application>
  <PresentationFormat>Apresentação na tela (4:3)</PresentationFormat>
  <Paragraphs>166</Paragraphs>
  <Slides>47</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47</vt:i4>
      </vt:variant>
    </vt:vector>
  </HeadingPairs>
  <TitlesOfParts>
    <vt:vector size="52" baseType="lpstr">
      <vt:lpstr>Arial</vt:lpstr>
      <vt:lpstr>Wingdings 2</vt:lpstr>
      <vt:lpstr>Webdings</vt:lpstr>
      <vt:lpstr>Wingdings</vt:lpstr>
      <vt:lpstr>Culto_jovem_de_sucesso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ISMAEL</dc:creator>
  <cp:lastModifiedBy>ISMAEL</cp:lastModifiedBy>
  <cp:revision>1</cp:revision>
  <dcterms:created xsi:type="dcterms:W3CDTF">2014-08-20T14:39:32Z</dcterms:created>
  <dcterms:modified xsi:type="dcterms:W3CDTF">2014-08-20T14:40:22Z</dcterms:modified>
</cp:coreProperties>
</file>