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90" r:id="rId5"/>
    <p:sldId id="291" r:id="rId6"/>
    <p:sldId id="268" r:id="rId7"/>
    <p:sldId id="260" r:id="rId8"/>
    <p:sldId id="292" r:id="rId9"/>
    <p:sldId id="293" r:id="rId10"/>
    <p:sldId id="294" r:id="rId11"/>
    <p:sldId id="295" r:id="rId12"/>
    <p:sldId id="296" r:id="rId13"/>
    <p:sldId id="276" r:id="rId14"/>
    <p:sldId id="298" r:id="rId15"/>
    <p:sldId id="271" r:id="rId16"/>
    <p:sldId id="277" r:id="rId17"/>
    <p:sldId id="297" r:id="rId18"/>
    <p:sldId id="299" r:id="rId19"/>
    <p:sldId id="273" r:id="rId20"/>
    <p:sldId id="281"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0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3A875-1CEB-4B99-AD5E-FF720EEB388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6D1D920-FC7E-47DB-8852-B287395E33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DC90858-157C-43F3-895B-7827DC148AF8}"/>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E5A3E5E9-DBA9-4C61-8368-8F4905E9432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613E946-CA11-4287-99F2-A89D224B146D}"/>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2645278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B2BF2-A555-4019-A48D-2B85C0C75BD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8AE0B74-0CE2-419E-B07E-7442091FB35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4CA36D4-DE5C-48BB-81AC-A02F8DCEF12C}"/>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C779DBCD-57A5-40F5-AEEA-2C9D39819CC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F03C4BC-BF12-4D54-9311-6938FD2DD4D1}"/>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3451067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82A2CA-713D-4564-A7D2-361DD54EB2F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E9DE9614-656F-4397-89A3-77661E47E056}"/>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9FC78D3-0FC1-46AA-8CD1-F45B22B111B9}"/>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796177D9-5DF8-45CE-A901-D20724AFD3C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1CE431D-7AF0-4EC9-A36D-3C36899EA489}"/>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1422368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E73E9F-F9A0-4E53-82B0-D2ECCB7026A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55A8B2D-0E78-4E39-9BFD-AAF4D2D56F4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D103AF2-DF5D-4A86-9C5B-F5076AC48786}"/>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96D976DE-3CB3-45A2-9260-E497FFBE74C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C05862A-35A0-4F22-86B3-F5FCF5FF13B3}"/>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4236124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5C2D8-1DA8-4604-B354-8BB3F83FEFF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96C01F5-8930-45B7-B3D1-654D866D78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2AC247F-A698-4FA8-9F71-CDB49FD453E1}"/>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58536B1F-5264-43E6-8782-3B9B282A72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0E38632-94CD-4C5D-ADC9-2704DCBC3069}"/>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417773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EDF5DA-518C-4008-AD1A-63CDA6BE435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3227F35-3C49-4983-B5B9-6733A8BFAF2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84675C9-6798-4789-AC26-6B45C4DA3A12}"/>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8F879E2-7D80-4BF3-AEA9-5BACB245BFE5}"/>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6" name="Espaço Reservado para Rodapé 5">
            <a:extLst>
              <a:ext uri="{FF2B5EF4-FFF2-40B4-BE49-F238E27FC236}">
                <a16:creationId xmlns:a16="http://schemas.microsoft.com/office/drawing/2014/main" id="{2F8610A0-18E7-441C-84A9-F5EBC35085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DDF7D2E-746D-4ECE-AD9A-A8485925152E}"/>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3571045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EE004-1936-4838-AC1A-ED3F91A52F3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DAEF6E5-59E5-4706-8C7D-F31504C6F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0644274-EBAF-4FC1-81B4-FD9D7337FAC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7B775AB-E527-4992-A4A3-7BE11887A8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3A4D97E-B187-4935-9CE1-EC477FAB099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9D5ED04-FFAA-4A22-BF95-8EAB88401A25}"/>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8" name="Espaço Reservado para Rodapé 7">
            <a:extLst>
              <a:ext uri="{FF2B5EF4-FFF2-40B4-BE49-F238E27FC236}">
                <a16:creationId xmlns:a16="http://schemas.microsoft.com/office/drawing/2014/main" id="{039EEABF-D8E9-46B8-A1F7-C4C7855A1D5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907FBDB-6ECE-4D60-80BC-103FA814D296}"/>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1010167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F428F5-55ED-4145-8D5C-2E0973F9C87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C7E5624-35CC-4473-946F-6B7F711A0F16}"/>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4" name="Espaço Reservado para Rodapé 3">
            <a:extLst>
              <a:ext uri="{FF2B5EF4-FFF2-40B4-BE49-F238E27FC236}">
                <a16:creationId xmlns:a16="http://schemas.microsoft.com/office/drawing/2014/main" id="{3F4C1BF4-AFCB-45C9-B940-66E29DEB0F4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EEB69C5-48B9-4129-A08E-AC53857B0382}"/>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1009183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4868BD9-5691-4154-AB90-8236724220E2}"/>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3" name="Espaço Reservado para Rodapé 2">
            <a:extLst>
              <a:ext uri="{FF2B5EF4-FFF2-40B4-BE49-F238E27FC236}">
                <a16:creationId xmlns:a16="http://schemas.microsoft.com/office/drawing/2014/main" id="{DE3E5052-2C66-4F8F-9122-31156BEE69E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FD43A6F-0010-4781-ADE7-484B62F9CF78}"/>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3525530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80471-8F6A-4393-9139-4434011CE03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1E191D4-E67C-4B97-9DC4-5714A0E6B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75D21D5-4CE6-4F2F-B613-38DAE5C9B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75DEA5C-2DD2-437D-B210-CEDF147FA14E}"/>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6" name="Espaço Reservado para Rodapé 5">
            <a:extLst>
              <a:ext uri="{FF2B5EF4-FFF2-40B4-BE49-F238E27FC236}">
                <a16:creationId xmlns:a16="http://schemas.microsoft.com/office/drawing/2014/main" id="{BB894B3F-DA03-4383-9839-6F9FCCB4DB8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5B261EF-768F-48AB-9D2D-D1B18B769BC4}"/>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3231874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7F5728-9AC7-45A5-AB5E-F9B7AEFE0EE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D423FB0-A835-49A9-AA6E-FE86E7010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C5185CC-9071-4526-9999-3F47DB8D0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1A51B2E-48DF-4BD7-B30B-B26E8725F4F9}"/>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6" name="Espaço Reservado para Rodapé 5">
            <a:extLst>
              <a:ext uri="{FF2B5EF4-FFF2-40B4-BE49-F238E27FC236}">
                <a16:creationId xmlns:a16="http://schemas.microsoft.com/office/drawing/2014/main" id="{22ADC19D-9F19-411E-84A3-A5D2C91FFAF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2D50753-3ACB-4175-BE6E-632EB77D849B}"/>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657658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D268666-A4D5-4978-9642-4F7AF248D7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895F2ABA-D40F-407B-ACB8-47AED36120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610C88-1169-4A44-979F-C73DDDAFD4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782B9BAC-6DBE-4C90-B7E3-461499BD04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2D02E05-0C2B-46B6-AE0F-F90620CA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6B075-9F68-4B57-BA4B-DD8A59B0EC82}" type="slidenum">
              <a:rPr lang="pt-BR" smtClean="0"/>
              <a:t>‹nº›</a:t>
            </a:fld>
            <a:endParaRPr lang="pt-BR"/>
          </a:p>
        </p:txBody>
      </p:sp>
    </p:spTree>
    <p:extLst>
      <p:ext uri="{BB962C8B-B14F-4D97-AF65-F5344CB8AC3E}">
        <p14:creationId xmlns:p14="http://schemas.microsoft.com/office/powerpoint/2010/main" val="2593730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011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987971" y="718664"/>
            <a:ext cx="4939863" cy="4401205"/>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Nem sempre nossos filhos tomam atitudes como essas, infelizmente. Essa é a grande razão de nossa preocupação como pais. Às vezes, juntamente com a má escolha das amizades, vêm os vícios e maus hábitos, que geralmente começam com um simples: “Pai, mãe, isso não tem nada a ver”. </a:t>
            </a:r>
          </a:p>
        </p:txBody>
      </p:sp>
    </p:spTree>
    <p:extLst>
      <p:ext uri="{BB962C8B-B14F-4D97-AF65-F5344CB8AC3E}">
        <p14:creationId xmlns:p14="http://schemas.microsoft.com/office/powerpoint/2010/main" val="591753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788274" y="760706"/>
            <a:ext cx="5307726" cy="4401205"/>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 verdade é que Deus está acompanhando a situação de nossos filhos e está disposto a nos ajudar na obra de resgatá-los. </a:t>
            </a:r>
          </a:p>
          <a:p>
            <a:pPr algn="ctr"/>
            <a:r>
              <a:rPr lang="pt-BR" sz="2800" b="1" dirty="0">
                <a:latin typeface="Calibri" panose="020F0502020204030204" pitchFamily="34" charset="0"/>
                <a:ea typeface="Calibri" panose="020F0502020204030204" pitchFamily="34" charset="0"/>
                <a:cs typeface="Times New Roman" panose="02020603050405020304" pitchFamily="18" charset="0"/>
              </a:rPr>
              <a:t>Bom seria se nossos filhos e filhas fossem como Daniel, que resolveu se conservar firme aos princípios que recebeu de seus pais. E mesmo distante, não se desviou do caminho do SENHOR. </a:t>
            </a:r>
          </a:p>
        </p:txBody>
      </p:sp>
    </p:spTree>
    <p:extLst>
      <p:ext uri="{BB962C8B-B14F-4D97-AF65-F5344CB8AC3E}">
        <p14:creationId xmlns:p14="http://schemas.microsoft.com/office/powerpoint/2010/main" val="3228830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2070539" y="1433257"/>
            <a:ext cx="6369270" cy="4401205"/>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Aos nossos olhos, parece que seria bom se pudéssemos escolher por nossos filhos, se pudéssemos emprestar nossa maturidade para eles. Mas, existe uma coisa que não podemos esquecer, que é a individualidade, o livre arbítrio. Nossos filhos não são bonecos ou nossos escravos. Deus não fez isso conosco, e nós não temos o direito de fazer isso com nossos filhos.</a:t>
            </a:r>
          </a:p>
        </p:txBody>
      </p:sp>
    </p:spTree>
    <p:extLst>
      <p:ext uri="{BB962C8B-B14F-4D97-AF65-F5344CB8AC3E}">
        <p14:creationId xmlns:p14="http://schemas.microsoft.com/office/powerpoint/2010/main" val="4049015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6AD25BD-5E54-41C6-95B8-D5E73E48959C}"/>
              </a:ext>
            </a:extLst>
          </p:cNvPr>
          <p:cNvSpPr txBox="1"/>
          <p:nvPr/>
        </p:nvSpPr>
        <p:spPr>
          <a:xfrm>
            <a:off x="2343808" y="2112578"/>
            <a:ext cx="8019392" cy="830997"/>
          </a:xfrm>
          <a:prstGeom prst="rect">
            <a:avLst/>
          </a:prstGeom>
          <a:noFill/>
        </p:spPr>
        <p:txBody>
          <a:bodyPr wrap="square" rtlCol="0">
            <a:spAutoFit/>
          </a:bodyPr>
          <a:lstStyle/>
          <a:p>
            <a:r>
              <a:rPr lang="pt-BR"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PAIS DESCONHECIDOS, </a:t>
            </a:r>
            <a:endParaRPr lang="pt-BR" sz="4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06D908FF-8002-404E-B35E-D0EEBB462534}"/>
              </a:ext>
            </a:extLst>
          </p:cNvPr>
          <p:cNvSpPr txBox="1"/>
          <p:nvPr/>
        </p:nvSpPr>
        <p:spPr>
          <a:xfrm>
            <a:off x="4740166" y="2840825"/>
            <a:ext cx="6836979" cy="830997"/>
          </a:xfrm>
          <a:prstGeom prst="rect">
            <a:avLst/>
          </a:prstGeom>
          <a:noFill/>
        </p:spPr>
        <p:txBody>
          <a:bodyPr wrap="square" rtlCol="0">
            <a:spAutoFit/>
          </a:bodyPr>
          <a:lstStyle/>
          <a:p>
            <a:r>
              <a:rPr lang="pt-BR"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MAS FUNDAMENTAIS</a:t>
            </a:r>
            <a:endParaRPr lang="pt-BR" sz="4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A366BECF-3E99-4F64-B27B-331ED358FFA0}"/>
              </a:ext>
            </a:extLst>
          </p:cNvPr>
          <p:cNvSpPr txBox="1"/>
          <p:nvPr/>
        </p:nvSpPr>
        <p:spPr>
          <a:xfrm>
            <a:off x="1261242" y="1736229"/>
            <a:ext cx="1051033" cy="2215991"/>
          </a:xfrm>
          <a:prstGeom prst="rect">
            <a:avLst/>
          </a:prstGeom>
          <a:noFill/>
        </p:spPr>
        <p:txBody>
          <a:bodyPr wrap="square" rtlCol="0">
            <a:spAutoFit/>
          </a:bodyPr>
          <a:lstStyle/>
          <a:p>
            <a:r>
              <a:rPr lang="pt-BR" sz="13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2</a:t>
            </a:r>
            <a:endParaRPr lang="pt-BR" sz="13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708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072055" y="1428130"/>
            <a:ext cx="5023945" cy="3108543"/>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 Bíblia não fala absolutamente nada dos pais de Daniel. Não sabemos seus nomes, mas eles foram fundamentais para que Daniel conseguisse vencer as tentações e as más influências da Babilônia. </a:t>
            </a:r>
          </a:p>
        </p:txBody>
      </p:sp>
    </p:spTree>
    <p:extLst>
      <p:ext uri="{BB962C8B-B14F-4D97-AF65-F5344CB8AC3E}">
        <p14:creationId xmlns:p14="http://schemas.microsoft.com/office/powerpoint/2010/main" val="3234834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072055" y="1428130"/>
            <a:ext cx="5023945" cy="3539430"/>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Quantas gerações foram abençoadas pelos princípios de vida implantados na educação de Daniel. Quantos têm sido beneficiados com essa experiência de Daniel? E como a história de Daniel é real para nossos dias! </a:t>
            </a:r>
          </a:p>
        </p:txBody>
      </p:sp>
    </p:spTree>
    <p:extLst>
      <p:ext uri="{BB962C8B-B14F-4D97-AF65-F5344CB8AC3E}">
        <p14:creationId xmlns:p14="http://schemas.microsoft.com/office/powerpoint/2010/main" val="4139731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6AD25BD-5E54-41C6-95B8-D5E73E48959C}"/>
              </a:ext>
            </a:extLst>
          </p:cNvPr>
          <p:cNvSpPr txBox="1"/>
          <p:nvPr/>
        </p:nvSpPr>
        <p:spPr>
          <a:xfrm>
            <a:off x="2343807" y="2112578"/>
            <a:ext cx="9438289" cy="830997"/>
          </a:xfrm>
          <a:prstGeom prst="rect">
            <a:avLst/>
          </a:prstGeom>
          <a:noFill/>
        </p:spPr>
        <p:txBody>
          <a:bodyPr wrap="square" rtlCol="0">
            <a:spAutoFit/>
          </a:bodyPr>
          <a:lstStyle/>
          <a:p>
            <a:r>
              <a:rPr lang="pt-BR"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JOVENS REFLETEM</a:t>
            </a:r>
            <a:endParaRPr lang="pt-BR" sz="4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06D908FF-8002-404E-B35E-D0EEBB462534}"/>
              </a:ext>
            </a:extLst>
          </p:cNvPr>
          <p:cNvSpPr txBox="1"/>
          <p:nvPr/>
        </p:nvSpPr>
        <p:spPr>
          <a:xfrm>
            <a:off x="6589987" y="2819804"/>
            <a:ext cx="3489434" cy="830997"/>
          </a:xfrm>
          <a:prstGeom prst="rect">
            <a:avLst/>
          </a:prstGeom>
          <a:noFill/>
        </p:spPr>
        <p:txBody>
          <a:bodyPr wrap="square" rtlCol="0">
            <a:spAutoFit/>
          </a:bodyPr>
          <a:lstStyle/>
          <a:p>
            <a:r>
              <a:rPr lang="pt-BR"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SEUS PAIS</a:t>
            </a:r>
            <a:endParaRPr lang="pt-BR" sz="4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A366BECF-3E99-4F64-B27B-331ED358FFA0}"/>
              </a:ext>
            </a:extLst>
          </p:cNvPr>
          <p:cNvSpPr txBox="1"/>
          <p:nvPr/>
        </p:nvSpPr>
        <p:spPr>
          <a:xfrm>
            <a:off x="1261242" y="1736229"/>
            <a:ext cx="1051033" cy="2215991"/>
          </a:xfrm>
          <a:prstGeom prst="rect">
            <a:avLst/>
          </a:prstGeom>
          <a:noFill/>
        </p:spPr>
        <p:txBody>
          <a:bodyPr wrap="square" rtlCol="0">
            <a:spAutoFit/>
          </a:bodyPr>
          <a:lstStyle/>
          <a:p>
            <a:r>
              <a:rPr lang="pt-BR" sz="13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3</a:t>
            </a:r>
            <a:endParaRPr lang="pt-BR" sz="13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498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914400" y="1154861"/>
            <a:ext cx="5023945" cy="3970318"/>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Acredite, os jovens, os adolescentes, refletem seus pais. Isso, é claro, aumenta ainda mais nossa responsabilidade. O grande mérito de Daniel foi simplesmente utilizar tudo que aprendeu em casa, colocando em prática na vida pessoal. </a:t>
            </a:r>
          </a:p>
        </p:txBody>
      </p:sp>
    </p:spTree>
    <p:extLst>
      <p:ext uri="{BB962C8B-B14F-4D97-AF65-F5344CB8AC3E}">
        <p14:creationId xmlns:p14="http://schemas.microsoft.com/office/powerpoint/2010/main" val="2441359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545020" y="2526333"/>
            <a:ext cx="8156027" cy="2677656"/>
          </a:xfrm>
          <a:prstGeom prst="rect">
            <a:avLst/>
          </a:prstGeom>
          <a:noFill/>
        </p:spPr>
        <p:txBody>
          <a:bodyPr wrap="square" rtlCol="0">
            <a:spAutoFit/>
          </a:bodyPr>
          <a:lstStyle/>
          <a:p>
            <a:pPr algn="ctr"/>
            <a:r>
              <a:rPr lang="pt-BR" sz="2800" b="1" i="1" dirty="0">
                <a:latin typeface="Calibri" panose="020F0502020204030204" pitchFamily="34" charset="0"/>
                <a:ea typeface="Calibri" panose="020F0502020204030204" pitchFamily="34" charset="0"/>
                <a:cs typeface="Times New Roman" panose="02020603050405020304" pitchFamily="18" charset="0"/>
              </a:rPr>
              <a:t>“É necessário muito estudo e fervorosa oração por sabedoria celestial para saber como lidar com mentes juvenis; pois muito depende da orientação que os pais conferem à mente e a vontade de seus filhos” (p. 16). </a:t>
            </a:r>
          </a:p>
          <a:p>
            <a:pPr algn="ctr"/>
            <a:endParaRPr lang="pt-BR" sz="2800" b="1" i="1" dirty="0">
              <a:latin typeface="Calibri" panose="020F0502020204030204" pitchFamily="34" charset="0"/>
              <a:ea typeface="Calibri" panose="020F0502020204030204" pitchFamily="34" charset="0"/>
              <a:cs typeface="Times New Roman" panose="02020603050405020304" pitchFamily="18" charset="0"/>
            </a:endParaRPr>
          </a:p>
          <a:p>
            <a:pPr algn="ctr"/>
            <a:r>
              <a:rPr lang="pt-BR" sz="2800" b="1" i="1" dirty="0">
                <a:latin typeface="Calibri" panose="020F0502020204030204" pitchFamily="34" charset="0"/>
                <a:ea typeface="Calibri" panose="020F0502020204030204" pitchFamily="34" charset="0"/>
                <a:cs typeface="Times New Roman" panose="02020603050405020304" pitchFamily="18" charset="0"/>
              </a:rPr>
              <a:t>Conselhos sobre Educação Cristã</a:t>
            </a:r>
          </a:p>
        </p:txBody>
      </p:sp>
    </p:spTree>
    <p:extLst>
      <p:ext uri="{BB962C8B-B14F-4D97-AF65-F5344CB8AC3E}">
        <p14:creationId xmlns:p14="http://schemas.microsoft.com/office/powerpoint/2010/main" val="3519262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944415" y="3863518"/>
            <a:ext cx="7924800" cy="2554545"/>
          </a:xfrm>
          <a:prstGeom prst="rect">
            <a:avLst/>
          </a:prstGeom>
          <a:noFill/>
        </p:spPr>
        <p:txBody>
          <a:bodyPr wrap="square" rtlCol="0">
            <a:spAutoFit/>
          </a:bodyPr>
          <a:lstStyle/>
          <a:p>
            <a:pPr algn="ctr"/>
            <a:r>
              <a:rPr lang="pt-BR" sz="3200" b="1" dirty="0">
                <a:latin typeface="Calibri" panose="020F0502020204030204" pitchFamily="34" charset="0"/>
                <a:ea typeface="Calibri" panose="020F0502020204030204" pitchFamily="34" charset="0"/>
                <a:cs typeface="Times New Roman" panose="02020603050405020304" pitchFamily="18" charset="0"/>
              </a:rPr>
              <a:t>Queremos que nossos filhos estejam conosco na eternidade. Desejamos que eles estejam conosco no Céu e depois na Nova Terra, desfrutando </a:t>
            </a:r>
            <a:r>
              <a:rPr lang="pt-BR" sz="3200" b="1" dirty="0" smtClean="0">
                <a:latin typeface="Calibri" panose="020F0502020204030204" pitchFamily="34" charset="0"/>
                <a:ea typeface="Calibri" panose="020F0502020204030204" pitchFamily="34" charset="0"/>
                <a:cs typeface="Times New Roman" panose="02020603050405020304" pitchFamily="18" charset="0"/>
              </a:rPr>
              <a:t>daquilo </a:t>
            </a:r>
            <a:r>
              <a:rPr lang="pt-BR" sz="3200" b="1" dirty="0">
                <a:latin typeface="Calibri" panose="020F0502020204030204" pitchFamily="34" charset="0"/>
                <a:ea typeface="Calibri" panose="020F0502020204030204" pitchFamily="34" charset="0"/>
                <a:cs typeface="Times New Roman" panose="02020603050405020304" pitchFamily="18" charset="0"/>
              </a:rPr>
              <a:t>que o SENHOR tem preparado para nós. </a:t>
            </a:r>
          </a:p>
        </p:txBody>
      </p:sp>
    </p:spTree>
    <p:extLst>
      <p:ext uri="{BB962C8B-B14F-4D97-AF65-F5344CB8AC3E}">
        <p14:creationId xmlns:p14="http://schemas.microsoft.com/office/powerpoint/2010/main" val="935765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781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82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860331" y="2909982"/>
            <a:ext cx="7893269" cy="1815882"/>
          </a:xfrm>
          <a:prstGeom prst="rect">
            <a:avLst/>
          </a:prstGeom>
          <a:noFill/>
        </p:spPr>
        <p:txBody>
          <a:bodyPr wrap="square" rtlCol="0">
            <a:spAutoFit/>
          </a:bodyPr>
          <a:lstStyle/>
          <a:p>
            <a:pPr algn="ctr"/>
            <a:r>
              <a:rPr lang="pt-BR" sz="2800" b="1" i="1" dirty="0">
                <a:effectLst/>
                <a:latin typeface="Calibri" panose="020F0502020204030204" pitchFamily="34" charset="0"/>
                <a:ea typeface="Calibri" panose="020F0502020204030204" pitchFamily="34" charset="0"/>
                <a:cs typeface="Times New Roman" panose="02020603050405020304" pitchFamily="18" charset="0"/>
              </a:rPr>
              <a:t> “Daniel resolveu não se contaminar com as finas iguarias do rei, nem com o vinho que ele bebia; por isso, pediu ao chefe dos eunucos que lhe permitisse não se contaminar” (Versão NAA).</a:t>
            </a:r>
          </a:p>
        </p:txBody>
      </p:sp>
      <p:sp>
        <p:nvSpPr>
          <p:cNvPr id="3" name="CaixaDeTexto 2">
            <a:extLst>
              <a:ext uri="{FF2B5EF4-FFF2-40B4-BE49-F238E27FC236}">
                <a16:creationId xmlns:a16="http://schemas.microsoft.com/office/drawing/2014/main" id="{958CF7D6-CA58-43D4-A259-446E811F4F0F}"/>
              </a:ext>
            </a:extLst>
          </p:cNvPr>
          <p:cNvSpPr txBox="1"/>
          <p:nvPr/>
        </p:nvSpPr>
        <p:spPr>
          <a:xfrm>
            <a:off x="935421" y="955056"/>
            <a:ext cx="3289738" cy="646331"/>
          </a:xfrm>
          <a:prstGeom prst="rect">
            <a:avLst/>
          </a:prstGeom>
          <a:noFill/>
        </p:spPr>
        <p:txBody>
          <a:bodyPr wrap="square" rtlCol="0">
            <a:spAutoFit/>
          </a:bodyPr>
          <a:lstStyle/>
          <a:p>
            <a:pPr algn="ctr"/>
            <a:r>
              <a:rPr lang="pt-BR" sz="3600" b="1"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Daniel 1:8</a:t>
            </a:r>
          </a:p>
        </p:txBody>
      </p:sp>
    </p:spTree>
    <p:extLst>
      <p:ext uri="{BB962C8B-B14F-4D97-AF65-F5344CB8AC3E}">
        <p14:creationId xmlns:p14="http://schemas.microsoft.com/office/powerpoint/2010/main" val="1701291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051034" y="1012954"/>
            <a:ext cx="5044966" cy="4832092"/>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 principal preocupação que nós, como pais, temos com nossos filhos adolescentes é que eles se preparem para a vida, que estudem, que sejam bons alunos, que tenham bons relacionamentos, sobretudo, relacionamentos saudáveis, mas também nos preocupamos com sua preparação para a eternidade.</a:t>
            </a:r>
          </a:p>
        </p:txBody>
      </p:sp>
    </p:spTree>
    <p:extLst>
      <p:ext uri="{BB962C8B-B14F-4D97-AF65-F5344CB8AC3E}">
        <p14:creationId xmlns:p14="http://schemas.microsoft.com/office/powerpoint/2010/main" val="895481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271751" y="1076016"/>
            <a:ext cx="4193628" cy="3970318"/>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Não podemos nos esquecer jamais de que a maior influência para a questão espiritual vem de nós mesmos. E, é claro, nos preocupamos quando eles se afastam dos caminhos de Deus, dos princípios dados por Deus. </a:t>
            </a:r>
          </a:p>
        </p:txBody>
      </p:sp>
    </p:spTree>
    <p:extLst>
      <p:ext uri="{BB962C8B-B14F-4D97-AF65-F5344CB8AC3E}">
        <p14:creationId xmlns:p14="http://schemas.microsoft.com/office/powerpoint/2010/main" val="3075202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2575035" y="2305615"/>
            <a:ext cx="6369270" cy="2246769"/>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Vamos pensar um pouco na história de Daniel? Esse escravo que foi selecionado para viver no palácio, na Babilônia. Ele poderia ter se ambientado ali, ter se acomodado... Mas, não foi assim.</a:t>
            </a:r>
          </a:p>
        </p:txBody>
      </p:sp>
    </p:spTree>
    <p:extLst>
      <p:ext uri="{BB962C8B-B14F-4D97-AF65-F5344CB8AC3E}">
        <p14:creationId xmlns:p14="http://schemas.microsoft.com/office/powerpoint/2010/main" val="4026937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6AD25BD-5E54-41C6-95B8-D5E73E48959C}"/>
              </a:ext>
            </a:extLst>
          </p:cNvPr>
          <p:cNvSpPr txBox="1"/>
          <p:nvPr/>
        </p:nvSpPr>
        <p:spPr>
          <a:xfrm>
            <a:off x="2343808" y="2112578"/>
            <a:ext cx="9049406" cy="707886"/>
          </a:xfrm>
          <a:prstGeom prst="rect">
            <a:avLst/>
          </a:prstGeom>
          <a:noFill/>
        </p:spPr>
        <p:txBody>
          <a:bodyPr wrap="square" rtlCol="0">
            <a:spAutoFit/>
          </a:bodyPr>
          <a:lstStyle/>
          <a:p>
            <a:r>
              <a:rPr lang="pt-BR"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DECISÕES QUE</a:t>
            </a:r>
            <a:endParaRPr lang="pt-BR" sz="40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06D908FF-8002-404E-B35E-D0EEBB462534}"/>
              </a:ext>
            </a:extLst>
          </p:cNvPr>
          <p:cNvSpPr txBox="1"/>
          <p:nvPr/>
        </p:nvSpPr>
        <p:spPr>
          <a:xfrm>
            <a:off x="3552498" y="2816385"/>
            <a:ext cx="6148551" cy="707886"/>
          </a:xfrm>
          <a:prstGeom prst="rect">
            <a:avLst/>
          </a:prstGeom>
          <a:noFill/>
        </p:spPr>
        <p:txBody>
          <a:bodyPr wrap="square" rtlCol="0">
            <a:spAutoFit/>
          </a:bodyPr>
          <a:lstStyle/>
          <a:p>
            <a:r>
              <a:rPr lang="pt-BR"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FIZERAM A DIFERENÇA</a:t>
            </a:r>
            <a:endParaRPr lang="pt-BR" sz="40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A366BECF-3E99-4F64-B27B-331ED358FFA0}"/>
              </a:ext>
            </a:extLst>
          </p:cNvPr>
          <p:cNvSpPr txBox="1"/>
          <p:nvPr/>
        </p:nvSpPr>
        <p:spPr>
          <a:xfrm>
            <a:off x="1261242" y="1736229"/>
            <a:ext cx="1051033" cy="2215991"/>
          </a:xfrm>
          <a:prstGeom prst="rect">
            <a:avLst/>
          </a:prstGeom>
          <a:noFill/>
        </p:spPr>
        <p:txBody>
          <a:bodyPr wrap="square" rtlCol="0">
            <a:spAutoFit/>
          </a:bodyPr>
          <a:lstStyle/>
          <a:p>
            <a:r>
              <a:rPr lang="pt-BR" sz="13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1</a:t>
            </a:r>
            <a:endParaRPr lang="pt-BR" sz="13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127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987971" y="718664"/>
            <a:ext cx="4939863" cy="5262979"/>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Na primeira refeição como escravo na Babilônia, ele teve uma atitude extraordinária. Ele, juntamente com seus amigos, decidiu o seguinte: “Eu não vou comer as coisas que estão colocando sobre a mesa.  Não vou comer das finas comidas oferecidas aos jovens da corte”.</a:t>
            </a:r>
          </a:p>
          <a:p>
            <a:pPr algn="ctr"/>
            <a:r>
              <a:rPr lang="pt-BR" sz="2800" b="1" dirty="0">
                <a:latin typeface="Calibri" panose="020F0502020204030204" pitchFamily="34" charset="0"/>
                <a:ea typeface="Calibri" panose="020F0502020204030204" pitchFamily="34" charset="0"/>
                <a:cs typeface="Times New Roman" panose="02020603050405020304" pitchFamily="18" charset="0"/>
              </a:rPr>
              <a:t> As atitudes e escolhas de Daniel determinaram o êxito dele na Babilônia: </a:t>
            </a:r>
          </a:p>
        </p:txBody>
      </p:sp>
    </p:spTree>
    <p:extLst>
      <p:ext uri="{BB962C8B-B14F-4D97-AF65-F5344CB8AC3E}">
        <p14:creationId xmlns:p14="http://schemas.microsoft.com/office/powerpoint/2010/main" val="2089551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3F7D1D3A-F843-49E5-A129-4AAA9DE3952C}"/>
              </a:ext>
            </a:extLst>
          </p:cNvPr>
          <p:cNvSpPr/>
          <p:nvPr/>
        </p:nvSpPr>
        <p:spPr>
          <a:xfrm>
            <a:off x="861848" y="1457375"/>
            <a:ext cx="7809187" cy="1240222"/>
          </a:xfrm>
          <a:prstGeom prst="roundRect">
            <a:avLst/>
          </a:prstGeom>
          <a:solidFill>
            <a:srgbClr val="F9E0C4">
              <a:alpha val="71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B5FDD78-3FDC-47EC-AF5E-947CF3BAC19E}"/>
              </a:ext>
            </a:extLst>
          </p:cNvPr>
          <p:cNvSpPr txBox="1"/>
          <p:nvPr/>
        </p:nvSpPr>
        <p:spPr>
          <a:xfrm>
            <a:off x="509748" y="1070279"/>
            <a:ext cx="762000" cy="2215991"/>
          </a:xfrm>
          <a:prstGeom prst="rect">
            <a:avLst/>
          </a:prstGeom>
          <a:noFill/>
        </p:spPr>
        <p:txBody>
          <a:bodyPr wrap="square" rtlCol="0">
            <a:spAutoFit/>
          </a:bodyPr>
          <a:lstStyle/>
          <a:p>
            <a:pPr algn="ctr"/>
            <a:r>
              <a:rPr lang="pt-BR" sz="13800" b="1" dirty="0">
                <a:latin typeface="Calibri" panose="020F0502020204030204" pitchFamily="34" charset="0"/>
                <a:ea typeface="Calibri" panose="020F0502020204030204" pitchFamily="34" charset="0"/>
                <a:cs typeface="Times New Roman" panose="02020603050405020304" pitchFamily="18" charset="0"/>
              </a:rPr>
              <a:t>1</a:t>
            </a:r>
          </a:p>
        </p:txBody>
      </p:sp>
      <p:sp>
        <p:nvSpPr>
          <p:cNvPr id="5" name="CaixaDeTexto 4">
            <a:extLst>
              <a:ext uri="{FF2B5EF4-FFF2-40B4-BE49-F238E27FC236}">
                <a16:creationId xmlns:a16="http://schemas.microsoft.com/office/drawing/2014/main" id="{A3923422-9A0E-46E3-81EA-52C320A795F5}"/>
              </a:ext>
            </a:extLst>
          </p:cNvPr>
          <p:cNvSpPr txBox="1"/>
          <p:nvPr/>
        </p:nvSpPr>
        <p:spPr>
          <a:xfrm>
            <a:off x="1061544" y="1457375"/>
            <a:ext cx="7409793" cy="1077218"/>
          </a:xfrm>
          <a:prstGeom prst="rect">
            <a:avLst/>
          </a:prstGeom>
          <a:noFill/>
        </p:spPr>
        <p:txBody>
          <a:bodyPr wrap="square" rtlCol="0">
            <a:spAutoFit/>
          </a:bodyPr>
          <a:lstStyle/>
          <a:p>
            <a:pPr algn="ctr"/>
            <a:r>
              <a:rPr lang="pt-BR" sz="3200" b="1" dirty="0">
                <a:latin typeface="Calibri" panose="020F0502020204030204" pitchFamily="34" charset="0"/>
                <a:ea typeface="Calibri" panose="020F0502020204030204" pitchFamily="34" charset="0"/>
                <a:cs typeface="Times New Roman" panose="02020603050405020304" pitchFamily="18" charset="0"/>
              </a:rPr>
              <a:t>Ser temperante, essa foi a sua primeira escolha (Daniel 1:8). </a:t>
            </a:r>
          </a:p>
        </p:txBody>
      </p:sp>
      <p:sp>
        <p:nvSpPr>
          <p:cNvPr id="6" name="Retângulo: Cantos Arredondados 5">
            <a:extLst>
              <a:ext uri="{FF2B5EF4-FFF2-40B4-BE49-F238E27FC236}">
                <a16:creationId xmlns:a16="http://schemas.microsoft.com/office/drawing/2014/main" id="{2972DB85-FF9D-446A-9A89-8EC9CFE4AF6C}"/>
              </a:ext>
            </a:extLst>
          </p:cNvPr>
          <p:cNvSpPr/>
          <p:nvPr/>
        </p:nvSpPr>
        <p:spPr>
          <a:xfrm>
            <a:off x="1975948" y="2921689"/>
            <a:ext cx="7809187" cy="1240222"/>
          </a:xfrm>
          <a:prstGeom prst="roundRect">
            <a:avLst/>
          </a:prstGeom>
          <a:solidFill>
            <a:srgbClr val="F9E0C4">
              <a:alpha val="71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0CF170DF-D956-49BC-A8A0-BAB1C82E9A28}"/>
              </a:ext>
            </a:extLst>
          </p:cNvPr>
          <p:cNvSpPr txBox="1"/>
          <p:nvPr/>
        </p:nvSpPr>
        <p:spPr>
          <a:xfrm>
            <a:off x="1623848" y="2534593"/>
            <a:ext cx="762000" cy="2215991"/>
          </a:xfrm>
          <a:prstGeom prst="rect">
            <a:avLst/>
          </a:prstGeom>
          <a:noFill/>
        </p:spPr>
        <p:txBody>
          <a:bodyPr wrap="square" rtlCol="0">
            <a:spAutoFit/>
          </a:bodyPr>
          <a:lstStyle/>
          <a:p>
            <a:pPr algn="ctr"/>
            <a:r>
              <a:rPr lang="pt-BR" sz="13800" b="1" dirty="0">
                <a:latin typeface="Calibri" panose="020F0502020204030204" pitchFamily="34" charset="0"/>
                <a:ea typeface="Calibri" panose="020F0502020204030204" pitchFamily="34" charset="0"/>
                <a:cs typeface="Times New Roman" panose="02020603050405020304" pitchFamily="18" charset="0"/>
              </a:rPr>
              <a:t>2</a:t>
            </a:r>
          </a:p>
        </p:txBody>
      </p:sp>
      <p:sp>
        <p:nvSpPr>
          <p:cNvPr id="8" name="CaixaDeTexto 7">
            <a:extLst>
              <a:ext uri="{FF2B5EF4-FFF2-40B4-BE49-F238E27FC236}">
                <a16:creationId xmlns:a16="http://schemas.microsoft.com/office/drawing/2014/main" id="{2D30BBEC-B166-4DC4-9D16-27937FE93C5C}"/>
              </a:ext>
            </a:extLst>
          </p:cNvPr>
          <p:cNvSpPr txBox="1"/>
          <p:nvPr/>
        </p:nvSpPr>
        <p:spPr>
          <a:xfrm>
            <a:off x="2175644" y="2921689"/>
            <a:ext cx="7409793" cy="1077218"/>
          </a:xfrm>
          <a:prstGeom prst="rect">
            <a:avLst/>
          </a:prstGeom>
          <a:noFill/>
        </p:spPr>
        <p:txBody>
          <a:bodyPr wrap="square" rtlCol="0">
            <a:spAutoFit/>
          </a:bodyPr>
          <a:lstStyle/>
          <a:p>
            <a:pPr algn="ctr"/>
            <a:r>
              <a:rPr lang="pt-BR" sz="3200" b="1" dirty="0">
                <a:latin typeface="Calibri" panose="020F0502020204030204" pitchFamily="34" charset="0"/>
                <a:ea typeface="Calibri" panose="020F0502020204030204" pitchFamily="34" charset="0"/>
                <a:cs typeface="Times New Roman" panose="02020603050405020304" pitchFamily="18" charset="0"/>
              </a:rPr>
              <a:t>Ele escolheu continuar orando três</a:t>
            </a:r>
          </a:p>
          <a:p>
            <a:pPr algn="ctr"/>
            <a:r>
              <a:rPr lang="pt-BR" sz="3200" b="1" dirty="0">
                <a:latin typeface="Calibri" panose="020F0502020204030204" pitchFamily="34" charset="0"/>
                <a:ea typeface="Calibri" panose="020F0502020204030204" pitchFamily="34" charset="0"/>
                <a:cs typeface="Times New Roman" panose="02020603050405020304" pitchFamily="18" charset="0"/>
              </a:rPr>
              <a:t>vezes ao dia (Daniel 6:10). </a:t>
            </a:r>
          </a:p>
        </p:txBody>
      </p:sp>
      <p:sp>
        <p:nvSpPr>
          <p:cNvPr id="9" name="Retângulo: Cantos Arredondados 8">
            <a:extLst>
              <a:ext uri="{FF2B5EF4-FFF2-40B4-BE49-F238E27FC236}">
                <a16:creationId xmlns:a16="http://schemas.microsoft.com/office/drawing/2014/main" id="{34AC1331-4B52-4630-9565-224E16819FC2}"/>
              </a:ext>
            </a:extLst>
          </p:cNvPr>
          <p:cNvSpPr/>
          <p:nvPr/>
        </p:nvSpPr>
        <p:spPr>
          <a:xfrm>
            <a:off x="2958663" y="4386003"/>
            <a:ext cx="7809187" cy="1240222"/>
          </a:xfrm>
          <a:prstGeom prst="roundRect">
            <a:avLst/>
          </a:prstGeom>
          <a:solidFill>
            <a:srgbClr val="F9E0C4">
              <a:alpha val="71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FB8B17CD-E692-4420-A2BC-3B8BA9620505}"/>
              </a:ext>
            </a:extLst>
          </p:cNvPr>
          <p:cNvSpPr txBox="1"/>
          <p:nvPr/>
        </p:nvSpPr>
        <p:spPr>
          <a:xfrm>
            <a:off x="2606563" y="3998907"/>
            <a:ext cx="762000" cy="2215991"/>
          </a:xfrm>
          <a:prstGeom prst="rect">
            <a:avLst/>
          </a:prstGeom>
          <a:noFill/>
        </p:spPr>
        <p:txBody>
          <a:bodyPr wrap="square" rtlCol="0">
            <a:spAutoFit/>
          </a:bodyPr>
          <a:lstStyle/>
          <a:p>
            <a:pPr algn="ctr"/>
            <a:r>
              <a:rPr lang="pt-BR" sz="13800" b="1" dirty="0">
                <a:latin typeface="Calibri" panose="020F0502020204030204" pitchFamily="34" charset="0"/>
                <a:ea typeface="Calibri" panose="020F0502020204030204" pitchFamily="34" charset="0"/>
                <a:cs typeface="Times New Roman" panose="02020603050405020304" pitchFamily="18" charset="0"/>
              </a:rPr>
              <a:t>3</a:t>
            </a:r>
          </a:p>
        </p:txBody>
      </p:sp>
      <p:sp>
        <p:nvSpPr>
          <p:cNvPr id="11" name="CaixaDeTexto 10">
            <a:extLst>
              <a:ext uri="{FF2B5EF4-FFF2-40B4-BE49-F238E27FC236}">
                <a16:creationId xmlns:a16="http://schemas.microsoft.com/office/drawing/2014/main" id="{E1C2D0F6-BEC5-49BD-B1A6-0A0E050141A6}"/>
              </a:ext>
            </a:extLst>
          </p:cNvPr>
          <p:cNvSpPr txBox="1"/>
          <p:nvPr/>
        </p:nvSpPr>
        <p:spPr>
          <a:xfrm>
            <a:off x="3158359" y="4386003"/>
            <a:ext cx="7409793" cy="1077218"/>
          </a:xfrm>
          <a:prstGeom prst="rect">
            <a:avLst/>
          </a:prstGeom>
          <a:noFill/>
        </p:spPr>
        <p:txBody>
          <a:bodyPr wrap="square" rtlCol="0">
            <a:spAutoFit/>
          </a:bodyPr>
          <a:lstStyle/>
          <a:p>
            <a:pPr algn="ctr"/>
            <a:r>
              <a:rPr lang="pt-BR" sz="3200" b="1" dirty="0">
                <a:latin typeface="Calibri" panose="020F0502020204030204" pitchFamily="34" charset="0"/>
                <a:ea typeface="Calibri" panose="020F0502020204030204" pitchFamily="34" charset="0"/>
                <a:cs typeface="Times New Roman" panose="02020603050405020304" pitchFamily="18" charset="0"/>
              </a:rPr>
              <a:t>Ele escolheu sempre ser leal aos</a:t>
            </a:r>
          </a:p>
          <a:p>
            <a:pPr algn="ctr"/>
            <a:r>
              <a:rPr lang="pt-BR" sz="3200" b="1" dirty="0">
                <a:latin typeface="Calibri" panose="020F0502020204030204" pitchFamily="34" charset="0"/>
                <a:ea typeface="Calibri" panose="020F0502020204030204" pitchFamily="34" charset="0"/>
                <a:cs typeface="Times New Roman" panose="02020603050405020304" pitchFamily="18" charset="0"/>
              </a:rPr>
              <a:t>princípios divinos (Daniel 6:22).</a:t>
            </a:r>
          </a:p>
        </p:txBody>
      </p:sp>
    </p:spTree>
    <p:extLst>
      <p:ext uri="{BB962C8B-B14F-4D97-AF65-F5344CB8AC3E}">
        <p14:creationId xmlns:p14="http://schemas.microsoft.com/office/powerpoint/2010/main" val="2312029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TotalTime>
  <Words>677</Words>
  <Application>Microsoft Office PowerPoint</Application>
  <PresentationFormat>Widescreen</PresentationFormat>
  <Paragraphs>35</Paragraphs>
  <Slides>20</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20</vt:i4>
      </vt:variant>
    </vt:vector>
  </HeadingPairs>
  <TitlesOfParts>
    <vt:vector size="25" baseType="lpstr">
      <vt:lpstr>Arial</vt:lpstr>
      <vt:lpstr>Calibri</vt:lpstr>
      <vt:lpstr>Calibri Light</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Alana Seifert</dc:creator>
  <cp:lastModifiedBy>DSA - Cristina Barbosa</cp:lastModifiedBy>
  <cp:revision>39</cp:revision>
  <dcterms:created xsi:type="dcterms:W3CDTF">2021-02-23T17:27:48Z</dcterms:created>
  <dcterms:modified xsi:type="dcterms:W3CDTF">2021-03-03T12:41:40Z</dcterms:modified>
</cp:coreProperties>
</file>