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82" r:id="rId6"/>
    <p:sldId id="268" r:id="rId7"/>
    <p:sldId id="283" r:id="rId8"/>
    <p:sldId id="271" r:id="rId9"/>
    <p:sldId id="276" r:id="rId10"/>
    <p:sldId id="273" r:id="rId11"/>
    <p:sldId id="272" r:id="rId12"/>
    <p:sldId id="277" r:id="rId13"/>
    <p:sldId id="284" r:id="rId14"/>
    <p:sldId id="279" r:id="rId15"/>
    <p:sldId id="285" r:id="rId16"/>
    <p:sldId id="278" r:id="rId17"/>
    <p:sldId id="286" r:id="rId18"/>
    <p:sldId id="288" r:id="rId19"/>
    <p:sldId id="287" r:id="rId20"/>
    <p:sldId id="280" r:id="rId21"/>
    <p:sldId id="289" r:id="rId22"/>
    <p:sldId id="281"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3A875-1CEB-4B99-AD5E-FF720EEB388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6D1D920-FC7E-47DB-8852-B287395E3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C90858-157C-43F3-895B-7827DC148AF8}"/>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E5A3E5E9-DBA9-4C61-8368-8F4905E9432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613E946-CA11-4287-99F2-A89D224B146D}"/>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264527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B2BF2-A555-4019-A48D-2B85C0C75BD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AE0B74-0CE2-419E-B07E-7442091FB35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CA36D4-DE5C-48BB-81AC-A02F8DCEF12C}"/>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C779DBCD-57A5-40F5-AEEA-2C9D39819C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F03C4BC-BF12-4D54-9311-6938FD2DD4D1}"/>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451067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82A2CA-713D-4564-A7D2-361DD54EB2F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9DE9614-656F-4397-89A3-77661E47E05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FC78D3-0FC1-46AA-8CD1-F45B22B111B9}"/>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796177D9-5DF8-45CE-A901-D20724AFD3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1CE431D-7AF0-4EC9-A36D-3C36899EA489}"/>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42236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73E9F-F9A0-4E53-82B0-D2ECCB7026A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5A8B2D-0E78-4E39-9BFD-AAF4D2D56F4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103AF2-DF5D-4A86-9C5B-F5076AC48786}"/>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96D976DE-3CB3-45A2-9260-E497FFBE74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C05862A-35A0-4F22-86B3-F5FCF5FF13B3}"/>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423612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C2D8-1DA8-4604-B354-8BB3F83FEFF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96C01F5-8930-45B7-B3D1-654D866D7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2AC247F-A698-4FA8-9F71-CDB49FD453E1}"/>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58536B1F-5264-43E6-8782-3B9B282A72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E38632-94CD-4C5D-ADC9-2704DCBC3069}"/>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417773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DF5DA-518C-4008-AD1A-63CDA6BE43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3227F35-3C49-4983-B5B9-6733A8BFAF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84675C9-6798-4789-AC26-6B45C4DA3A1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F879E2-7D80-4BF3-AEA9-5BACB245BFE5}"/>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2F8610A0-18E7-441C-84A9-F5EBC35085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DDF7D2E-746D-4ECE-AD9A-A8485925152E}"/>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571045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EE004-1936-4838-AC1A-ED3F91A52F3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DAEF6E5-59E5-4706-8C7D-F31504C6F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0644274-EBAF-4FC1-81B4-FD9D7337FAC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7B775AB-E527-4992-A4A3-7BE11887A8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3A4D97E-B187-4935-9CE1-EC477FAB099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9D5ED04-FFAA-4A22-BF95-8EAB88401A25}"/>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8" name="Espaço Reservado para Rodapé 7">
            <a:extLst>
              <a:ext uri="{FF2B5EF4-FFF2-40B4-BE49-F238E27FC236}">
                <a16:creationId xmlns:a16="http://schemas.microsoft.com/office/drawing/2014/main" id="{039EEABF-D8E9-46B8-A1F7-C4C7855A1D5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907FBDB-6ECE-4D60-80BC-103FA814D296}"/>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010167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428F5-55ED-4145-8D5C-2E0973F9C87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C7E5624-35CC-4473-946F-6B7F711A0F16}"/>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4" name="Espaço Reservado para Rodapé 3">
            <a:extLst>
              <a:ext uri="{FF2B5EF4-FFF2-40B4-BE49-F238E27FC236}">
                <a16:creationId xmlns:a16="http://schemas.microsoft.com/office/drawing/2014/main" id="{3F4C1BF4-AFCB-45C9-B940-66E29DEB0F4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EEB69C5-48B9-4129-A08E-AC53857B0382}"/>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009183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4868BD9-5691-4154-AB90-8236724220E2}"/>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3" name="Espaço Reservado para Rodapé 2">
            <a:extLst>
              <a:ext uri="{FF2B5EF4-FFF2-40B4-BE49-F238E27FC236}">
                <a16:creationId xmlns:a16="http://schemas.microsoft.com/office/drawing/2014/main" id="{DE3E5052-2C66-4F8F-9122-31156BEE69E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FD43A6F-0010-4781-ADE7-484B62F9CF78}"/>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525530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80471-8F6A-4393-9139-4434011CE03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1E191D4-E67C-4B97-9DC4-5714A0E6B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75D21D5-4CE6-4F2F-B613-38DAE5C9B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5DEA5C-2DD2-437D-B210-CEDF147FA14E}"/>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BB894B3F-DA03-4383-9839-6F9FCCB4DB8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5B261EF-768F-48AB-9D2D-D1B18B769BC4}"/>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23187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F5728-9AC7-45A5-AB5E-F9B7AEFE0EE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D423FB0-A835-49A9-AA6E-FE86E7010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C5185CC-9071-4526-9999-3F47DB8D0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1A51B2E-48DF-4BD7-B30B-B26E8725F4F9}"/>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22ADC19D-9F19-411E-84A3-A5D2C91FFAF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D50753-3ACB-4175-BE6E-632EB77D849B}"/>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657658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D268666-A4D5-4978-9642-4F7AF248D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95F2ABA-D40F-407B-ACB8-47AED3612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610C88-1169-4A44-979F-C73DDDAFD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782B9BAC-6DBE-4C90-B7E3-461499BD0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2D02E05-0C2B-46B6-AE0F-F90620CA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6B075-9F68-4B57-BA4B-DD8A59B0EC82}" type="slidenum">
              <a:rPr lang="pt-BR" smtClean="0"/>
              <a:t>‹nº›</a:t>
            </a:fld>
            <a:endParaRPr lang="pt-BR"/>
          </a:p>
        </p:txBody>
      </p:sp>
    </p:spTree>
    <p:extLst>
      <p:ext uri="{BB962C8B-B14F-4D97-AF65-F5344CB8AC3E}">
        <p14:creationId xmlns:p14="http://schemas.microsoft.com/office/powerpoint/2010/main" val="259373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11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418897" y="2465642"/>
            <a:ext cx="9354205" cy="3046988"/>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Você sabe o nome dessa menina? Eu também não sei. Ela é citada apenas como uma escrava, uma serva. Sabemos que ela tinha cerca de doze anos de idade e que foi levada pelos assírios. Quando olhamos para a história dessa “escrava”, há um aspecto que precisamos destacar, além da condição de escrava. </a:t>
            </a:r>
          </a:p>
        </p:txBody>
      </p:sp>
    </p:spTree>
    <p:extLst>
      <p:ext uri="{BB962C8B-B14F-4D97-AF65-F5344CB8AC3E}">
        <p14:creationId xmlns:p14="http://schemas.microsoft.com/office/powerpoint/2010/main" val="935765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98483" y="2455131"/>
            <a:ext cx="10363200" cy="2554545"/>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Ela poderia ter ficado muito revoltada por ter sido raptada de sua casa, ter deixado para traz sua família, seu pai, sua mãe, quem sabe seus irmãos, seus amigos, seu povo. No entanto, sua atitude na casa de </a:t>
            </a:r>
            <a:r>
              <a:rPr lang="pt-BR" sz="3200" b="1" dirty="0" err="1">
                <a:latin typeface="Calibri" panose="020F0502020204030204" pitchFamily="34" charset="0"/>
                <a:ea typeface="Calibri" panose="020F0502020204030204" pitchFamily="34" charset="0"/>
                <a:cs typeface="Times New Roman" panose="02020603050405020304" pitchFamily="18" charset="0"/>
              </a:rPr>
              <a:t>Naamã</a:t>
            </a:r>
            <a:r>
              <a:rPr lang="pt-BR" sz="3200" b="1" dirty="0">
                <a:latin typeface="Calibri" panose="020F0502020204030204" pitchFamily="34" charset="0"/>
                <a:ea typeface="Calibri" panose="020F0502020204030204" pitchFamily="34" charset="0"/>
                <a:cs typeface="Times New Roman" panose="02020603050405020304" pitchFamily="18" charset="0"/>
              </a:rPr>
              <a:t> foi de dedicação e de fazer seu melhor.</a:t>
            </a:r>
          </a:p>
        </p:txBody>
      </p:sp>
    </p:spTree>
    <p:extLst>
      <p:ext uri="{BB962C8B-B14F-4D97-AF65-F5344CB8AC3E}">
        <p14:creationId xmlns:p14="http://schemas.microsoft.com/office/powerpoint/2010/main" val="3214958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7" y="2112578"/>
            <a:ext cx="9438289"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ESCOLHEU TRABALHAR EM</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2343807" y="2844224"/>
            <a:ext cx="9574925"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LUGAR DE FICAR REVOLTADA</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3</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49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091560" y="2126977"/>
            <a:ext cx="5675586" cy="3108543"/>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Quando lemos a história, vemos uma menina conversando com a esposa de </a:t>
            </a:r>
            <a:r>
              <a:rPr lang="pt-BR" sz="2800" b="1" dirty="0" err="1">
                <a:latin typeface="Calibri" panose="020F0502020204030204" pitchFamily="34" charset="0"/>
                <a:ea typeface="Calibri" panose="020F0502020204030204" pitchFamily="34" charset="0"/>
                <a:cs typeface="Times New Roman" panose="02020603050405020304" pitchFamily="18" charset="0"/>
              </a:rPr>
              <a:t>Naamã</a:t>
            </a:r>
            <a:r>
              <a:rPr lang="pt-BR" sz="2800" b="1" dirty="0">
                <a:latin typeface="Calibri" panose="020F0502020204030204" pitchFamily="34" charset="0"/>
                <a:ea typeface="Calibri" panose="020F0502020204030204" pitchFamily="34" charset="0"/>
                <a:cs typeface="Times New Roman" panose="02020603050405020304" pitchFamily="18" charset="0"/>
              </a:rPr>
              <a:t>. Não percebemos em suas palavras, nenhuma reclamação, nenhum lamento. Pelo contrário, vemos que ela ganhou a confiança de sua patroa. </a:t>
            </a:r>
          </a:p>
        </p:txBody>
      </p:sp>
    </p:spTree>
    <p:extLst>
      <p:ext uri="{BB962C8B-B14F-4D97-AF65-F5344CB8AC3E}">
        <p14:creationId xmlns:p14="http://schemas.microsoft.com/office/powerpoint/2010/main" val="2272678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091559" y="2126977"/>
            <a:ext cx="6726620" cy="224676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Aquela menina, simplesmente disse o que </a:t>
            </a:r>
            <a:r>
              <a:rPr lang="pt-BR" sz="2800" b="1" dirty="0" err="1">
                <a:latin typeface="Calibri" panose="020F0502020204030204" pitchFamily="34" charset="0"/>
                <a:ea typeface="Calibri" panose="020F0502020204030204" pitchFamily="34" charset="0"/>
                <a:cs typeface="Times New Roman" panose="02020603050405020304" pitchFamily="18" charset="0"/>
              </a:rPr>
              <a:t>Naamã</a:t>
            </a:r>
            <a:r>
              <a:rPr lang="pt-BR" sz="2800" b="1" dirty="0">
                <a:latin typeface="Calibri" panose="020F0502020204030204" pitchFamily="34" charset="0"/>
                <a:ea typeface="Calibri" panose="020F0502020204030204" pitchFamily="34" charset="0"/>
                <a:cs typeface="Times New Roman" panose="02020603050405020304" pitchFamily="18" charset="0"/>
              </a:rPr>
              <a:t> precisava fazer para encontrar a cura, o que ele precisaria fazer para ficar livre daquela doença. Essa atitude demonstra um caráter nobre. </a:t>
            </a:r>
          </a:p>
        </p:txBody>
      </p:sp>
    </p:spTree>
    <p:extLst>
      <p:ext uri="{BB962C8B-B14F-4D97-AF65-F5344CB8AC3E}">
        <p14:creationId xmlns:p14="http://schemas.microsoft.com/office/powerpoint/2010/main" val="212480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7" y="2112578"/>
            <a:ext cx="9438289"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TESTEMUNHOU DO DEUS DE ISRAEL</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2343807" y="2844224"/>
            <a:ext cx="9574925"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 SALVOU A VIDA DE NAAMÃ</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4</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900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35422" y="1012954"/>
            <a:ext cx="5675586" cy="3539430"/>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Veja como tudo foi traçado:  uma menina escrava, um homem enfermo que fala com o rei, um profeta que realiza um milagre. Mas onde tudo começou? Com uma menina, uma escrava, que simplesmente resolveu testemunhar do Deus todo-poderoso. </a:t>
            </a:r>
          </a:p>
        </p:txBody>
      </p:sp>
    </p:spTree>
    <p:extLst>
      <p:ext uri="{BB962C8B-B14F-4D97-AF65-F5344CB8AC3E}">
        <p14:creationId xmlns:p14="http://schemas.microsoft.com/office/powerpoint/2010/main" val="1005399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7" y="2112578"/>
            <a:ext cx="9438289"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ÊXITO DA MENINA</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5822732" y="2799057"/>
            <a:ext cx="2806262"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ESCRAVA</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5</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52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219202" y="1002443"/>
            <a:ext cx="4656081" cy="3539430"/>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Qual foi a razão do êxito dessa menina? Ela poderia ter pensado de maneira diferente: “Já que eu estou aqui como uma escrava, é porque Deus me abandonou… Deus não Se importa comigo. Deus Se esqueceu de mim”.</a:t>
            </a:r>
          </a:p>
        </p:txBody>
      </p:sp>
    </p:spTree>
    <p:extLst>
      <p:ext uri="{BB962C8B-B14F-4D97-AF65-F5344CB8AC3E}">
        <p14:creationId xmlns:p14="http://schemas.microsoft.com/office/powerpoint/2010/main" val="2433334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219202" y="1002443"/>
            <a:ext cx="4656081" cy="4832092"/>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Porém, ela não permitiu que esses pensamentos negativos, pensamentos de revolta ocupassem sua mente. Pelo contrário, essa menina continuou pensando em Deus, acreditando em Seu amor, em Sua providência e cuidado. E foi por isso que ela mencionou Deus como a única solução para </a:t>
            </a:r>
            <a:r>
              <a:rPr lang="pt-BR" sz="2800" b="1" dirty="0" err="1">
                <a:latin typeface="Calibri" panose="020F0502020204030204" pitchFamily="34" charset="0"/>
                <a:ea typeface="Calibri" panose="020F0502020204030204" pitchFamily="34" charset="0"/>
                <a:cs typeface="Times New Roman" panose="02020603050405020304" pitchFamily="18" charset="0"/>
              </a:rPr>
              <a:t>Naamã</a:t>
            </a:r>
            <a:r>
              <a:rPr lang="pt-BR" sz="2800" b="1"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86138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781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5FD5E9B-E52B-4818-BABA-B34BF7114210}"/>
              </a:ext>
            </a:extLst>
          </p:cNvPr>
          <p:cNvSpPr txBox="1"/>
          <p:nvPr/>
        </p:nvSpPr>
        <p:spPr>
          <a:xfrm>
            <a:off x="1597572" y="2216296"/>
            <a:ext cx="7378262" cy="1384995"/>
          </a:xfrm>
          <a:prstGeom prst="rect">
            <a:avLst/>
          </a:prstGeom>
          <a:noFill/>
        </p:spPr>
        <p:txBody>
          <a:bodyPr wrap="square" rtlCol="0">
            <a:spAutoFit/>
          </a:bodyPr>
          <a:lstStyle/>
          <a:p>
            <a:pPr algn="ctr"/>
            <a:r>
              <a:rPr lang="pt-BR" sz="2800" b="1" i="1" dirty="0">
                <a:effectLst/>
                <a:latin typeface="Calibri" panose="020F0502020204030204" pitchFamily="34" charset="0"/>
                <a:ea typeface="Calibri" panose="020F0502020204030204" pitchFamily="34" charset="0"/>
                <a:cs typeface="Times New Roman" panose="02020603050405020304" pitchFamily="18" charset="0"/>
              </a:rPr>
              <a:t>Não há dúvida de que por trás dessa fé juvenil, estava um pai, uma mãe que lhe havia ensinado do cuidado e proteção de Deus. </a:t>
            </a:r>
          </a:p>
        </p:txBody>
      </p:sp>
    </p:spTree>
    <p:extLst>
      <p:ext uri="{BB962C8B-B14F-4D97-AF65-F5344CB8AC3E}">
        <p14:creationId xmlns:p14="http://schemas.microsoft.com/office/powerpoint/2010/main" val="1458113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219203" y="1002443"/>
            <a:ext cx="4876798" cy="3108543"/>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O plano de Deus é que os pais conduzam e ensinem seus filhos a amar e obedecer ao Senhor (</a:t>
            </a:r>
            <a:r>
              <a:rPr lang="pt-BR" sz="2800" b="1" dirty="0" err="1">
                <a:latin typeface="Calibri" panose="020F0502020204030204" pitchFamily="34" charset="0"/>
                <a:ea typeface="Calibri" panose="020F0502020204030204" pitchFamily="34" charset="0"/>
                <a:cs typeface="Times New Roman" panose="02020603050405020304" pitchFamily="18" charset="0"/>
              </a:rPr>
              <a:t>Dt</a:t>
            </a:r>
            <a:r>
              <a:rPr lang="pt-BR" sz="2800" b="1" dirty="0">
                <a:latin typeface="Calibri" panose="020F0502020204030204" pitchFamily="34" charset="0"/>
                <a:ea typeface="Calibri" panose="020F0502020204030204" pitchFamily="34" charset="0"/>
                <a:cs typeface="Times New Roman" panose="02020603050405020304" pitchFamily="18" charset="0"/>
              </a:rPr>
              <a:t> 6:4-9; </a:t>
            </a:r>
            <a:r>
              <a:rPr lang="pt-BR" sz="2800" b="1" dirty="0" err="1">
                <a:latin typeface="Calibri" panose="020F0502020204030204" pitchFamily="34" charset="0"/>
                <a:ea typeface="Calibri" panose="020F0502020204030204" pitchFamily="34" charset="0"/>
                <a:cs typeface="Times New Roman" panose="02020603050405020304" pitchFamily="18" charset="0"/>
              </a:rPr>
              <a:t>Sl</a:t>
            </a:r>
            <a:r>
              <a:rPr lang="pt-BR" sz="2800" b="1" dirty="0">
                <a:latin typeface="Calibri" panose="020F0502020204030204" pitchFamily="34" charset="0"/>
                <a:ea typeface="Calibri" panose="020F0502020204030204" pitchFamily="34" charset="0"/>
                <a:cs typeface="Times New Roman" panose="02020603050405020304" pitchFamily="18" charset="0"/>
              </a:rPr>
              <a:t> 78:5-7). A ordem de Deus para os pais é </a:t>
            </a:r>
            <a:r>
              <a:rPr lang="pt-BR" sz="2800" b="1" dirty="0" smtClean="0">
                <a:latin typeface="Calibri" panose="020F0502020204030204" pitchFamily="34" charset="0"/>
                <a:ea typeface="Calibri" panose="020F0502020204030204" pitchFamily="34" charset="0"/>
                <a:cs typeface="Times New Roman" panose="02020603050405020304" pitchFamily="18" charset="0"/>
              </a:rPr>
              <a:t>“ensinar a </a:t>
            </a:r>
            <a:r>
              <a:rPr lang="pt-BR" sz="2800" b="1" dirty="0">
                <a:latin typeface="Calibri" panose="020F0502020204030204" pitchFamily="34" charset="0"/>
                <a:ea typeface="Calibri" panose="020F0502020204030204" pitchFamily="34" charset="0"/>
                <a:cs typeface="Times New Roman" panose="02020603050405020304" pitchFamily="18" charset="0"/>
              </a:rPr>
              <a:t>criança no caminho em que deve andar” (</a:t>
            </a:r>
            <a:r>
              <a:rPr lang="pt-BR" sz="2800" b="1" dirty="0" err="1">
                <a:latin typeface="Calibri" panose="020F0502020204030204" pitchFamily="34" charset="0"/>
                <a:ea typeface="Calibri" panose="020F0502020204030204" pitchFamily="34" charset="0"/>
                <a:cs typeface="Times New Roman" panose="02020603050405020304" pitchFamily="18" charset="0"/>
              </a:rPr>
              <a:t>Pv</a:t>
            </a:r>
            <a:r>
              <a:rPr lang="pt-BR" sz="2800" b="1" dirty="0">
                <a:latin typeface="Calibri" panose="020F0502020204030204" pitchFamily="34" charset="0"/>
                <a:ea typeface="Calibri" panose="020F0502020204030204" pitchFamily="34" charset="0"/>
                <a:cs typeface="Times New Roman" panose="02020603050405020304" pitchFamily="18" charset="0"/>
              </a:rPr>
              <a:t> 22:6).</a:t>
            </a:r>
          </a:p>
        </p:txBody>
      </p:sp>
    </p:spTree>
    <p:extLst>
      <p:ext uri="{BB962C8B-B14F-4D97-AF65-F5344CB8AC3E}">
        <p14:creationId xmlns:p14="http://schemas.microsoft.com/office/powerpoint/2010/main" val="1699723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82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8" y="2112578"/>
            <a:ext cx="9049406"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EXISTE UMA RECEITA ÚNICA</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2343808" y="2844224"/>
            <a:ext cx="9333185"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PARA EDUCAR NOSSOS FILHOS?</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127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860331" y="2731306"/>
            <a:ext cx="8891751" cy="2677656"/>
          </a:xfrm>
          <a:prstGeom prst="rect">
            <a:avLst/>
          </a:prstGeom>
          <a:noFill/>
        </p:spPr>
        <p:txBody>
          <a:bodyPr wrap="square" rtlCol="0">
            <a:spAutoFit/>
          </a:bodyPr>
          <a:lstStyle/>
          <a:p>
            <a:pPr algn="ctr"/>
            <a:r>
              <a:rPr lang="pt-BR" sz="2800" b="1" i="1" dirty="0">
                <a:effectLst/>
                <a:latin typeface="Calibri" panose="020F0502020204030204" pitchFamily="34" charset="0"/>
                <a:ea typeface="Calibri" panose="020F0502020204030204" pitchFamily="34" charset="0"/>
                <a:cs typeface="Times New Roman" panose="02020603050405020304" pitchFamily="18" charset="0"/>
              </a:rPr>
              <a:t> “</a:t>
            </a:r>
            <a:r>
              <a:rPr lang="pt-BR" sz="2800" b="1" i="1" dirty="0" err="1">
                <a:effectLst/>
                <a:latin typeface="Calibri" panose="020F0502020204030204" pitchFamily="34" charset="0"/>
                <a:ea typeface="Calibri" panose="020F0502020204030204" pitchFamily="34" charset="0"/>
                <a:cs typeface="Times New Roman" panose="02020603050405020304" pitchFamily="18" charset="0"/>
              </a:rPr>
              <a:t>Naamã</a:t>
            </a:r>
            <a:r>
              <a:rPr lang="pt-BR" sz="2800" b="1" i="1" dirty="0">
                <a:effectLst/>
                <a:latin typeface="Calibri" panose="020F0502020204030204" pitchFamily="34" charset="0"/>
                <a:ea typeface="Calibri" panose="020F0502020204030204" pitchFamily="34" charset="0"/>
                <a:cs typeface="Times New Roman" panose="02020603050405020304" pitchFamily="18" charset="0"/>
              </a:rPr>
              <a:t>, comandante do exército do rei da Síria, era grande homem diante do seu senhor e de muito conceito, porque por meio dele o Senhor tinha dado a vitória à Síria. Ele era herói de guerra, porém, leproso. Tropas saíram da Síria, e da terra de Israel levaram cativa uma menina, que ficou ao serviço da mulher de </a:t>
            </a:r>
            <a:r>
              <a:rPr lang="pt-BR" sz="2800" b="1" i="1" dirty="0" err="1">
                <a:effectLst/>
                <a:latin typeface="Calibri" panose="020F0502020204030204" pitchFamily="34" charset="0"/>
                <a:ea typeface="Calibri" panose="020F0502020204030204" pitchFamily="34" charset="0"/>
                <a:cs typeface="Times New Roman" panose="02020603050405020304" pitchFamily="18" charset="0"/>
              </a:rPr>
              <a:t>Naamã</a:t>
            </a:r>
            <a:r>
              <a:rPr lang="pt-BR" sz="2800" b="1" i="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958CF7D6-CA58-43D4-A259-446E811F4F0F}"/>
              </a:ext>
            </a:extLst>
          </p:cNvPr>
          <p:cNvSpPr txBox="1"/>
          <p:nvPr/>
        </p:nvSpPr>
        <p:spPr>
          <a:xfrm>
            <a:off x="935421" y="955056"/>
            <a:ext cx="3289738" cy="646331"/>
          </a:xfrm>
          <a:prstGeom prst="rect">
            <a:avLst/>
          </a:prstGeom>
          <a:noFill/>
        </p:spPr>
        <p:txBody>
          <a:bodyPr wrap="square" rtlCol="0">
            <a:spAutoFit/>
          </a:bodyPr>
          <a:lstStyle/>
          <a:p>
            <a:pPr algn="ctr"/>
            <a:r>
              <a:rPr lang="pt-BR" sz="3600" b="1"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 Reis 5:1 –4</a:t>
            </a:r>
          </a:p>
        </p:txBody>
      </p:sp>
    </p:spTree>
    <p:extLst>
      <p:ext uri="{BB962C8B-B14F-4D97-AF65-F5344CB8AC3E}">
        <p14:creationId xmlns:p14="http://schemas.microsoft.com/office/powerpoint/2010/main" val="170129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870841" y="2825899"/>
            <a:ext cx="8450317" cy="2246769"/>
          </a:xfrm>
          <a:prstGeom prst="rect">
            <a:avLst/>
          </a:prstGeom>
          <a:noFill/>
        </p:spPr>
        <p:txBody>
          <a:bodyPr wrap="square" rtlCol="0">
            <a:spAutoFit/>
          </a:bodyPr>
          <a:lstStyle/>
          <a:p>
            <a:pPr algn="ctr"/>
            <a:r>
              <a:rPr lang="pt-BR" sz="2800" b="1" i="1" dirty="0">
                <a:effectLst/>
                <a:latin typeface="Calibri" panose="020F0502020204030204" pitchFamily="34" charset="0"/>
                <a:ea typeface="Calibri" panose="020F0502020204030204" pitchFamily="34" charset="0"/>
                <a:cs typeface="Times New Roman" panose="02020603050405020304" pitchFamily="18" charset="0"/>
              </a:rPr>
              <a:t> “Um dia a menina disse à sua senhora: — Quem dera o meu senhor estivesse na presença do profeta que está em Samaria; ele o curaria da sua lepra. Então </a:t>
            </a:r>
            <a:r>
              <a:rPr lang="pt-BR" sz="2800" b="1" i="1" dirty="0" err="1">
                <a:effectLst/>
                <a:latin typeface="Calibri" panose="020F0502020204030204" pitchFamily="34" charset="0"/>
                <a:ea typeface="Calibri" panose="020F0502020204030204" pitchFamily="34" charset="0"/>
                <a:cs typeface="Times New Roman" panose="02020603050405020304" pitchFamily="18" charset="0"/>
              </a:rPr>
              <a:t>Naamã</a:t>
            </a:r>
            <a:r>
              <a:rPr lang="pt-BR" sz="2800" b="1" i="1" dirty="0">
                <a:effectLst/>
                <a:latin typeface="Calibri" panose="020F0502020204030204" pitchFamily="34" charset="0"/>
                <a:ea typeface="Calibri" panose="020F0502020204030204" pitchFamily="34" charset="0"/>
                <a:cs typeface="Times New Roman" panose="02020603050405020304" pitchFamily="18" charset="0"/>
              </a:rPr>
              <a:t> foi contar isso ao seu senhor, dizendo: — Assim e assim falou a jovem que é da terra de Israel”. </a:t>
            </a:r>
          </a:p>
        </p:txBody>
      </p:sp>
      <p:sp>
        <p:nvSpPr>
          <p:cNvPr id="3" name="CaixaDeTexto 2">
            <a:extLst>
              <a:ext uri="{FF2B5EF4-FFF2-40B4-BE49-F238E27FC236}">
                <a16:creationId xmlns:a16="http://schemas.microsoft.com/office/drawing/2014/main" id="{958CF7D6-CA58-43D4-A259-446E811F4F0F}"/>
              </a:ext>
            </a:extLst>
          </p:cNvPr>
          <p:cNvSpPr txBox="1"/>
          <p:nvPr/>
        </p:nvSpPr>
        <p:spPr>
          <a:xfrm>
            <a:off x="935421" y="955056"/>
            <a:ext cx="3289738" cy="646331"/>
          </a:xfrm>
          <a:prstGeom prst="rect">
            <a:avLst/>
          </a:prstGeom>
          <a:noFill/>
        </p:spPr>
        <p:txBody>
          <a:bodyPr wrap="square" rtlCol="0">
            <a:spAutoFit/>
          </a:bodyPr>
          <a:lstStyle/>
          <a:p>
            <a:pPr algn="ctr"/>
            <a:r>
              <a:rPr lang="pt-BR" sz="3600" b="1"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 Reis 5:1 –4</a:t>
            </a:r>
          </a:p>
        </p:txBody>
      </p:sp>
    </p:spTree>
    <p:extLst>
      <p:ext uri="{BB962C8B-B14F-4D97-AF65-F5344CB8AC3E}">
        <p14:creationId xmlns:p14="http://schemas.microsoft.com/office/powerpoint/2010/main" val="1590785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091558" y="1961145"/>
            <a:ext cx="6936827" cy="224676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história continua, mas, hoje nós vamos entender que é possível preparar nossos filhos para serem testemunhas de Deus em quaisquer circunstâncias que eles enfrentarem. </a:t>
            </a:r>
          </a:p>
        </p:txBody>
      </p:sp>
    </p:spTree>
    <p:extLst>
      <p:ext uri="{BB962C8B-B14F-4D97-AF65-F5344CB8AC3E}">
        <p14:creationId xmlns:p14="http://schemas.microsoft.com/office/powerpoint/2010/main" val="4026937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704193" y="1012954"/>
            <a:ext cx="5770179" cy="4832092"/>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Alguém fez a seguinte afirmação: “Criar filhos é como jogar vídeo game, sendo que, a cada fase, o jogo fica mais difícil.”  Com os filhos, é assim.  À medida que eles vão crescendo, vão mudando de fase; as coisas vão se complicando, e nós vamos tendo mais dificuldades para lidar com eles. Por isso, precisamos nos adequar a cada nova fase para saber como lidar com eles.</a:t>
            </a:r>
          </a:p>
        </p:txBody>
      </p:sp>
    </p:spTree>
    <p:extLst>
      <p:ext uri="{BB962C8B-B14F-4D97-AF65-F5344CB8AC3E}">
        <p14:creationId xmlns:p14="http://schemas.microsoft.com/office/powerpoint/2010/main" val="2498650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072055" y="797510"/>
            <a:ext cx="5023945" cy="526297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psicologia explica que cada filho têm um conceito, uma visão diferente do mesmo pai, é como se para eles, cada um tivesse um pai diferente. Isso torna a paternidade ainda mais desafiadora. Por isso, educar filhos(as) nos caminhos do SENHOR, nos princípios de Deus, é algo que deve nos colocar na condição de sermos ainda mais dependentes de Deus. </a:t>
            </a:r>
          </a:p>
        </p:txBody>
      </p:sp>
    </p:spTree>
    <p:extLst>
      <p:ext uri="{BB962C8B-B14F-4D97-AF65-F5344CB8AC3E}">
        <p14:creationId xmlns:p14="http://schemas.microsoft.com/office/powerpoint/2010/main" val="4139731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8" y="2112578"/>
            <a:ext cx="8019392"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 ESCRAVA CUJO NOME</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6353504" y="2840825"/>
            <a:ext cx="5223641"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NÃO SABEMOS</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2</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708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774</Words>
  <Application>Microsoft Office PowerPoint</Application>
  <PresentationFormat>Widescreen</PresentationFormat>
  <Paragraphs>31</Paragraphs>
  <Slides>22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DSA - Cristina Barbosa</cp:lastModifiedBy>
  <cp:revision>26</cp:revision>
  <dcterms:created xsi:type="dcterms:W3CDTF">2021-02-23T17:27:48Z</dcterms:created>
  <dcterms:modified xsi:type="dcterms:W3CDTF">2021-03-03T18:39:59Z</dcterms:modified>
</cp:coreProperties>
</file>