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71" r:id="rId6"/>
    <p:sldId id="262" r:id="rId7"/>
    <p:sldId id="268" r:id="rId8"/>
    <p:sldId id="264" r:id="rId9"/>
    <p:sldId id="270" r:id="rId10"/>
    <p:sldId id="273" r:id="rId11"/>
    <p:sldId id="274" r:id="rId12"/>
    <p:sldId id="266" r:id="rId13"/>
    <p:sldId id="267" r:id="rId14"/>
    <p:sldId id="258" r:id="rId1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45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2FB8E-8985-4F87-A4ED-132183A63932}"/>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56680A68-876C-4415-8992-9AB7532EFE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6C0FFF6-A901-48A3-A344-87459A6B8110}"/>
              </a:ext>
            </a:extLst>
          </p:cNvPr>
          <p:cNvSpPr>
            <a:spLocks noGrp="1"/>
          </p:cNvSpPr>
          <p:nvPr>
            <p:ph type="dt" sz="half" idx="10"/>
          </p:nvPr>
        </p:nvSpPr>
        <p:spPr/>
        <p:txBody>
          <a:bodyPr/>
          <a:lstStyle/>
          <a:p>
            <a:fld id="{C4564BB7-8544-4445-82EF-17168A39502D}" type="datetimeFigureOut">
              <a:rPr lang="pt-BR" smtClean="0"/>
              <a:t>03/11/2020</a:t>
            </a:fld>
            <a:endParaRPr lang="pt-BR"/>
          </a:p>
        </p:txBody>
      </p:sp>
      <p:sp>
        <p:nvSpPr>
          <p:cNvPr id="5" name="Espaço Reservado para Rodapé 4">
            <a:extLst>
              <a:ext uri="{FF2B5EF4-FFF2-40B4-BE49-F238E27FC236}">
                <a16:creationId xmlns:a16="http://schemas.microsoft.com/office/drawing/2014/main" id="{680F4BB8-2C6E-4B1E-949A-EAEBCC40D75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DD4F0A4-AEAF-4766-9399-35C6A14175AF}"/>
              </a:ext>
            </a:extLst>
          </p:cNvPr>
          <p:cNvSpPr>
            <a:spLocks noGrp="1"/>
          </p:cNvSpPr>
          <p:nvPr>
            <p:ph type="sldNum" sz="quarter" idx="12"/>
          </p:nvPr>
        </p:nvSpPr>
        <p:spPr/>
        <p:txBody>
          <a:bodyPr/>
          <a:lstStyle/>
          <a:p>
            <a:fld id="{44746579-742B-4579-AEBA-E09B9290E400}" type="slidenum">
              <a:rPr lang="pt-BR" smtClean="0"/>
              <a:t>‹nº›</a:t>
            </a:fld>
            <a:endParaRPr lang="pt-BR"/>
          </a:p>
        </p:txBody>
      </p:sp>
    </p:spTree>
    <p:extLst>
      <p:ext uri="{BB962C8B-B14F-4D97-AF65-F5344CB8AC3E}">
        <p14:creationId xmlns:p14="http://schemas.microsoft.com/office/powerpoint/2010/main" val="227533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BE20AB-510E-4279-9AFE-BE22F9FD331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CAF18D1-DEDA-45FD-97FF-C4A88F438C7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5DA62CD-FAC2-4FC2-8965-675DFAED507E}"/>
              </a:ext>
            </a:extLst>
          </p:cNvPr>
          <p:cNvSpPr>
            <a:spLocks noGrp="1"/>
          </p:cNvSpPr>
          <p:nvPr>
            <p:ph type="dt" sz="half" idx="10"/>
          </p:nvPr>
        </p:nvSpPr>
        <p:spPr/>
        <p:txBody>
          <a:bodyPr/>
          <a:lstStyle/>
          <a:p>
            <a:fld id="{C4564BB7-8544-4445-82EF-17168A39502D}" type="datetimeFigureOut">
              <a:rPr lang="pt-BR" smtClean="0"/>
              <a:t>03/11/2020</a:t>
            </a:fld>
            <a:endParaRPr lang="pt-BR"/>
          </a:p>
        </p:txBody>
      </p:sp>
      <p:sp>
        <p:nvSpPr>
          <p:cNvPr id="5" name="Espaço Reservado para Rodapé 4">
            <a:extLst>
              <a:ext uri="{FF2B5EF4-FFF2-40B4-BE49-F238E27FC236}">
                <a16:creationId xmlns:a16="http://schemas.microsoft.com/office/drawing/2014/main" id="{78DB1D8F-5BAA-4F76-AE0F-82B0456DAFE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23177D5-34B8-409A-BBBE-334FEC56C356}"/>
              </a:ext>
            </a:extLst>
          </p:cNvPr>
          <p:cNvSpPr>
            <a:spLocks noGrp="1"/>
          </p:cNvSpPr>
          <p:nvPr>
            <p:ph type="sldNum" sz="quarter" idx="12"/>
          </p:nvPr>
        </p:nvSpPr>
        <p:spPr/>
        <p:txBody>
          <a:bodyPr/>
          <a:lstStyle/>
          <a:p>
            <a:fld id="{44746579-742B-4579-AEBA-E09B9290E400}" type="slidenum">
              <a:rPr lang="pt-BR" smtClean="0"/>
              <a:t>‹nº›</a:t>
            </a:fld>
            <a:endParaRPr lang="pt-BR"/>
          </a:p>
        </p:txBody>
      </p:sp>
    </p:spTree>
    <p:extLst>
      <p:ext uri="{BB962C8B-B14F-4D97-AF65-F5344CB8AC3E}">
        <p14:creationId xmlns:p14="http://schemas.microsoft.com/office/powerpoint/2010/main" val="248465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6546089-CAB7-49BE-A241-F4F9344044A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0342F91-06DD-4FDF-9A8E-47073841B057}"/>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B776F4C-D852-4DB9-A684-BF52016C0838}"/>
              </a:ext>
            </a:extLst>
          </p:cNvPr>
          <p:cNvSpPr>
            <a:spLocks noGrp="1"/>
          </p:cNvSpPr>
          <p:nvPr>
            <p:ph type="dt" sz="half" idx="10"/>
          </p:nvPr>
        </p:nvSpPr>
        <p:spPr/>
        <p:txBody>
          <a:bodyPr/>
          <a:lstStyle/>
          <a:p>
            <a:fld id="{C4564BB7-8544-4445-82EF-17168A39502D}" type="datetimeFigureOut">
              <a:rPr lang="pt-BR" smtClean="0"/>
              <a:t>03/11/2020</a:t>
            </a:fld>
            <a:endParaRPr lang="pt-BR"/>
          </a:p>
        </p:txBody>
      </p:sp>
      <p:sp>
        <p:nvSpPr>
          <p:cNvPr id="5" name="Espaço Reservado para Rodapé 4">
            <a:extLst>
              <a:ext uri="{FF2B5EF4-FFF2-40B4-BE49-F238E27FC236}">
                <a16:creationId xmlns:a16="http://schemas.microsoft.com/office/drawing/2014/main" id="{2553C6F3-0E4C-4B69-8B8E-841C091ECB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5444378-D89D-4BF5-B3D6-DA1AAB8B040A}"/>
              </a:ext>
            </a:extLst>
          </p:cNvPr>
          <p:cNvSpPr>
            <a:spLocks noGrp="1"/>
          </p:cNvSpPr>
          <p:nvPr>
            <p:ph type="sldNum" sz="quarter" idx="12"/>
          </p:nvPr>
        </p:nvSpPr>
        <p:spPr/>
        <p:txBody>
          <a:bodyPr/>
          <a:lstStyle/>
          <a:p>
            <a:fld id="{44746579-742B-4579-AEBA-E09B9290E400}" type="slidenum">
              <a:rPr lang="pt-BR" smtClean="0"/>
              <a:t>‹nº›</a:t>
            </a:fld>
            <a:endParaRPr lang="pt-BR"/>
          </a:p>
        </p:txBody>
      </p:sp>
    </p:spTree>
    <p:extLst>
      <p:ext uri="{BB962C8B-B14F-4D97-AF65-F5344CB8AC3E}">
        <p14:creationId xmlns:p14="http://schemas.microsoft.com/office/powerpoint/2010/main" val="183906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FDA8D3-0767-4A42-87AB-394150456DD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52A6B59-51C3-48F0-84A8-2973D16E08C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E669EAA-85BD-4E35-AB49-6B99FBDCEE2C}"/>
              </a:ext>
            </a:extLst>
          </p:cNvPr>
          <p:cNvSpPr>
            <a:spLocks noGrp="1"/>
          </p:cNvSpPr>
          <p:nvPr>
            <p:ph type="dt" sz="half" idx="10"/>
          </p:nvPr>
        </p:nvSpPr>
        <p:spPr/>
        <p:txBody>
          <a:bodyPr/>
          <a:lstStyle/>
          <a:p>
            <a:fld id="{C4564BB7-8544-4445-82EF-17168A39502D}" type="datetimeFigureOut">
              <a:rPr lang="pt-BR" smtClean="0"/>
              <a:t>03/11/2020</a:t>
            </a:fld>
            <a:endParaRPr lang="pt-BR"/>
          </a:p>
        </p:txBody>
      </p:sp>
      <p:sp>
        <p:nvSpPr>
          <p:cNvPr id="5" name="Espaço Reservado para Rodapé 4">
            <a:extLst>
              <a:ext uri="{FF2B5EF4-FFF2-40B4-BE49-F238E27FC236}">
                <a16:creationId xmlns:a16="http://schemas.microsoft.com/office/drawing/2014/main" id="{3FEE3FE3-1364-480B-93B9-4928F658ADB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A4A2859-2277-4983-92C2-F04FF0F74C5C}"/>
              </a:ext>
            </a:extLst>
          </p:cNvPr>
          <p:cNvSpPr>
            <a:spLocks noGrp="1"/>
          </p:cNvSpPr>
          <p:nvPr>
            <p:ph type="sldNum" sz="quarter" idx="12"/>
          </p:nvPr>
        </p:nvSpPr>
        <p:spPr/>
        <p:txBody>
          <a:bodyPr/>
          <a:lstStyle/>
          <a:p>
            <a:fld id="{44746579-742B-4579-AEBA-E09B9290E400}" type="slidenum">
              <a:rPr lang="pt-BR" smtClean="0"/>
              <a:t>‹nº›</a:t>
            </a:fld>
            <a:endParaRPr lang="pt-BR"/>
          </a:p>
        </p:txBody>
      </p:sp>
    </p:spTree>
    <p:extLst>
      <p:ext uri="{BB962C8B-B14F-4D97-AF65-F5344CB8AC3E}">
        <p14:creationId xmlns:p14="http://schemas.microsoft.com/office/powerpoint/2010/main" val="135165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E5E161-DE6C-4499-8517-494A9A836C9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F346C85-3876-4BED-BEFB-EF1F6CD6C8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DD0AD978-D56A-46C1-B0AD-F6415EB136D4}"/>
              </a:ext>
            </a:extLst>
          </p:cNvPr>
          <p:cNvSpPr>
            <a:spLocks noGrp="1"/>
          </p:cNvSpPr>
          <p:nvPr>
            <p:ph type="dt" sz="half" idx="10"/>
          </p:nvPr>
        </p:nvSpPr>
        <p:spPr/>
        <p:txBody>
          <a:bodyPr/>
          <a:lstStyle/>
          <a:p>
            <a:fld id="{C4564BB7-8544-4445-82EF-17168A39502D}" type="datetimeFigureOut">
              <a:rPr lang="pt-BR" smtClean="0"/>
              <a:t>03/11/2020</a:t>
            </a:fld>
            <a:endParaRPr lang="pt-BR"/>
          </a:p>
        </p:txBody>
      </p:sp>
      <p:sp>
        <p:nvSpPr>
          <p:cNvPr id="5" name="Espaço Reservado para Rodapé 4">
            <a:extLst>
              <a:ext uri="{FF2B5EF4-FFF2-40B4-BE49-F238E27FC236}">
                <a16:creationId xmlns:a16="http://schemas.microsoft.com/office/drawing/2014/main" id="{B304E5A4-9169-4BED-B2B2-539977E4857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2A9C6C-B668-4251-96C7-76F544544911}"/>
              </a:ext>
            </a:extLst>
          </p:cNvPr>
          <p:cNvSpPr>
            <a:spLocks noGrp="1"/>
          </p:cNvSpPr>
          <p:nvPr>
            <p:ph type="sldNum" sz="quarter" idx="12"/>
          </p:nvPr>
        </p:nvSpPr>
        <p:spPr/>
        <p:txBody>
          <a:bodyPr/>
          <a:lstStyle/>
          <a:p>
            <a:fld id="{44746579-742B-4579-AEBA-E09B9290E400}" type="slidenum">
              <a:rPr lang="pt-BR" smtClean="0"/>
              <a:t>‹nº›</a:t>
            </a:fld>
            <a:endParaRPr lang="pt-BR"/>
          </a:p>
        </p:txBody>
      </p:sp>
    </p:spTree>
    <p:extLst>
      <p:ext uri="{BB962C8B-B14F-4D97-AF65-F5344CB8AC3E}">
        <p14:creationId xmlns:p14="http://schemas.microsoft.com/office/powerpoint/2010/main" val="126408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E2B4A3-D356-481A-9C60-958A1D87A7A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E8D7A3E-2B49-4797-8AD6-55E5C79802C0}"/>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E3341A4-C6EB-4360-97B3-08750A754176}"/>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401B7EC-3038-4E5B-9B9D-672C6D2C34E0}"/>
              </a:ext>
            </a:extLst>
          </p:cNvPr>
          <p:cNvSpPr>
            <a:spLocks noGrp="1"/>
          </p:cNvSpPr>
          <p:nvPr>
            <p:ph type="dt" sz="half" idx="10"/>
          </p:nvPr>
        </p:nvSpPr>
        <p:spPr/>
        <p:txBody>
          <a:bodyPr/>
          <a:lstStyle/>
          <a:p>
            <a:fld id="{C4564BB7-8544-4445-82EF-17168A39502D}" type="datetimeFigureOut">
              <a:rPr lang="pt-BR" smtClean="0"/>
              <a:t>03/11/2020</a:t>
            </a:fld>
            <a:endParaRPr lang="pt-BR"/>
          </a:p>
        </p:txBody>
      </p:sp>
      <p:sp>
        <p:nvSpPr>
          <p:cNvPr id="6" name="Espaço Reservado para Rodapé 5">
            <a:extLst>
              <a:ext uri="{FF2B5EF4-FFF2-40B4-BE49-F238E27FC236}">
                <a16:creationId xmlns:a16="http://schemas.microsoft.com/office/drawing/2014/main" id="{B3966365-EB77-4770-9371-247BB0FA69C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36C3344-6236-4408-9E91-11213073199F}"/>
              </a:ext>
            </a:extLst>
          </p:cNvPr>
          <p:cNvSpPr>
            <a:spLocks noGrp="1"/>
          </p:cNvSpPr>
          <p:nvPr>
            <p:ph type="sldNum" sz="quarter" idx="12"/>
          </p:nvPr>
        </p:nvSpPr>
        <p:spPr/>
        <p:txBody>
          <a:bodyPr/>
          <a:lstStyle/>
          <a:p>
            <a:fld id="{44746579-742B-4579-AEBA-E09B9290E400}" type="slidenum">
              <a:rPr lang="pt-BR" smtClean="0"/>
              <a:t>‹nº›</a:t>
            </a:fld>
            <a:endParaRPr lang="pt-BR"/>
          </a:p>
        </p:txBody>
      </p:sp>
    </p:spTree>
    <p:extLst>
      <p:ext uri="{BB962C8B-B14F-4D97-AF65-F5344CB8AC3E}">
        <p14:creationId xmlns:p14="http://schemas.microsoft.com/office/powerpoint/2010/main" val="348320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38DDFC-19B3-4029-8D1F-D77E890E9DF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DA364623-CD62-46FC-8766-914B00A2E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6991325-B8EA-494C-8CA1-13FCC0D71DF0}"/>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A5B8BE4-363A-41B7-AA56-16EDD675CA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2C35FE6-814D-461B-BDE6-788BCA97859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D666B1F-D284-435D-A79B-FE69941258E6}"/>
              </a:ext>
            </a:extLst>
          </p:cNvPr>
          <p:cNvSpPr>
            <a:spLocks noGrp="1"/>
          </p:cNvSpPr>
          <p:nvPr>
            <p:ph type="dt" sz="half" idx="10"/>
          </p:nvPr>
        </p:nvSpPr>
        <p:spPr/>
        <p:txBody>
          <a:bodyPr/>
          <a:lstStyle/>
          <a:p>
            <a:fld id="{C4564BB7-8544-4445-82EF-17168A39502D}" type="datetimeFigureOut">
              <a:rPr lang="pt-BR" smtClean="0"/>
              <a:t>03/11/2020</a:t>
            </a:fld>
            <a:endParaRPr lang="pt-BR"/>
          </a:p>
        </p:txBody>
      </p:sp>
      <p:sp>
        <p:nvSpPr>
          <p:cNvPr id="8" name="Espaço Reservado para Rodapé 7">
            <a:extLst>
              <a:ext uri="{FF2B5EF4-FFF2-40B4-BE49-F238E27FC236}">
                <a16:creationId xmlns:a16="http://schemas.microsoft.com/office/drawing/2014/main" id="{B29BF013-6785-4F57-A5D1-DCC0B85208E4}"/>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44A7E09-F2E9-4BFA-9E34-52ED5719AC22}"/>
              </a:ext>
            </a:extLst>
          </p:cNvPr>
          <p:cNvSpPr>
            <a:spLocks noGrp="1"/>
          </p:cNvSpPr>
          <p:nvPr>
            <p:ph type="sldNum" sz="quarter" idx="12"/>
          </p:nvPr>
        </p:nvSpPr>
        <p:spPr/>
        <p:txBody>
          <a:bodyPr/>
          <a:lstStyle/>
          <a:p>
            <a:fld id="{44746579-742B-4579-AEBA-E09B9290E400}" type="slidenum">
              <a:rPr lang="pt-BR" smtClean="0"/>
              <a:t>‹nº›</a:t>
            </a:fld>
            <a:endParaRPr lang="pt-BR"/>
          </a:p>
        </p:txBody>
      </p:sp>
    </p:spTree>
    <p:extLst>
      <p:ext uri="{BB962C8B-B14F-4D97-AF65-F5344CB8AC3E}">
        <p14:creationId xmlns:p14="http://schemas.microsoft.com/office/powerpoint/2010/main" val="405337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59C5FB-1543-4991-A907-83B753A6D90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34B1161-071E-4086-8C0B-A3B4E42D3584}"/>
              </a:ext>
            </a:extLst>
          </p:cNvPr>
          <p:cNvSpPr>
            <a:spLocks noGrp="1"/>
          </p:cNvSpPr>
          <p:nvPr>
            <p:ph type="dt" sz="half" idx="10"/>
          </p:nvPr>
        </p:nvSpPr>
        <p:spPr/>
        <p:txBody>
          <a:bodyPr/>
          <a:lstStyle/>
          <a:p>
            <a:fld id="{C4564BB7-8544-4445-82EF-17168A39502D}" type="datetimeFigureOut">
              <a:rPr lang="pt-BR" smtClean="0"/>
              <a:t>03/11/2020</a:t>
            </a:fld>
            <a:endParaRPr lang="pt-BR"/>
          </a:p>
        </p:txBody>
      </p:sp>
      <p:sp>
        <p:nvSpPr>
          <p:cNvPr id="4" name="Espaço Reservado para Rodapé 3">
            <a:extLst>
              <a:ext uri="{FF2B5EF4-FFF2-40B4-BE49-F238E27FC236}">
                <a16:creationId xmlns:a16="http://schemas.microsoft.com/office/drawing/2014/main" id="{17F830D7-77E4-47FE-A6E4-60DA565A741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4D8EF471-3365-46DD-8D1B-114111930B2C}"/>
              </a:ext>
            </a:extLst>
          </p:cNvPr>
          <p:cNvSpPr>
            <a:spLocks noGrp="1"/>
          </p:cNvSpPr>
          <p:nvPr>
            <p:ph type="sldNum" sz="quarter" idx="12"/>
          </p:nvPr>
        </p:nvSpPr>
        <p:spPr/>
        <p:txBody>
          <a:bodyPr/>
          <a:lstStyle/>
          <a:p>
            <a:fld id="{44746579-742B-4579-AEBA-E09B9290E400}" type="slidenum">
              <a:rPr lang="pt-BR" smtClean="0"/>
              <a:t>‹nº›</a:t>
            </a:fld>
            <a:endParaRPr lang="pt-BR"/>
          </a:p>
        </p:txBody>
      </p:sp>
    </p:spTree>
    <p:extLst>
      <p:ext uri="{BB962C8B-B14F-4D97-AF65-F5344CB8AC3E}">
        <p14:creationId xmlns:p14="http://schemas.microsoft.com/office/powerpoint/2010/main" val="149443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8C352DB-0DCF-4974-8AE6-B56FD7A19D23}"/>
              </a:ext>
            </a:extLst>
          </p:cNvPr>
          <p:cNvSpPr>
            <a:spLocks noGrp="1"/>
          </p:cNvSpPr>
          <p:nvPr>
            <p:ph type="dt" sz="half" idx="10"/>
          </p:nvPr>
        </p:nvSpPr>
        <p:spPr/>
        <p:txBody>
          <a:bodyPr/>
          <a:lstStyle/>
          <a:p>
            <a:fld id="{C4564BB7-8544-4445-82EF-17168A39502D}" type="datetimeFigureOut">
              <a:rPr lang="pt-BR" smtClean="0"/>
              <a:t>03/11/2020</a:t>
            </a:fld>
            <a:endParaRPr lang="pt-BR"/>
          </a:p>
        </p:txBody>
      </p:sp>
      <p:sp>
        <p:nvSpPr>
          <p:cNvPr id="3" name="Espaço Reservado para Rodapé 2">
            <a:extLst>
              <a:ext uri="{FF2B5EF4-FFF2-40B4-BE49-F238E27FC236}">
                <a16:creationId xmlns:a16="http://schemas.microsoft.com/office/drawing/2014/main" id="{CB678740-D87F-4665-B203-55C96EE9F377}"/>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590ACA5F-DC84-41F3-8421-74135A0A9B80}"/>
              </a:ext>
            </a:extLst>
          </p:cNvPr>
          <p:cNvSpPr>
            <a:spLocks noGrp="1"/>
          </p:cNvSpPr>
          <p:nvPr>
            <p:ph type="sldNum" sz="quarter" idx="12"/>
          </p:nvPr>
        </p:nvSpPr>
        <p:spPr/>
        <p:txBody>
          <a:bodyPr/>
          <a:lstStyle/>
          <a:p>
            <a:fld id="{44746579-742B-4579-AEBA-E09B9290E400}" type="slidenum">
              <a:rPr lang="pt-BR" smtClean="0"/>
              <a:t>‹nº›</a:t>
            </a:fld>
            <a:endParaRPr lang="pt-BR"/>
          </a:p>
        </p:txBody>
      </p:sp>
    </p:spTree>
    <p:extLst>
      <p:ext uri="{BB962C8B-B14F-4D97-AF65-F5344CB8AC3E}">
        <p14:creationId xmlns:p14="http://schemas.microsoft.com/office/powerpoint/2010/main" val="300839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A15D07-F333-47BA-AF53-846B77388C5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B6830AB-2CD8-4D3F-9E90-306EA33AE2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DCDA0B0-6B28-43EB-BDC4-6504F34A48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E25425B-3586-412A-A45F-59DAF3DC411A}"/>
              </a:ext>
            </a:extLst>
          </p:cNvPr>
          <p:cNvSpPr>
            <a:spLocks noGrp="1"/>
          </p:cNvSpPr>
          <p:nvPr>
            <p:ph type="dt" sz="half" idx="10"/>
          </p:nvPr>
        </p:nvSpPr>
        <p:spPr/>
        <p:txBody>
          <a:bodyPr/>
          <a:lstStyle/>
          <a:p>
            <a:fld id="{C4564BB7-8544-4445-82EF-17168A39502D}" type="datetimeFigureOut">
              <a:rPr lang="pt-BR" smtClean="0"/>
              <a:t>03/11/2020</a:t>
            </a:fld>
            <a:endParaRPr lang="pt-BR"/>
          </a:p>
        </p:txBody>
      </p:sp>
      <p:sp>
        <p:nvSpPr>
          <p:cNvPr id="6" name="Espaço Reservado para Rodapé 5">
            <a:extLst>
              <a:ext uri="{FF2B5EF4-FFF2-40B4-BE49-F238E27FC236}">
                <a16:creationId xmlns:a16="http://schemas.microsoft.com/office/drawing/2014/main" id="{6AD5F603-D62F-4F14-8BFA-97A1C6C0C78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CAB1177-5C65-4A1B-9CE1-3D58EE6D67CE}"/>
              </a:ext>
            </a:extLst>
          </p:cNvPr>
          <p:cNvSpPr>
            <a:spLocks noGrp="1"/>
          </p:cNvSpPr>
          <p:nvPr>
            <p:ph type="sldNum" sz="quarter" idx="12"/>
          </p:nvPr>
        </p:nvSpPr>
        <p:spPr/>
        <p:txBody>
          <a:bodyPr/>
          <a:lstStyle/>
          <a:p>
            <a:fld id="{44746579-742B-4579-AEBA-E09B9290E400}" type="slidenum">
              <a:rPr lang="pt-BR" smtClean="0"/>
              <a:t>‹nº›</a:t>
            </a:fld>
            <a:endParaRPr lang="pt-BR"/>
          </a:p>
        </p:txBody>
      </p:sp>
    </p:spTree>
    <p:extLst>
      <p:ext uri="{BB962C8B-B14F-4D97-AF65-F5344CB8AC3E}">
        <p14:creationId xmlns:p14="http://schemas.microsoft.com/office/powerpoint/2010/main" val="96274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7BFAE5-F639-4745-BF30-B99EEF6DF0A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829321F8-5A58-409C-8807-03FC1C2D0C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D3BC7EB-3C59-4192-BB9D-1D3B0EC28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26B938A-1EC3-4CF5-96EE-16AF02D9C821}"/>
              </a:ext>
            </a:extLst>
          </p:cNvPr>
          <p:cNvSpPr>
            <a:spLocks noGrp="1"/>
          </p:cNvSpPr>
          <p:nvPr>
            <p:ph type="dt" sz="half" idx="10"/>
          </p:nvPr>
        </p:nvSpPr>
        <p:spPr/>
        <p:txBody>
          <a:bodyPr/>
          <a:lstStyle/>
          <a:p>
            <a:fld id="{C4564BB7-8544-4445-82EF-17168A39502D}" type="datetimeFigureOut">
              <a:rPr lang="pt-BR" smtClean="0"/>
              <a:t>03/11/2020</a:t>
            </a:fld>
            <a:endParaRPr lang="pt-BR"/>
          </a:p>
        </p:txBody>
      </p:sp>
      <p:sp>
        <p:nvSpPr>
          <p:cNvPr id="6" name="Espaço Reservado para Rodapé 5">
            <a:extLst>
              <a:ext uri="{FF2B5EF4-FFF2-40B4-BE49-F238E27FC236}">
                <a16:creationId xmlns:a16="http://schemas.microsoft.com/office/drawing/2014/main" id="{00728A4C-D82F-4B4F-8670-2DF8B0DE052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013FBD4-A610-481E-8599-1DF9F8C7152C}"/>
              </a:ext>
            </a:extLst>
          </p:cNvPr>
          <p:cNvSpPr>
            <a:spLocks noGrp="1"/>
          </p:cNvSpPr>
          <p:nvPr>
            <p:ph type="sldNum" sz="quarter" idx="12"/>
          </p:nvPr>
        </p:nvSpPr>
        <p:spPr/>
        <p:txBody>
          <a:bodyPr/>
          <a:lstStyle/>
          <a:p>
            <a:fld id="{44746579-742B-4579-AEBA-E09B9290E400}" type="slidenum">
              <a:rPr lang="pt-BR" smtClean="0"/>
              <a:t>‹nº›</a:t>
            </a:fld>
            <a:endParaRPr lang="pt-BR"/>
          </a:p>
        </p:txBody>
      </p:sp>
    </p:spTree>
    <p:extLst>
      <p:ext uri="{BB962C8B-B14F-4D97-AF65-F5344CB8AC3E}">
        <p14:creationId xmlns:p14="http://schemas.microsoft.com/office/powerpoint/2010/main" val="207985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857EA91-651A-4D99-8F9B-37A617C1C8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C9474EC-5745-473E-8045-4836576BE6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8400D0B-AFBC-4A9D-8E50-5E559DC993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64BB7-8544-4445-82EF-17168A39502D}" type="datetimeFigureOut">
              <a:rPr lang="pt-BR" smtClean="0"/>
              <a:t>03/11/2020</a:t>
            </a:fld>
            <a:endParaRPr lang="pt-BR"/>
          </a:p>
        </p:txBody>
      </p:sp>
      <p:sp>
        <p:nvSpPr>
          <p:cNvPr id="5" name="Espaço Reservado para Rodapé 4">
            <a:extLst>
              <a:ext uri="{FF2B5EF4-FFF2-40B4-BE49-F238E27FC236}">
                <a16:creationId xmlns:a16="http://schemas.microsoft.com/office/drawing/2014/main" id="{AE89B002-ECEB-4019-9360-0DBC21944D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7DADD16D-C143-4B63-BAC6-27897CA661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46579-742B-4579-AEBA-E09B9290E400}" type="slidenum">
              <a:rPr lang="pt-BR" smtClean="0"/>
              <a:t>‹nº›</a:t>
            </a:fld>
            <a:endParaRPr lang="pt-BR"/>
          </a:p>
        </p:txBody>
      </p:sp>
    </p:spTree>
    <p:extLst>
      <p:ext uri="{BB962C8B-B14F-4D97-AF65-F5344CB8AC3E}">
        <p14:creationId xmlns:p14="http://schemas.microsoft.com/office/powerpoint/2010/main" val="2856982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14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E16199B-DEF4-46E1-91C5-10CC4DD33514}"/>
              </a:ext>
            </a:extLst>
          </p:cNvPr>
          <p:cNvSpPr txBox="1"/>
          <p:nvPr/>
        </p:nvSpPr>
        <p:spPr>
          <a:xfrm>
            <a:off x="2169160" y="1156965"/>
            <a:ext cx="8188960" cy="1569660"/>
          </a:xfrm>
          <a:prstGeom prst="rect">
            <a:avLst/>
          </a:prstGeom>
          <a:noFill/>
        </p:spPr>
        <p:txBody>
          <a:bodyPr wrap="square" rtlCol="0">
            <a:spAutoFit/>
          </a:bodyPr>
          <a:lstStyle/>
          <a:p>
            <a:r>
              <a:rPr lang="pt-BR" sz="2400" b="1" i="0" u="none" strike="noStrike" baseline="0" dirty="0"/>
              <a:t>6</a:t>
            </a:r>
            <a:r>
              <a:rPr lang="pt-BR" sz="2400" b="1" dirty="0"/>
              <a:t>. Toda pessoa é tentada quando é atraída e seduzida pelos seus próprios desejos. Sabemos que a tentação vem de Satanás, mas de quem depende a decisão de ceder ou não à tentação? Por quê? (p. 75)</a:t>
            </a:r>
          </a:p>
        </p:txBody>
      </p:sp>
      <p:sp>
        <p:nvSpPr>
          <p:cNvPr id="3" name="Retângulo 2">
            <a:extLst>
              <a:ext uri="{FF2B5EF4-FFF2-40B4-BE49-F238E27FC236}">
                <a16:creationId xmlns:a16="http://schemas.microsoft.com/office/drawing/2014/main" id="{94003A31-F250-44B8-896C-B13F2F104FC5}"/>
              </a:ext>
            </a:extLst>
          </p:cNvPr>
          <p:cNvSpPr/>
          <p:nvPr/>
        </p:nvSpPr>
        <p:spPr>
          <a:xfrm>
            <a:off x="1783080" y="1287770"/>
            <a:ext cx="284480" cy="261610"/>
          </a:xfrm>
          <a:prstGeom prst="rect">
            <a:avLst/>
          </a:prstGeom>
          <a:solidFill>
            <a:srgbClr val="E6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648E15A5-A4E6-4BD3-9F29-F638ECBCFC5D}"/>
              </a:ext>
            </a:extLst>
          </p:cNvPr>
          <p:cNvSpPr txBox="1"/>
          <p:nvPr/>
        </p:nvSpPr>
        <p:spPr>
          <a:xfrm>
            <a:off x="1386840" y="3223435"/>
            <a:ext cx="8971280" cy="1815882"/>
          </a:xfrm>
          <a:prstGeom prst="rect">
            <a:avLst/>
          </a:prstGeom>
          <a:noFill/>
        </p:spPr>
        <p:txBody>
          <a:bodyPr wrap="square" rtlCol="0">
            <a:spAutoFit/>
          </a:bodyPr>
          <a:lstStyle/>
          <a:p>
            <a:pPr algn="just"/>
            <a:r>
              <a:rPr lang="pt-BR" sz="2800" dirty="0"/>
              <a:t>A tentação vem de Satanás, mas ceder a ela depende de _________. Todas as hostes satânicas ____________ o poder de forçar aquele que é tentado a transgredir. Não há desculpa para o pecado!</a:t>
            </a:r>
            <a:endParaRPr lang="pt-BR" sz="4000" b="1" dirty="0"/>
          </a:p>
        </p:txBody>
      </p:sp>
      <p:sp>
        <p:nvSpPr>
          <p:cNvPr id="5" name="CaixaDeTexto 4">
            <a:extLst>
              <a:ext uri="{FF2B5EF4-FFF2-40B4-BE49-F238E27FC236}">
                <a16:creationId xmlns:a16="http://schemas.microsoft.com/office/drawing/2014/main" id="{D467EB0C-A7D8-401D-9D1A-A6059BFFF6FD}"/>
              </a:ext>
            </a:extLst>
          </p:cNvPr>
          <p:cNvSpPr txBox="1"/>
          <p:nvPr/>
        </p:nvSpPr>
        <p:spPr>
          <a:xfrm>
            <a:off x="1651000" y="3620581"/>
            <a:ext cx="1264920" cy="523220"/>
          </a:xfrm>
          <a:prstGeom prst="rect">
            <a:avLst/>
          </a:prstGeom>
          <a:noFill/>
        </p:spPr>
        <p:txBody>
          <a:bodyPr wrap="square" rtlCol="0">
            <a:spAutoFit/>
          </a:bodyPr>
          <a:lstStyle/>
          <a:p>
            <a:r>
              <a:rPr lang="pt-BR" sz="2800" dirty="0">
                <a:solidFill>
                  <a:schemeClr val="bg2">
                    <a:lumMod val="25000"/>
                  </a:schemeClr>
                </a:solidFill>
              </a:rPr>
              <a:t>VOCÊS</a:t>
            </a:r>
            <a:endParaRPr lang="pt-BR" sz="4000" b="1" dirty="0">
              <a:solidFill>
                <a:schemeClr val="bg2">
                  <a:lumMod val="25000"/>
                </a:schemeClr>
              </a:solidFill>
            </a:endParaRPr>
          </a:p>
        </p:txBody>
      </p:sp>
      <p:sp>
        <p:nvSpPr>
          <p:cNvPr id="6" name="CaixaDeTexto 5">
            <a:extLst>
              <a:ext uri="{FF2B5EF4-FFF2-40B4-BE49-F238E27FC236}">
                <a16:creationId xmlns:a16="http://schemas.microsoft.com/office/drawing/2014/main" id="{59B19C2C-9512-4709-B9B4-D4FB10AD3CC5}"/>
              </a:ext>
            </a:extLst>
          </p:cNvPr>
          <p:cNvSpPr txBox="1"/>
          <p:nvPr/>
        </p:nvSpPr>
        <p:spPr>
          <a:xfrm>
            <a:off x="7955280" y="3620581"/>
            <a:ext cx="1760220" cy="523220"/>
          </a:xfrm>
          <a:prstGeom prst="rect">
            <a:avLst/>
          </a:prstGeom>
          <a:noFill/>
        </p:spPr>
        <p:txBody>
          <a:bodyPr wrap="square" rtlCol="0">
            <a:spAutoFit/>
          </a:bodyPr>
          <a:lstStyle/>
          <a:p>
            <a:pPr algn="l"/>
            <a:r>
              <a:rPr lang="pt-BR" sz="2800" dirty="0">
                <a:solidFill>
                  <a:schemeClr val="bg2">
                    <a:lumMod val="25000"/>
                  </a:schemeClr>
                </a:solidFill>
              </a:rPr>
              <a:t>NÃO TÊM</a:t>
            </a:r>
            <a:endParaRPr lang="pt-BR" sz="4000" b="1" dirty="0">
              <a:solidFill>
                <a:schemeClr val="bg2">
                  <a:lumMod val="25000"/>
                </a:schemeClr>
              </a:solidFill>
            </a:endParaRPr>
          </a:p>
        </p:txBody>
      </p:sp>
    </p:spTree>
    <p:extLst>
      <p:ext uri="{BB962C8B-B14F-4D97-AF65-F5344CB8AC3E}">
        <p14:creationId xmlns:p14="http://schemas.microsoft.com/office/powerpoint/2010/main" val="6015259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E16199B-DEF4-46E1-91C5-10CC4DD33514}"/>
              </a:ext>
            </a:extLst>
          </p:cNvPr>
          <p:cNvSpPr txBox="1"/>
          <p:nvPr/>
        </p:nvSpPr>
        <p:spPr>
          <a:xfrm>
            <a:off x="2169160" y="1156965"/>
            <a:ext cx="8188960" cy="1200329"/>
          </a:xfrm>
          <a:prstGeom prst="rect">
            <a:avLst/>
          </a:prstGeom>
          <a:noFill/>
        </p:spPr>
        <p:txBody>
          <a:bodyPr wrap="square" rtlCol="0">
            <a:spAutoFit/>
          </a:bodyPr>
          <a:lstStyle/>
          <a:p>
            <a:r>
              <a:rPr lang="pt-BR" sz="2400" b="1" dirty="0"/>
              <a:t>7. Muitos jovens procuram alegria e felicidade em agitações e</a:t>
            </a:r>
          </a:p>
          <a:p>
            <a:r>
              <a:rPr lang="pt-BR" sz="2400" b="1" dirty="0"/>
              <a:t>nos amigos imprudentes e insensatos. Porém, o que acontece</a:t>
            </a:r>
          </a:p>
          <a:p>
            <a:r>
              <a:rPr lang="pt-BR" sz="2400" b="1" dirty="0"/>
              <a:t>ao jovem que encontra alegria e felicidade em Deus? (p. 75, 76)</a:t>
            </a:r>
          </a:p>
        </p:txBody>
      </p:sp>
      <p:sp>
        <p:nvSpPr>
          <p:cNvPr id="3" name="Retângulo 2">
            <a:extLst>
              <a:ext uri="{FF2B5EF4-FFF2-40B4-BE49-F238E27FC236}">
                <a16:creationId xmlns:a16="http://schemas.microsoft.com/office/drawing/2014/main" id="{94003A31-F250-44B8-896C-B13F2F104FC5}"/>
              </a:ext>
            </a:extLst>
          </p:cNvPr>
          <p:cNvSpPr/>
          <p:nvPr/>
        </p:nvSpPr>
        <p:spPr>
          <a:xfrm>
            <a:off x="1783080" y="1287770"/>
            <a:ext cx="284480" cy="261610"/>
          </a:xfrm>
          <a:prstGeom prst="rect">
            <a:avLst/>
          </a:prstGeom>
          <a:solidFill>
            <a:srgbClr val="E6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648E15A5-A4E6-4BD3-9F29-F638ECBCFC5D}"/>
              </a:ext>
            </a:extLst>
          </p:cNvPr>
          <p:cNvSpPr txBox="1"/>
          <p:nvPr/>
        </p:nvSpPr>
        <p:spPr>
          <a:xfrm>
            <a:off x="1386840" y="2724748"/>
            <a:ext cx="8971280" cy="2308324"/>
          </a:xfrm>
          <a:prstGeom prst="rect">
            <a:avLst/>
          </a:prstGeom>
          <a:noFill/>
        </p:spPr>
        <p:txBody>
          <a:bodyPr wrap="square" rtlCol="0">
            <a:spAutoFit/>
          </a:bodyPr>
          <a:lstStyle/>
          <a:p>
            <a:pPr algn="just"/>
            <a:r>
              <a:rPr lang="pt-BR" sz="2400" dirty="0"/>
              <a:t>O jovem que encontra alegria e felicidade na leitura da Palavra de Deus</a:t>
            </a:r>
          </a:p>
          <a:p>
            <a:pPr algn="just"/>
            <a:r>
              <a:rPr lang="pt-BR" sz="2400" dirty="0"/>
              <a:t>e na oração é constantemente revigorado ao beber da Fonte da vida.</a:t>
            </a:r>
          </a:p>
          <a:p>
            <a:pPr algn="just"/>
            <a:r>
              <a:rPr lang="pt-BR" sz="2400" dirty="0"/>
              <a:t>_________________ uma __________________ moral e uma amplitude de pensamentos que outros não conseguem imaginar. A comunhão com Deus estimula bons pensamentos, aspirações nobres, percepções claras da verdade e altos propósitos de ação...</a:t>
            </a:r>
            <a:endParaRPr lang="pt-BR" sz="3600" b="1" dirty="0"/>
          </a:p>
        </p:txBody>
      </p:sp>
      <p:sp>
        <p:nvSpPr>
          <p:cNvPr id="5" name="CaixaDeTexto 4">
            <a:extLst>
              <a:ext uri="{FF2B5EF4-FFF2-40B4-BE49-F238E27FC236}">
                <a16:creationId xmlns:a16="http://schemas.microsoft.com/office/drawing/2014/main" id="{D467EB0C-A7D8-401D-9D1A-A6059BFFF6FD}"/>
              </a:ext>
            </a:extLst>
          </p:cNvPr>
          <p:cNvSpPr txBox="1"/>
          <p:nvPr/>
        </p:nvSpPr>
        <p:spPr>
          <a:xfrm>
            <a:off x="5612130" y="3398520"/>
            <a:ext cx="2128520" cy="523220"/>
          </a:xfrm>
          <a:prstGeom prst="rect">
            <a:avLst/>
          </a:prstGeom>
          <a:noFill/>
        </p:spPr>
        <p:txBody>
          <a:bodyPr wrap="square" rtlCol="0">
            <a:spAutoFit/>
          </a:bodyPr>
          <a:lstStyle/>
          <a:p>
            <a:r>
              <a:rPr lang="pt-BR" sz="2800" dirty="0">
                <a:solidFill>
                  <a:schemeClr val="bg2">
                    <a:lumMod val="25000"/>
                  </a:schemeClr>
                </a:solidFill>
              </a:rPr>
              <a:t>EXCELÊNCIA</a:t>
            </a:r>
            <a:endParaRPr lang="pt-BR" sz="4000" b="1" dirty="0">
              <a:solidFill>
                <a:schemeClr val="bg2">
                  <a:lumMod val="25000"/>
                </a:schemeClr>
              </a:solidFill>
            </a:endParaRPr>
          </a:p>
        </p:txBody>
      </p:sp>
      <p:sp>
        <p:nvSpPr>
          <p:cNvPr id="11" name="CaixaDeTexto 10">
            <a:extLst>
              <a:ext uri="{FF2B5EF4-FFF2-40B4-BE49-F238E27FC236}">
                <a16:creationId xmlns:a16="http://schemas.microsoft.com/office/drawing/2014/main" id="{A27098B5-CA56-4A46-9B01-B22B48B80E3B}"/>
              </a:ext>
            </a:extLst>
          </p:cNvPr>
          <p:cNvSpPr txBox="1"/>
          <p:nvPr/>
        </p:nvSpPr>
        <p:spPr>
          <a:xfrm>
            <a:off x="1711960" y="3398520"/>
            <a:ext cx="2128520" cy="523220"/>
          </a:xfrm>
          <a:prstGeom prst="rect">
            <a:avLst/>
          </a:prstGeom>
          <a:noFill/>
        </p:spPr>
        <p:txBody>
          <a:bodyPr wrap="square" rtlCol="0">
            <a:spAutoFit/>
          </a:bodyPr>
          <a:lstStyle/>
          <a:p>
            <a:r>
              <a:rPr lang="pt-BR" sz="2800" dirty="0">
                <a:solidFill>
                  <a:schemeClr val="bg2">
                    <a:lumMod val="25000"/>
                  </a:schemeClr>
                </a:solidFill>
              </a:rPr>
              <a:t>ALCANÇARÁ</a:t>
            </a:r>
            <a:endParaRPr lang="pt-BR" sz="4000" b="1" dirty="0">
              <a:solidFill>
                <a:schemeClr val="bg2">
                  <a:lumMod val="25000"/>
                </a:schemeClr>
              </a:solidFill>
            </a:endParaRPr>
          </a:p>
        </p:txBody>
      </p:sp>
    </p:spTree>
    <p:extLst>
      <p:ext uri="{BB962C8B-B14F-4D97-AF65-F5344CB8AC3E}">
        <p14:creationId xmlns:p14="http://schemas.microsoft.com/office/powerpoint/2010/main" val="172931037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E16199B-DEF4-46E1-91C5-10CC4DD33514}"/>
              </a:ext>
            </a:extLst>
          </p:cNvPr>
          <p:cNvSpPr txBox="1"/>
          <p:nvPr/>
        </p:nvSpPr>
        <p:spPr>
          <a:xfrm>
            <a:off x="2169160" y="1156965"/>
            <a:ext cx="8188960" cy="1200329"/>
          </a:xfrm>
          <a:prstGeom prst="rect">
            <a:avLst/>
          </a:prstGeom>
          <a:noFill/>
        </p:spPr>
        <p:txBody>
          <a:bodyPr wrap="square" rtlCol="0">
            <a:spAutoFit/>
          </a:bodyPr>
          <a:lstStyle/>
          <a:p>
            <a:r>
              <a:rPr lang="pt-BR" sz="2400" b="1" dirty="0"/>
              <a:t>7. Muitos jovens procuram alegria e felicidade em agitações e</a:t>
            </a:r>
          </a:p>
          <a:p>
            <a:r>
              <a:rPr lang="pt-BR" sz="2400" b="1" dirty="0"/>
              <a:t>nos amigos imprudentes e insensatos. Porém, o que acontece</a:t>
            </a:r>
          </a:p>
          <a:p>
            <a:r>
              <a:rPr lang="pt-BR" sz="2400" b="1" dirty="0"/>
              <a:t>ao jovem que encontra alegria e felicidade em Deus? (p. 75, 76)</a:t>
            </a:r>
          </a:p>
        </p:txBody>
      </p:sp>
      <p:sp>
        <p:nvSpPr>
          <p:cNvPr id="3" name="Retângulo 2">
            <a:extLst>
              <a:ext uri="{FF2B5EF4-FFF2-40B4-BE49-F238E27FC236}">
                <a16:creationId xmlns:a16="http://schemas.microsoft.com/office/drawing/2014/main" id="{94003A31-F250-44B8-896C-B13F2F104FC5}"/>
              </a:ext>
            </a:extLst>
          </p:cNvPr>
          <p:cNvSpPr/>
          <p:nvPr/>
        </p:nvSpPr>
        <p:spPr>
          <a:xfrm>
            <a:off x="1783080" y="1287770"/>
            <a:ext cx="284480" cy="261610"/>
          </a:xfrm>
          <a:prstGeom prst="rect">
            <a:avLst/>
          </a:prstGeom>
          <a:solidFill>
            <a:srgbClr val="E6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648E15A5-A4E6-4BD3-9F29-F638ECBCFC5D}"/>
              </a:ext>
            </a:extLst>
          </p:cNvPr>
          <p:cNvSpPr txBox="1"/>
          <p:nvPr/>
        </p:nvSpPr>
        <p:spPr>
          <a:xfrm>
            <a:off x="1226822" y="3090508"/>
            <a:ext cx="8971280" cy="1569660"/>
          </a:xfrm>
          <a:prstGeom prst="rect">
            <a:avLst/>
          </a:prstGeom>
          <a:noFill/>
        </p:spPr>
        <p:txBody>
          <a:bodyPr wrap="square" rtlCol="0">
            <a:spAutoFit/>
          </a:bodyPr>
          <a:lstStyle/>
          <a:p>
            <a:pPr algn="just"/>
            <a:r>
              <a:rPr lang="pt-BR" sz="2400" dirty="0"/>
              <a:t>Os que assim ligam o coração a Deus são ________________ por Ele como Seus filhos e filhas. Estão continuamente subindo mais alto, obtendo mais clara visão de Deus e da eternidade, até que o Senhor os _________ canais de luz e sabedoria para o mundo.</a:t>
            </a:r>
            <a:endParaRPr lang="pt-BR" sz="3600" b="1" dirty="0"/>
          </a:p>
        </p:txBody>
      </p:sp>
      <p:sp>
        <p:nvSpPr>
          <p:cNvPr id="5" name="CaixaDeTexto 4">
            <a:extLst>
              <a:ext uri="{FF2B5EF4-FFF2-40B4-BE49-F238E27FC236}">
                <a16:creationId xmlns:a16="http://schemas.microsoft.com/office/drawing/2014/main" id="{D467EB0C-A7D8-401D-9D1A-A6059BFFF6FD}"/>
              </a:ext>
            </a:extLst>
          </p:cNvPr>
          <p:cNvSpPr txBox="1"/>
          <p:nvPr/>
        </p:nvSpPr>
        <p:spPr>
          <a:xfrm>
            <a:off x="1334769" y="4136948"/>
            <a:ext cx="1318258" cy="523220"/>
          </a:xfrm>
          <a:prstGeom prst="rect">
            <a:avLst/>
          </a:prstGeom>
          <a:noFill/>
        </p:spPr>
        <p:txBody>
          <a:bodyPr wrap="square" rtlCol="0">
            <a:spAutoFit/>
          </a:bodyPr>
          <a:lstStyle/>
          <a:p>
            <a:r>
              <a:rPr lang="pt-BR" sz="2800" dirty="0">
                <a:solidFill>
                  <a:schemeClr val="bg2">
                    <a:lumMod val="25000"/>
                  </a:schemeClr>
                </a:solidFill>
              </a:rPr>
              <a:t>TORNA</a:t>
            </a:r>
            <a:endParaRPr lang="pt-BR" sz="4000" b="1" dirty="0">
              <a:solidFill>
                <a:schemeClr val="bg2">
                  <a:lumMod val="25000"/>
                </a:schemeClr>
              </a:solidFill>
            </a:endParaRPr>
          </a:p>
        </p:txBody>
      </p:sp>
      <p:sp>
        <p:nvSpPr>
          <p:cNvPr id="11" name="CaixaDeTexto 10">
            <a:extLst>
              <a:ext uri="{FF2B5EF4-FFF2-40B4-BE49-F238E27FC236}">
                <a16:creationId xmlns:a16="http://schemas.microsoft.com/office/drawing/2014/main" id="{A27098B5-CA56-4A46-9B01-B22B48B80E3B}"/>
              </a:ext>
            </a:extLst>
          </p:cNvPr>
          <p:cNvSpPr txBox="1"/>
          <p:nvPr/>
        </p:nvSpPr>
        <p:spPr>
          <a:xfrm>
            <a:off x="6670040" y="3049868"/>
            <a:ext cx="2565400" cy="523220"/>
          </a:xfrm>
          <a:prstGeom prst="rect">
            <a:avLst/>
          </a:prstGeom>
          <a:noFill/>
        </p:spPr>
        <p:txBody>
          <a:bodyPr wrap="square" rtlCol="0">
            <a:spAutoFit/>
          </a:bodyPr>
          <a:lstStyle/>
          <a:p>
            <a:r>
              <a:rPr lang="pt-BR" sz="2800" dirty="0">
                <a:solidFill>
                  <a:schemeClr val="bg2">
                    <a:lumMod val="25000"/>
                  </a:schemeClr>
                </a:solidFill>
              </a:rPr>
              <a:t>RECONHECIDOS</a:t>
            </a:r>
            <a:endParaRPr lang="pt-BR" sz="4000" b="1" dirty="0">
              <a:solidFill>
                <a:schemeClr val="bg2">
                  <a:lumMod val="25000"/>
                </a:schemeClr>
              </a:solidFill>
            </a:endParaRPr>
          </a:p>
        </p:txBody>
      </p:sp>
    </p:spTree>
    <p:extLst>
      <p:ext uri="{BB962C8B-B14F-4D97-AF65-F5344CB8AC3E}">
        <p14:creationId xmlns:p14="http://schemas.microsoft.com/office/powerpoint/2010/main" val="58760561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E16199B-DEF4-46E1-91C5-10CC4DD33514}"/>
              </a:ext>
            </a:extLst>
          </p:cNvPr>
          <p:cNvSpPr txBox="1"/>
          <p:nvPr/>
        </p:nvSpPr>
        <p:spPr>
          <a:xfrm>
            <a:off x="1930400" y="1207765"/>
            <a:ext cx="3769360" cy="830997"/>
          </a:xfrm>
          <a:prstGeom prst="rect">
            <a:avLst/>
          </a:prstGeom>
          <a:noFill/>
        </p:spPr>
        <p:txBody>
          <a:bodyPr wrap="square" rtlCol="0">
            <a:spAutoFit/>
          </a:bodyPr>
          <a:lstStyle/>
          <a:p>
            <a:pPr algn="ctr"/>
            <a:r>
              <a:rPr lang="pt-BR" sz="4800" b="1" i="0" u="none" strike="noStrike" baseline="0" dirty="0">
                <a:solidFill>
                  <a:schemeClr val="bg2">
                    <a:lumMod val="10000"/>
                  </a:schemeClr>
                </a:solidFill>
              </a:rPr>
              <a:t>CONCLUSÃO</a:t>
            </a:r>
            <a:endParaRPr lang="pt-BR" sz="4800" b="1" dirty="0">
              <a:solidFill>
                <a:schemeClr val="bg2">
                  <a:lumMod val="10000"/>
                </a:schemeClr>
              </a:solidFill>
            </a:endParaRPr>
          </a:p>
        </p:txBody>
      </p:sp>
      <p:sp>
        <p:nvSpPr>
          <p:cNvPr id="5" name="CaixaDeTexto 4">
            <a:extLst>
              <a:ext uri="{FF2B5EF4-FFF2-40B4-BE49-F238E27FC236}">
                <a16:creationId xmlns:a16="http://schemas.microsoft.com/office/drawing/2014/main" id="{D1458565-BDED-4A23-AE05-215A1785D139}"/>
              </a:ext>
            </a:extLst>
          </p:cNvPr>
          <p:cNvSpPr txBox="1"/>
          <p:nvPr/>
        </p:nvSpPr>
        <p:spPr>
          <a:xfrm>
            <a:off x="1087120" y="2283525"/>
            <a:ext cx="9509760" cy="3108543"/>
          </a:xfrm>
          <a:prstGeom prst="rect">
            <a:avLst/>
          </a:prstGeom>
          <a:noFill/>
        </p:spPr>
        <p:txBody>
          <a:bodyPr wrap="square" rtlCol="0">
            <a:spAutoFit/>
          </a:bodyPr>
          <a:lstStyle/>
          <a:p>
            <a:pPr algn="ctr"/>
            <a:r>
              <a:rPr lang="pt-BR" sz="2800" i="1" u="none" strike="noStrike" baseline="0" dirty="0">
                <a:solidFill>
                  <a:schemeClr val="bg2">
                    <a:lumMod val="10000"/>
                  </a:schemeClr>
                </a:solidFill>
              </a:rPr>
              <a:t>Ló escolheu Sodoma como residência porque olhou mais para as vantagens temporais que obteria do que para as influências morais que cercariam tanto ele quanto sua família. O que ele lucrou quanto aos bens deste mundo? Seus bens foram destruídos, parte de seus filhos morreu na destruição daquela ímpia cidade, sua esposa se tornou uma estátua de sal no caminho, e ele mesmo foi salvo “através do fogo” (1Co 3:15).</a:t>
            </a:r>
            <a:endParaRPr lang="pt-BR" sz="2800" i="1" dirty="0">
              <a:solidFill>
                <a:schemeClr val="bg2">
                  <a:lumMod val="10000"/>
                </a:schemeClr>
              </a:solidFill>
            </a:endParaRPr>
          </a:p>
        </p:txBody>
      </p:sp>
    </p:spTree>
    <p:extLst>
      <p:ext uri="{BB962C8B-B14F-4D97-AF65-F5344CB8AC3E}">
        <p14:creationId xmlns:p14="http://schemas.microsoft.com/office/powerpoint/2010/main" val="36610514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E16199B-DEF4-46E1-91C5-10CC4DD33514}"/>
              </a:ext>
            </a:extLst>
          </p:cNvPr>
          <p:cNvSpPr txBox="1"/>
          <p:nvPr/>
        </p:nvSpPr>
        <p:spPr>
          <a:xfrm>
            <a:off x="1930400" y="1207765"/>
            <a:ext cx="3769360" cy="830997"/>
          </a:xfrm>
          <a:prstGeom prst="rect">
            <a:avLst/>
          </a:prstGeom>
          <a:noFill/>
        </p:spPr>
        <p:txBody>
          <a:bodyPr wrap="square" rtlCol="0">
            <a:spAutoFit/>
          </a:bodyPr>
          <a:lstStyle/>
          <a:p>
            <a:pPr algn="ctr"/>
            <a:r>
              <a:rPr lang="pt-BR" sz="4800" b="1" i="0" u="none" strike="noStrike" baseline="0" dirty="0">
                <a:solidFill>
                  <a:schemeClr val="bg2">
                    <a:lumMod val="10000"/>
                  </a:schemeClr>
                </a:solidFill>
              </a:rPr>
              <a:t>CONCLUSÃO</a:t>
            </a:r>
            <a:endParaRPr lang="pt-BR" sz="4800" b="1" dirty="0">
              <a:solidFill>
                <a:schemeClr val="bg2">
                  <a:lumMod val="10000"/>
                </a:schemeClr>
              </a:solidFill>
            </a:endParaRPr>
          </a:p>
        </p:txBody>
      </p:sp>
      <p:sp>
        <p:nvSpPr>
          <p:cNvPr id="5" name="CaixaDeTexto 4">
            <a:extLst>
              <a:ext uri="{FF2B5EF4-FFF2-40B4-BE49-F238E27FC236}">
                <a16:creationId xmlns:a16="http://schemas.microsoft.com/office/drawing/2014/main" id="{D1458565-BDED-4A23-AE05-215A1785D139}"/>
              </a:ext>
            </a:extLst>
          </p:cNvPr>
          <p:cNvSpPr txBox="1"/>
          <p:nvPr/>
        </p:nvSpPr>
        <p:spPr>
          <a:xfrm>
            <a:off x="1727200" y="2324165"/>
            <a:ext cx="8199120" cy="2677656"/>
          </a:xfrm>
          <a:prstGeom prst="rect">
            <a:avLst/>
          </a:prstGeom>
          <a:noFill/>
        </p:spPr>
        <p:txBody>
          <a:bodyPr wrap="square" rtlCol="0">
            <a:spAutoFit/>
          </a:bodyPr>
          <a:lstStyle/>
          <a:p>
            <a:pPr algn="ctr"/>
            <a:r>
              <a:rPr lang="pt-BR" sz="2800" i="1" u="none" strike="noStrike" baseline="0" dirty="0">
                <a:solidFill>
                  <a:schemeClr val="bg2">
                    <a:lumMod val="10000"/>
                  </a:schemeClr>
                </a:solidFill>
              </a:rPr>
              <a:t>E os maus resultados de sua escolha egoísta</a:t>
            </a:r>
          </a:p>
          <a:p>
            <a:pPr algn="ctr"/>
            <a:r>
              <a:rPr lang="pt-BR" sz="2800" i="1" u="none" strike="noStrike" baseline="0" dirty="0">
                <a:solidFill>
                  <a:schemeClr val="bg2">
                    <a:lumMod val="10000"/>
                  </a:schemeClr>
                </a:solidFill>
              </a:rPr>
              <a:t>não terminaram ali. A corrupção moral do lugar havia se misturado tanto com o caráter de seus filhos, que não conseguiam discernir entre o bem e o mal, entre</a:t>
            </a:r>
          </a:p>
          <a:p>
            <a:pPr algn="ctr"/>
            <a:r>
              <a:rPr lang="pt-BR" sz="2800" i="1" u="none" strike="noStrike" baseline="0" dirty="0">
                <a:solidFill>
                  <a:schemeClr val="bg2">
                    <a:lumMod val="10000"/>
                  </a:schemeClr>
                </a:solidFill>
              </a:rPr>
              <a:t>o pecado e a justiça. (p. 69) Por isso, entregar a vida e escolhas nas mãos do Senhor é a decisão mais sábia.</a:t>
            </a:r>
            <a:endParaRPr lang="pt-BR" sz="2800" i="1" dirty="0">
              <a:solidFill>
                <a:schemeClr val="bg2">
                  <a:lumMod val="10000"/>
                </a:schemeClr>
              </a:solidFill>
            </a:endParaRPr>
          </a:p>
        </p:txBody>
      </p:sp>
    </p:spTree>
    <p:extLst>
      <p:ext uri="{BB962C8B-B14F-4D97-AF65-F5344CB8AC3E}">
        <p14:creationId xmlns:p14="http://schemas.microsoft.com/office/powerpoint/2010/main" val="13412884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66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E16199B-DEF4-46E1-91C5-10CC4DD33514}"/>
              </a:ext>
            </a:extLst>
          </p:cNvPr>
          <p:cNvSpPr txBox="1"/>
          <p:nvPr/>
        </p:nvSpPr>
        <p:spPr>
          <a:xfrm>
            <a:off x="1645919" y="1874728"/>
            <a:ext cx="8531737" cy="3108543"/>
          </a:xfrm>
          <a:prstGeom prst="rect">
            <a:avLst/>
          </a:prstGeom>
          <a:noFill/>
        </p:spPr>
        <p:txBody>
          <a:bodyPr wrap="square" rtlCol="0">
            <a:spAutoFit/>
          </a:bodyPr>
          <a:lstStyle/>
          <a:p>
            <a:pPr algn="ctr"/>
            <a:r>
              <a:rPr lang="pt-BR" sz="2800" b="1" i="0" u="none" strike="noStrike" baseline="0" dirty="0"/>
              <a:t>Devemos escolher a convivência mais favorável ao nosso progresso espiritual, aproveitando-nos de todo auxílio ao nosso alcance, pois Satanás colocará</a:t>
            </a:r>
          </a:p>
          <a:p>
            <a:pPr algn="ctr"/>
            <a:r>
              <a:rPr lang="pt-BR" sz="2800" b="1" i="0" u="none" strike="noStrike" baseline="0" dirty="0"/>
              <a:t>muitos obstáculos para tornar nossa marcha em direção ao Céu o mais difícil possível. Talvez sejamos colocados em situações difíceis, pois muitos não conseguem</a:t>
            </a:r>
          </a:p>
          <a:p>
            <a:pPr algn="ctr"/>
            <a:r>
              <a:rPr lang="pt-BR" sz="2800" b="1" i="0" u="none" strike="noStrike" baseline="0" dirty="0"/>
              <a:t>estar onde gostariam.</a:t>
            </a:r>
            <a:endParaRPr lang="pt-BR" sz="2800" b="1" dirty="0"/>
          </a:p>
        </p:txBody>
      </p:sp>
    </p:spTree>
    <p:extLst>
      <p:ext uri="{BB962C8B-B14F-4D97-AF65-F5344CB8AC3E}">
        <p14:creationId xmlns:p14="http://schemas.microsoft.com/office/powerpoint/2010/main" val="333126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E16199B-DEF4-46E1-91C5-10CC4DD33514}"/>
              </a:ext>
            </a:extLst>
          </p:cNvPr>
          <p:cNvSpPr txBox="1"/>
          <p:nvPr/>
        </p:nvSpPr>
        <p:spPr>
          <a:xfrm>
            <a:off x="2362151" y="2090172"/>
            <a:ext cx="7066329" cy="2677656"/>
          </a:xfrm>
          <a:prstGeom prst="rect">
            <a:avLst/>
          </a:prstGeom>
          <a:noFill/>
        </p:spPr>
        <p:txBody>
          <a:bodyPr wrap="square" rtlCol="0">
            <a:spAutoFit/>
          </a:bodyPr>
          <a:lstStyle/>
          <a:p>
            <a:pPr algn="ctr"/>
            <a:r>
              <a:rPr lang="pt-BR" sz="2800" b="1" i="0" u="none" strike="noStrike" baseline="0" dirty="0"/>
              <a:t>Mas não devemos nos expor voluntariamente</a:t>
            </a:r>
          </a:p>
          <a:p>
            <a:pPr algn="ctr"/>
            <a:r>
              <a:rPr lang="pt-BR" sz="2800" b="1" i="0" u="none" strike="noStrike" baseline="0" dirty="0"/>
              <a:t>às influências desfavoráveis à formação do caráter cristão. Quando o dever nos chama a fazer isso, devemos vigiar e orar em dobro, para que, por meio da graça de Cristo, permaneçamos íntegros. (p. 68, 69)</a:t>
            </a:r>
            <a:endParaRPr lang="pt-BR" sz="2800" b="1" dirty="0"/>
          </a:p>
        </p:txBody>
      </p:sp>
    </p:spTree>
    <p:extLst>
      <p:ext uri="{BB962C8B-B14F-4D97-AF65-F5344CB8AC3E}">
        <p14:creationId xmlns:p14="http://schemas.microsoft.com/office/powerpoint/2010/main" val="422070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E16199B-DEF4-46E1-91C5-10CC4DD33514}"/>
              </a:ext>
            </a:extLst>
          </p:cNvPr>
          <p:cNvSpPr txBox="1"/>
          <p:nvPr/>
        </p:nvSpPr>
        <p:spPr>
          <a:xfrm>
            <a:off x="2032000" y="1348957"/>
            <a:ext cx="8554720" cy="954107"/>
          </a:xfrm>
          <a:prstGeom prst="rect">
            <a:avLst/>
          </a:prstGeom>
          <a:noFill/>
        </p:spPr>
        <p:txBody>
          <a:bodyPr wrap="square" rtlCol="0">
            <a:spAutoFit/>
          </a:bodyPr>
          <a:lstStyle/>
          <a:p>
            <a:r>
              <a:rPr lang="pt-BR" sz="2800" b="1" dirty="0"/>
              <a:t>1. Como deve ser feita a escolha dos amigos e quais devem ser evitados? (p. 70, 71)</a:t>
            </a:r>
          </a:p>
        </p:txBody>
      </p:sp>
      <p:sp>
        <p:nvSpPr>
          <p:cNvPr id="3" name="Retângulo 2">
            <a:extLst>
              <a:ext uri="{FF2B5EF4-FFF2-40B4-BE49-F238E27FC236}">
                <a16:creationId xmlns:a16="http://schemas.microsoft.com/office/drawing/2014/main" id="{94003A31-F250-44B8-896C-B13F2F104FC5}"/>
              </a:ext>
            </a:extLst>
          </p:cNvPr>
          <p:cNvSpPr/>
          <p:nvPr/>
        </p:nvSpPr>
        <p:spPr>
          <a:xfrm>
            <a:off x="1747520" y="1490970"/>
            <a:ext cx="284480" cy="261610"/>
          </a:xfrm>
          <a:prstGeom prst="rect">
            <a:avLst/>
          </a:prstGeom>
          <a:solidFill>
            <a:srgbClr val="E6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648E15A5-A4E6-4BD3-9F29-F638ECBCFC5D}"/>
              </a:ext>
            </a:extLst>
          </p:cNvPr>
          <p:cNvSpPr txBox="1"/>
          <p:nvPr/>
        </p:nvSpPr>
        <p:spPr>
          <a:xfrm>
            <a:off x="1403350" y="2706687"/>
            <a:ext cx="8925560" cy="3046988"/>
          </a:xfrm>
          <a:prstGeom prst="rect">
            <a:avLst/>
          </a:prstGeom>
          <a:noFill/>
        </p:spPr>
        <p:txBody>
          <a:bodyPr wrap="square" rtlCol="0">
            <a:spAutoFit/>
          </a:bodyPr>
          <a:lstStyle/>
          <a:p>
            <a:pPr algn="just"/>
            <a:r>
              <a:rPr lang="pt-BR" sz="2400" dirty="0"/>
              <a:t>Os jovens que estão em harmonia com Cristo escolherão amigos que</a:t>
            </a:r>
          </a:p>
          <a:p>
            <a:pPr algn="just"/>
            <a:r>
              <a:rPr lang="pt-BR" sz="2400" dirty="0"/>
              <a:t>os _________________ a agir corretamente e evitarão amizades que não ___________________ para o desenvolvimento de princípios corretos e propósito nobres. Em todos os lugares se encontram jovens cuja mente está em um molde inferior. Quando entram em contato com esse tipo de pessoas, os que se colocaram inteiramente ao lado de Cristo permanecerão firmes em favor daquilo que a razão e a consciência lhes indicam ser correto.</a:t>
            </a:r>
            <a:endParaRPr lang="pt-BR" sz="3600" b="1" dirty="0"/>
          </a:p>
        </p:txBody>
      </p:sp>
      <p:sp>
        <p:nvSpPr>
          <p:cNvPr id="6" name="CaixaDeTexto 5">
            <a:extLst>
              <a:ext uri="{FF2B5EF4-FFF2-40B4-BE49-F238E27FC236}">
                <a16:creationId xmlns:a16="http://schemas.microsoft.com/office/drawing/2014/main" id="{0D43D3F9-7859-4E07-9BD1-757D4B890F0E}"/>
              </a:ext>
            </a:extLst>
          </p:cNvPr>
          <p:cNvSpPr txBox="1"/>
          <p:nvPr/>
        </p:nvSpPr>
        <p:spPr>
          <a:xfrm>
            <a:off x="2405380" y="3026041"/>
            <a:ext cx="1475740" cy="523220"/>
          </a:xfrm>
          <a:prstGeom prst="rect">
            <a:avLst/>
          </a:prstGeom>
          <a:noFill/>
        </p:spPr>
        <p:txBody>
          <a:bodyPr wrap="square" rtlCol="0">
            <a:spAutoFit/>
          </a:bodyPr>
          <a:lstStyle/>
          <a:p>
            <a:pPr algn="l"/>
            <a:r>
              <a:rPr lang="pt-BR" sz="2800" dirty="0">
                <a:solidFill>
                  <a:schemeClr val="bg2">
                    <a:lumMod val="25000"/>
                  </a:schemeClr>
                </a:solidFill>
              </a:rPr>
              <a:t>AJUDEM</a:t>
            </a:r>
            <a:endParaRPr lang="pt-BR" sz="4000" b="1" dirty="0">
              <a:solidFill>
                <a:schemeClr val="bg2">
                  <a:lumMod val="25000"/>
                </a:schemeClr>
              </a:solidFill>
            </a:endParaRPr>
          </a:p>
        </p:txBody>
      </p:sp>
      <p:sp>
        <p:nvSpPr>
          <p:cNvPr id="8" name="CaixaDeTexto 7">
            <a:extLst>
              <a:ext uri="{FF2B5EF4-FFF2-40B4-BE49-F238E27FC236}">
                <a16:creationId xmlns:a16="http://schemas.microsoft.com/office/drawing/2014/main" id="{F06AA515-7544-4E3D-95BD-A4E40736C1B1}"/>
              </a:ext>
            </a:extLst>
          </p:cNvPr>
          <p:cNvSpPr txBox="1"/>
          <p:nvPr/>
        </p:nvSpPr>
        <p:spPr>
          <a:xfrm>
            <a:off x="2131060" y="3388360"/>
            <a:ext cx="3060700" cy="523220"/>
          </a:xfrm>
          <a:prstGeom prst="rect">
            <a:avLst/>
          </a:prstGeom>
          <a:noFill/>
        </p:spPr>
        <p:txBody>
          <a:bodyPr wrap="square" rtlCol="0">
            <a:spAutoFit/>
          </a:bodyPr>
          <a:lstStyle/>
          <a:p>
            <a:pPr algn="l"/>
            <a:r>
              <a:rPr lang="pt-BR" sz="2800" dirty="0">
                <a:solidFill>
                  <a:schemeClr val="bg2">
                    <a:lumMod val="25000"/>
                  </a:schemeClr>
                </a:solidFill>
              </a:rPr>
              <a:t>NÃO CONTRIBUEM</a:t>
            </a:r>
            <a:endParaRPr lang="pt-BR" sz="4000" b="1" dirty="0">
              <a:solidFill>
                <a:schemeClr val="bg2">
                  <a:lumMod val="25000"/>
                </a:schemeClr>
              </a:solidFill>
            </a:endParaRPr>
          </a:p>
        </p:txBody>
      </p:sp>
    </p:spTree>
    <p:extLst>
      <p:ext uri="{BB962C8B-B14F-4D97-AF65-F5344CB8AC3E}">
        <p14:creationId xmlns:p14="http://schemas.microsoft.com/office/powerpoint/2010/main" val="24283323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E16199B-DEF4-46E1-91C5-10CC4DD33514}"/>
              </a:ext>
            </a:extLst>
          </p:cNvPr>
          <p:cNvSpPr txBox="1"/>
          <p:nvPr/>
        </p:nvSpPr>
        <p:spPr>
          <a:xfrm>
            <a:off x="2280920" y="1337449"/>
            <a:ext cx="8041640" cy="954107"/>
          </a:xfrm>
          <a:prstGeom prst="rect">
            <a:avLst/>
          </a:prstGeom>
          <a:noFill/>
        </p:spPr>
        <p:txBody>
          <a:bodyPr wrap="square" rtlCol="0">
            <a:spAutoFit/>
          </a:bodyPr>
          <a:lstStyle/>
          <a:p>
            <a:pPr algn="just"/>
            <a:r>
              <a:rPr lang="pt-BR" sz="2800" b="1" dirty="0"/>
              <a:t>2. Com quem as crianças e jovens deveriam fazer amizade? (p. 71)</a:t>
            </a:r>
          </a:p>
        </p:txBody>
      </p:sp>
      <p:sp>
        <p:nvSpPr>
          <p:cNvPr id="3" name="Retângulo 2">
            <a:extLst>
              <a:ext uri="{FF2B5EF4-FFF2-40B4-BE49-F238E27FC236}">
                <a16:creationId xmlns:a16="http://schemas.microsoft.com/office/drawing/2014/main" id="{94003A31-F250-44B8-896C-B13F2F104FC5}"/>
              </a:ext>
            </a:extLst>
          </p:cNvPr>
          <p:cNvSpPr/>
          <p:nvPr/>
        </p:nvSpPr>
        <p:spPr>
          <a:xfrm>
            <a:off x="1849120" y="1455243"/>
            <a:ext cx="284480" cy="261610"/>
          </a:xfrm>
          <a:prstGeom prst="rect">
            <a:avLst/>
          </a:prstGeom>
          <a:solidFill>
            <a:srgbClr val="E6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648E15A5-A4E6-4BD3-9F29-F638ECBCFC5D}"/>
              </a:ext>
            </a:extLst>
          </p:cNvPr>
          <p:cNvSpPr txBox="1"/>
          <p:nvPr/>
        </p:nvSpPr>
        <p:spPr>
          <a:xfrm>
            <a:off x="1381760" y="2910443"/>
            <a:ext cx="8940800" cy="2308324"/>
          </a:xfrm>
          <a:prstGeom prst="rect">
            <a:avLst/>
          </a:prstGeom>
          <a:noFill/>
        </p:spPr>
        <p:txBody>
          <a:bodyPr wrap="square" rtlCol="0">
            <a:spAutoFit/>
          </a:bodyPr>
          <a:lstStyle/>
          <a:p>
            <a:pPr algn="just"/>
            <a:r>
              <a:rPr lang="pt-BR" sz="2400" dirty="0"/>
              <a:t>Que os jovens façam amizade com ______________________ que temem e ___________ a Deus, pois essas nobres e firmes características são representadas pelo lírio que abre suas flores puras na superfície do lago. Recusam ser moldados pelas influências que desmoralizam e unem a si somente o que ajudará no desenvolvimento de um caráter puro e nobre. Procuram se ajustar ao modelo divino.</a:t>
            </a:r>
            <a:endParaRPr lang="pt-BR" sz="3600" b="1" dirty="0"/>
          </a:p>
        </p:txBody>
      </p:sp>
      <p:sp>
        <p:nvSpPr>
          <p:cNvPr id="5" name="CaixaDeTexto 4">
            <a:extLst>
              <a:ext uri="{FF2B5EF4-FFF2-40B4-BE49-F238E27FC236}">
                <a16:creationId xmlns:a16="http://schemas.microsoft.com/office/drawing/2014/main" id="{807A1DDE-090F-41A4-BE84-EDF6B361236A}"/>
              </a:ext>
            </a:extLst>
          </p:cNvPr>
          <p:cNvSpPr txBox="1"/>
          <p:nvPr/>
        </p:nvSpPr>
        <p:spPr>
          <a:xfrm>
            <a:off x="7228840" y="2910443"/>
            <a:ext cx="1976120" cy="461665"/>
          </a:xfrm>
          <a:prstGeom prst="rect">
            <a:avLst/>
          </a:prstGeom>
          <a:noFill/>
        </p:spPr>
        <p:txBody>
          <a:bodyPr wrap="square" rtlCol="0">
            <a:spAutoFit/>
          </a:bodyPr>
          <a:lstStyle/>
          <a:p>
            <a:r>
              <a:rPr lang="pt-BR" sz="2400" dirty="0">
                <a:solidFill>
                  <a:schemeClr val="bg2">
                    <a:lumMod val="25000"/>
                  </a:schemeClr>
                </a:solidFill>
              </a:rPr>
              <a:t>AQUELES</a:t>
            </a:r>
            <a:endParaRPr lang="pt-BR" sz="3600" b="1" dirty="0">
              <a:solidFill>
                <a:schemeClr val="bg2">
                  <a:lumMod val="25000"/>
                </a:schemeClr>
              </a:solidFill>
            </a:endParaRPr>
          </a:p>
        </p:txBody>
      </p:sp>
      <p:sp>
        <p:nvSpPr>
          <p:cNvPr id="6" name="CaixaDeTexto 5">
            <a:extLst>
              <a:ext uri="{FF2B5EF4-FFF2-40B4-BE49-F238E27FC236}">
                <a16:creationId xmlns:a16="http://schemas.microsoft.com/office/drawing/2014/main" id="{27F09A3D-9E18-4CF1-9FD0-57B3BC89DFFC}"/>
              </a:ext>
            </a:extLst>
          </p:cNvPr>
          <p:cNvSpPr txBox="1"/>
          <p:nvPr/>
        </p:nvSpPr>
        <p:spPr>
          <a:xfrm>
            <a:off x="3352800" y="3254313"/>
            <a:ext cx="1148080" cy="461665"/>
          </a:xfrm>
          <a:prstGeom prst="rect">
            <a:avLst/>
          </a:prstGeom>
          <a:noFill/>
        </p:spPr>
        <p:txBody>
          <a:bodyPr wrap="square" rtlCol="0">
            <a:spAutoFit/>
          </a:bodyPr>
          <a:lstStyle/>
          <a:p>
            <a:pPr algn="l"/>
            <a:r>
              <a:rPr lang="pt-BR" sz="2400" dirty="0">
                <a:solidFill>
                  <a:schemeClr val="bg2">
                    <a:lumMod val="25000"/>
                  </a:schemeClr>
                </a:solidFill>
              </a:rPr>
              <a:t>AMAM</a:t>
            </a:r>
            <a:endParaRPr lang="pt-BR" sz="3600" b="1" dirty="0">
              <a:solidFill>
                <a:schemeClr val="bg2">
                  <a:lumMod val="25000"/>
                </a:schemeClr>
              </a:solidFill>
            </a:endParaRPr>
          </a:p>
        </p:txBody>
      </p:sp>
    </p:spTree>
    <p:extLst>
      <p:ext uri="{BB962C8B-B14F-4D97-AF65-F5344CB8AC3E}">
        <p14:creationId xmlns:p14="http://schemas.microsoft.com/office/powerpoint/2010/main" val="142980473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E16199B-DEF4-46E1-91C5-10CC4DD33514}"/>
              </a:ext>
            </a:extLst>
          </p:cNvPr>
          <p:cNvSpPr txBox="1"/>
          <p:nvPr/>
        </p:nvSpPr>
        <p:spPr>
          <a:xfrm>
            <a:off x="2438400" y="1048336"/>
            <a:ext cx="8117840" cy="1384995"/>
          </a:xfrm>
          <a:prstGeom prst="rect">
            <a:avLst/>
          </a:prstGeom>
          <a:noFill/>
        </p:spPr>
        <p:txBody>
          <a:bodyPr wrap="square" rtlCol="0">
            <a:spAutoFit/>
          </a:bodyPr>
          <a:lstStyle/>
          <a:p>
            <a:r>
              <a:rPr lang="pt-BR" sz="2800" b="1" i="0" u="none" strike="noStrike" baseline="0" dirty="0"/>
              <a:t>3</a:t>
            </a:r>
            <a:r>
              <a:rPr lang="pt-BR" sz="2800" b="1" dirty="0"/>
              <a:t>. O que acontecerá ao jovem cristão que tem se aprimorado no estudo das sagradas escrituras? </a:t>
            </a:r>
          </a:p>
          <a:p>
            <a:r>
              <a:rPr lang="pt-BR" sz="2800" b="1" dirty="0"/>
              <a:t>(Pag. 72)</a:t>
            </a:r>
          </a:p>
        </p:txBody>
      </p:sp>
      <p:sp>
        <p:nvSpPr>
          <p:cNvPr id="3" name="Retângulo 2">
            <a:extLst>
              <a:ext uri="{FF2B5EF4-FFF2-40B4-BE49-F238E27FC236}">
                <a16:creationId xmlns:a16="http://schemas.microsoft.com/office/drawing/2014/main" id="{94003A31-F250-44B8-896C-B13F2F104FC5}"/>
              </a:ext>
            </a:extLst>
          </p:cNvPr>
          <p:cNvSpPr/>
          <p:nvPr/>
        </p:nvSpPr>
        <p:spPr>
          <a:xfrm>
            <a:off x="1991360" y="1216613"/>
            <a:ext cx="284480" cy="261610"/>
          </a:xfrm>
          <a:prstGeom prst="rect">
            <a:avLst/>
          </a:prstGeom>
          <a:solidFill>
            <a:srgbClr val="E6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648E15A5-A4E6-4BD3-9F29-F638ECBCFC5D}"/>
              </a:ext>
            </a:extLst>
          </p:cNvPr>
          <p:cNvSpPr txBox="1"/>
          <p:nvPr/>
        </p:nvSpPr>
        <p:spPr>
          <a:xfrm>
            <a:off x="1346202" y="2574079"/>
            <a:ext cx="9052560" cy="3046988"/>
          </a:xfrm>
          <a:prstGeom prst="rect">
            <a:avLst/>
          </a:prstGeom>
          <a:noFill/>
        </p:spPr>
        <p:txBody>
          <a:bodyPr wrap="square" rtlCol="0">
            <a:spAutoFit/>
          </a:bodyPr>
          <a:lstStyle/>
          <a:p>
            <a:pPr algn="just"/>
            <a:r>
              <a:rPr lang="pt-BR" sz="2400" dirty="0"/>
              <a:t>Os que cresceram e se desenvolveram, cujas aptidões de raciocínio têm</a:t>
            </a:r>
          </a:p>
          <a:p>
            <a:pPr algn="just"/>
            <a:r>
              <a:rPr lang="pt-BR" sz="2400" dirty="0"/>
              <a:t>se aprimorado por meio de profundo estudo das Escrituras, a fim de saberem a vontade de Deus, ________________ posições de utilidade, porque a Palavra de Deus teve acesso à vida e ao caráter deles. Ela deve fazer sua própria obra, até alcançar o íntimo e discernir os pensamentos e intenções do coração (</a:t>
            </a:r>
            <a:r>
              <a:rPr lang="pt-BR" sz="2400" dirty="0" err="1"/>
              <a:t>Hb</a:t>
            </a:r>
            <a:r>
              <a:rPr lang="pt-BR" sz="2400" dirty="0"/>
              <a:t> 4:12). A Palavra de Deus deve se tornar o alimento pelo qual o cristão deve se fortalecer de forma espiritual e intelectual, para que possa lutar pela verdade e pela justiça.</a:t>
            </a:r>
            <a:endParaRPr lang="pt-BR" sz="3600" b="1" dirty="0"/>
          </a:p>
        </p:txBody>
      </p:sp>
      <p:sp>
        <p:nvSpPr>
          <p:cNvPr id="6" name="CaixaDeTexto 5">
            <a:extLst>
              <a:ext uri="{FF2B5EF4-FFF2-40B4-BE49-F238E27FC236}">
                <a16:creationId xmlns:a16="http://schemas.microsoft.com/office/drawing/2014/main" id="{7867778A-29C6-442B-9145-6A8CC22EAE27}"/>
              </a:ext>
            </a:extLst>
          </p:cNvPr>
          <p:cNvSpPr txBox="1"/>
          <p:nvPr/>
        </p:nvSpPr>
        <p:spPr>
          <a:xfrm>
            <a:off x="5232400" y="3237097"/>
            <a:ext cx="2275840" cy="523220"/>
          </a:xfrm>
          <a:prstGeom prst="rect">
            <a:avLst/>
          </a:prstGeom>
          <a:noFill/>
        </p:spPr>
        <p:txBody>
          <a:bodyPr wrap="square" rtlCol="0">
            <a:spAutoFit/>
          </a:bodyPr>
          <a:lstStyle/>
          <a:p>
            <a:pPr algn="l"/>
            <a:r>
              <a:rPr lang="pt-BR" sz="2800" dirty="0">
                <a:solidFill>
                  <a:schemeClr val="bg2">
                    <a:lumMod val="25000"/>
                  </a:schemeClr>
                </a:solidFill>
              </a:rPr>
              <a:t>ALCANÇARÃO</a:t>
            </a:r>
            <a:endParaRPr lang="pt-BR" sz="4000" b="1" dirty="0">
              <a:solidFill>
                <a:schemeClr val="bg2">
                  <a:lumMod val="25000"/>
                </a:schemeClr>
              </a:solidFill>
            </a:endParaRPr>
          </a:p>
        </p:txBody>
      </p:sp>
    </p:spTree>
    <p:extLst>
      <p:ext uri="{BB962C8B-B14F-4D97-AF65-F5344CB8AC3E}">
        <p14:creationId xmlns:p14="http://schemas.microsoft.com/office/powerpoint/2010/main" val="35962639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E16199B-DEF4-46E1-91C5-10CC4DD33514}"/>
              </a:ext>
            </a:extLst>
          </p:cNvPr>
          <p:cNvSpPr txBox="1"/>
          <p:nvPr/>
        </p:nvSpPr>
        <p:spPr>
          <a:xfrm>
            <a:off x="2296160" y="1186412"/>
            <a:ext cx="8148320" cy="1384995"/>
          </a:xfrm>
          <a:prstGeom prst="rect">
            <a:avLst/>
          </a:prstGeom>
          <a:noFill/>
        </p:spPr>
        <p:txBody>
          <a:bodyPr wrap="square" rtlCol="0">
            <a:spAutoFit/>
          </a:bodyPr>
          <a:lstStyle/>
          <a:p>
            <a:r>
              <a:rPr lang="pt-BR" sz="2800" b="1" dirty="0"/>
              <a:t>4. Que tipo de escolha o salmista fez em sua vida que pode servir de inspiração para as crianças e jovens? (p. 74)</a:t>
            </a:r>
          </a:p>
        </p:txBody>
      </p:sp>
      <p:sp>
        <p:nvSpPr>
          <p:cNvPr id="3" name="Retângulo 2">
            <a:extLst>
              <a:ext uri="{FF2B5EF4-FFF2-40B4-BE49-F238E27FC236}">
                <a16:creationId xmlns:a16="http://schemas.microsoft.com/office/drawing/2014/main" id="{94003A31-F250-44B8-896C-B13F2F104FC5}"/>
              </a:ext>
            </a:extLst>
          </p:cNvPr>
          <p:cNvSpPr/>
          <p:nvPr/>
        </p:nvSpPr>
        <p:spPr>
          <a:xfrm>
            <a:off x="1910080" y="1317217"/>
            <a:ext cx="284480" cy="261610"/>
          </a:xfrm>
          <a:prstGeom prst="rect">
            <a:avLst/>
          </a:prstGeom>
          <a:solidFill>
            <a:srgbClr val="E6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648E15A5-A4E6-4BD3-9F29-F638ECBCFC5D}"/>
              </a:ext>
            </a:extLst>
          </p:cNvPr>
          <p:cNvSpPr txBox="1"/>
          <p:nvPr/>
        </p:nvSpPr>
        <p:spPr>
          <a:xfrm>
            <a:off x="1330960" y="3072450"/>
            <a:ext cx="9174480" cy="1815882"/>
          </a:xfrm>
          <a:prstGeom prst="rect">
            <a:avLst/>
          </a:prstGeom>
          <a:noFill/>
        </p:spPr>
        <p:txBody>
          <a:bodyPr wrap="square" rtlCol="0">
            <a:spAutoFit/>
          </a:bodyPr>
          <a:lstStyle/>
          <a:p>
            <a:pPr algn="just"/>
            <a:r>
              <a:rPr lang="pt-BR" sz="2800" dirty="0"/>
              <a:t>“_________ o caminho da fidelidade; _______ seguir as Tuas ordenanças” (</a:t>
            </a:r>
            <a:r>
              <a:rPr lang="pt-BR" sz="2800" dirty="0" err="1"/>
              <a:t>Sl</a:t>
            </a:r>
            <a:r>
              <a:rPr lang="pt-BR" sz="2800" dirty="0"/>
              <a:t> 119:30). Ele dava grande valor à Palavra de Deus. Ela entrava na mente dele, não para ser desconsiderada, mas para ser colocada em prática na vida.</a:t>
            </a:r>
            <a:endParaRPr lang="pt-BR" sz="4000" b="1" dirty="0"/>
          </a:p>
        </p:txBody>
      </p:sp>
      <p:sp>
        <p:nvSpPr>
          <p:cNvPr id="5" name="CaixaDeTexto 4">
            <a:extLst>
              <a:ext uri="{FF2B5EF4-FFF2-40B4-BE49-F238E27FC236}">
                <a16:creationId xmlns:a16="http://schemas.microsoft.com/office/drawing/2014/main" id="{5CE2E45C-98A0-4D3C-ACFD-5D41C40BE444}"/>
              </a:ext>
            </a:extLst>
          </p:cNvPr>
          <p:cNvSpPr txBox="1"/>
          <p:nvPr/>
        </p:nvSpPr>
        <p:spPr>
          <a:xfrm>
            <a:off x="1656080" y="3065838"/>
            <a:ext cx="1747520" cy="523220"/>
          </a:xfrm>
          <a:prstGeom prst="rect">
            <a:avLst/>
          </a:prstGeom>
          <a:noFill/>
        </p:spPr>
        <p:txBody>
          <a:bodyPr wrap="square" rtlCol="0">
            <a:spAutoFit/>
          </a:bodyPr>
          <a:lstStyle/>
          <a:p>
            <a:r>
              <a:rPr lang="pt-BR" sz="2800" dirty="0">
                <a:solidFill>
                  <a:schemeClr val="bg2">
                    <a:lumMod val="25000"/>
                  </a:schemeClr>
                </a:solidFill>
              </a:rPr>
              <a:t>ESCOLHI</a:t>
            </a:r>
            <a:endParaRPr lang="pt-BR" sz="4000" b="1" dirty="0">
              <a:solidFill>
                <a:schemeClr val="bg2">
                  <a:lumMod val="25000"/>
                </a:schemeClr>
              </a:solidFill>
            </a:endParaRPr>
          </a:p>
        </p:txBody>
      </p:sp>
      <p:sp>
        <p:nvSpPr>
          <p:cNvPr id="6" name="CaixaDeTexto 5">
            <a:extLst>
              <a:ext uri="{FF2B5EF4-FFF2-40B4-BE49-F238E27FC236}">
                <a16:creationId xmlns:a16="http://schemas.microsoft.com/office/drawing/2014/main" id="{169D95A0-6218-4A89-B250-97A94459D0FF}"/>
              </a:ext>
            </a:extLst>
          </p:cNvPr>
          <p:cNvSpPr txBox="1"/>
          <p:nvPr/>
        </p:nvSpPr>
        <p:spPr>
          <a:xfrm>
            <a:off x="7076440" y="3065838"/>
            <a:ext cx="1330960" cy="523220"/>
          </a:xfrm>
          <a:prstGeom prst="rect">
            <a:avLst/>
          </a:prstGeom>
          <a:noFill/>
        </p:spPr>
        <p:txBody>
          <a:bodyPr wrap="square" rtlCol="0">
            <a:spAutoFit/>
          </a:bodyPr>
          <a:lstStyle/>
          <a:p>
            <a:pPr algn="l"/>
            <a:r>
              <a:rPr lang="pt-BR" sz="2800" dirty="0">
                <a:solidFill>
                  <a:schemeClr val="bg2">
                    <a:lumMod val="25000"/>
                  </a:schemeClr>
                </a:solidFill>
              </a:rPr>
              <a:t>DECIDI</a:t>
            </a:r>
            <a:endParaRPr lang="pt-BR" sz="4000" b="1" dirty="0">
              <a:solidFill>
                <a:schemeClr val="bg2">
                  <a:lumMod val="25000"/>
                </a:schemeClr>
              </a:solidFill>
            </a:endParaRPr>
          </a:p>
        </p:txBody>
      </p:sp>
    </p:spTree>
    <p:extLst>
      <p:ext uri="{BB962C8B-B14F-4D97-AF65-F5344CB8AC3E}">
        <p14:creationId xmlns:p14="http://schemas.microsoft.com/office/powerpoint/2010/main" val="11576053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E16199B-DEF4-46E1-91C5-10CC4DD33514}"/>
              </a:ext>
            </a:extLst>
          </p:cNvPr>
          <p:cNvSpPr txBox="1"/>
          <p:nvPr/>
        </p:nvSpPr>
        <p:spPr>
          <a:xfrm>
            <a:off x="2092960" y="1421125"/>
            <a:ext cx="8300720" cy="1384995"/>
          </a:xfrm>
          <a:prstGeom prst="rect">
            <a:avLst/>
          </a:prstGeom>
          <a:noFill/>
        </p:spPr>
        <p:txBody>
          <a:bodyPr wrap="square" rtlCol="0">
            <a:spAutoFit/>
          </a:bodyPr>
          <a:lstStyle/>
          <a:p>
            <a:r>
              <a:rPr lang="pt-BR" sz="2800" b="1" i="0" u="none" strike="noStrike" baseline="0" dirty="0"/>
              <a:t>5</a:t>
            </a:r>
            <a:r>
              <a:rPr lang="pt-BR" sz="2800" b="1" dirty="0"/>
              <a:t>. A vida passa rápido demais, especialmente a fase da juventude. Por que o jovem tem que ter muito cuidado com suas escolhas e com o que faz hoje? (p. 74)</a:t>
            </a:r>
          </a:p>
        </p:txBody>
      </p:sp>
      <p:sp>
        <p:nvSpPr>
          <p:cNvPr id="3" name="Retângulo 2">
            <a:extLst>
              <a:ext uri="{FF2B5EF4-FFF2-40B4-BE49-F238E27FC236}">
                <a16:creationId xmlns:a16="http://schemas.microsoft.com/office/drawing/2014/main" id="{94003A31-F250-44B8-896C-B13F2F104FC5}"/>
              </a:ext>
            </a:extLst>
          </p:cNvPr>
          <p:cNvSpPr/>
          <p:nvPr/>
        </p:nvSpPr>
        <p:spPr>
          <a:xfrm>
            <a:off x="1706880" y="1551930"/>
            <a:ext cx="284480" cy="261610"/>
          </a:xfrm>
          <a:prstGeom prst="rect">
            <a:avLst/>
          </a:prstGeom>
          <a:solidFill>
            <a:srgbClr val="E6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648E15A5-A4E6-4BD3-9F29-F638ECBCFC5D}"/>
              </a:ext>
            </a:extLst>
          </p:cNvPr>
          <p:cNvSpPr txBox="1"/>
          <p:nvPr/>
        </p:nvSpPr>
        <p:spPr>
          <a:xfrm>
            <a:off x="1270000" y="2962847"/>
            <a:ext cx="9123680" cy="3046988"/>
          </a:xfrm>
          <a:prstGeom prst="rect">
            <a:avLst/>
          </a:prstGeom>
          <a:noFill/>
        </p:spPr>
        <p:txBody>
          <a:bodyPr wrap="square" rtlCol="0">
            <a:spAutoFit/>
          </a:bodyPr>
          <a:lstStyle/>
          <a:p>
            <a:pPr algn="just"/>
            <a:r>
              <a:rPr lang="pt-BR" sz="2400" dirty="0"/>
              <a:t>Querido amigo jovem, um pouco de tempo _____________ joio produzirá uma colheita que tornará amarga toda a sua vida. Um momento de descuido – ceder uma vez à tentação – pode desviar todo o curso de sua vida para a direção errada. Você só consegue ser jovem uma vez. Torne essa juventude útil. Uma vez que você passou pelo caminho, não __________ retornar para corrigir seus erros. Aquele que se recusa a ligar-se a Deus e se coloca no caminho da tentação certamente cairá.</a:t>
            </a:r>
            <a:endParaRPr lang="pt-BR" sz="3600" b="1" dirty="0"/>
          </a:p>
        </p:txBody>
      </p:sp>
      <p:sp>
        <p:nvSpPr>
          <p:cNvPr id="5" name="CaixaDeTexto 4">
            <a:extLst>
              <a:ext uri="{FF2B5EF4-FFF2-40B4-BE49-F238E27FC236}">
                <a16:creationId xmlns:a16="http://schemas.microsoft.com/office/drawing/2014/main" id="{EE8A5ED0-38F9-43FC-8D16-953903174AD1}"/>
              </a:ext>
            </a:extLst>
          </p:cNvPr>
          <p:cNvSpPr txBox="1"/>
          <p:nvPr/>
        </p:nvSpPr>
        <p:spPr>
          <a:xfrm>
            <a:off x="7823200" y="2967335"/>
            <a:ext cx="1757680" cy="461665"/>
          </a:xfrm>
          <a:prstGeom prst="rect">
            <a:avLst/>
          </a:prstGeom>
          <a:noFill/>
        </p:spPr>
        <p:txBody>
          <a:bodyPr wrap="square" rtlCol="0">
            <a:spAutoFit/>
          </a:bodyPr>
          <a:lstStyle/>
          <a:p>
            <a:r>
              <a:rPr lang="pt-BR" sz="2400" dirty="0">
                <a:solidFill>
                  <a:schemeClr val="bg2">
                    <a:lumMod val="25000"/>
                  </a:schemeClr>
                </a:solidFill>
              </a:rPr>
              <a:t>SEMEANDO</a:t>
            </a:r>
            <a:endParaRPr lang="pt-BR" sz="3600" b="1" dirty="0">
              <a:solidFill>
                <a:schemeClr val="bg2">
                  <a:lumMod val="25000"/>
                </a:schemeClr>
              </a:solidFill>
            </a:endParaRPr>
          </a:p>
        </p:txBody>
      </p:sp>
      <p:sp>
        <p:nvSpPr>
          <p:cNvPr id="6" name="CaixaDeTexto 5">
            <a:extLst>
              <a:ext uri="{FF2B5EF4-FFF2-40B4-BE49-F238E27FC236}">
                <a16:creationId xmlns:a16="http://schemas.microsoft.com/office/drawing/2014/main" id="{9C4958A2-A00D-44C7-8C82-4EFA02897B1D}"/>
              </a:ext>
            </a:extLst>
          </p:cNvPr>
          <p:cNvSpPr txBox="1"/>
          <p:nvPr/>
        </p:nvSpPr>
        <p:spPr>
          <a:xfrm>
            <a:off x="3261360" y="4802466"/>
            <a:ext cx="1270000" cy="461665"/>
          </a:xfrm>
          <a:prstGeom prst="rect">
            <a:avLst/>
          </a:prstGeom>
          <a:noFill/>
        </p:spPr>
        <p:txBody>
          <a:bodyPr wrap="square" rtlCol="0">
            <a:spAutoFit/>
          </a:bodyPr>
          <a:lstStyle/>
          <a:p>
            <a:r>
              <a:rPr lang="pt-BR" sz="2400" dirty="0">
                <a:solidFill>
                  <a:schemeClr val="bg2">
                    <a:lumMod val="25000"/>
                  </a:schemeClr>
                </a:solidFill>
              </a:rPr>
              <a:t>PODERÁ</a:t>
            </a:r>
            <a:endParaRPr lang="pt-BR" sz="3600" b="1" dirty="0">
              <a:solidFill>
                <a:schemeClr val="bg2">
                  <a:lumMod val="25000"/>
                </a:schemeClr>
              </a:solidFill>
            </a:endParaRPr>
          </a:p>
        </p:txBody>
      </p:sp>
    </p:spTree>
    <p:extLst>
      <p:ext uri="{BB962C8B-B14F-4D97-AF65-F5344CB8AC3E}">
        <p14:creationId xmlns:p14="http://schemas.microsoft.com/office/powerpoint/2010/main" val="11025630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TotalTime>
  <Words>1058</Words>
  <Application>Microsoft Office PowerPoint</Application>
  <PresentationFormat>Widescreen</PresentationFormat>
  <Paragraphs>51</Paragraphs>
  <Slides>14</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Alana Seifert</dc:creator>
  <cp:lastModifiedBy>Alana Seifert</cp:lastModifiedBy>
  <cp:revision>45</cp:revision>
  <dcterms:created xsi:type="dcterms:W3CDTF">2020-10-27T17:59:30Z</dcterms:created>
  <dcterms:modified xsi:type="dcterms:W3CDTF">2020-11-03T17:11:39Z</dcterms:modified>
</cp:coreProperties>
</file>