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8" r:id="rId9"/>
    <p:sldId id="264" r:id="rId10"/>
    <p:sldId id="270" r:id="rId11"/>
    <p:sldId id="265" r:id="rId12"/>
    <p:sldId id="266" r:id="rId13"/>
    <p:sldId id="267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FB8E-8985-4F87-A4ED-132183A63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80A68-876C-4415-8992-9AB7532EF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0FFF6-A901-48A3-A344-87459A6B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0F4BB8-2C6E-4B1E-949A-EAEBCC40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D4F0A4-AEAF-4766-9399-35C6A141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E20AB-510E-4279-9AFE-BE22F9FD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F18D1-DEDA-45FD-97FF-C4A88F438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DA62CD-FAC2-4FC2-8965-675DFAED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DB1D8F-5BAA-4F76-AE0F-82B0456DA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177D5-34B8-409A-BBBE-334FEC5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6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546089-CAB7-49BE-A241-F4F93440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342F91-06DD-4FDF-9A8E-47073841B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776F4C-D852-4DB9-A684-BF52016C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53C6F3-0E4C-4B69-8B8E-841C091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444378-D89D-4BF5-B3D6-DA1AAB8B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0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DA8D3-0767-4A42-87AB-39415045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A6B59-51C3-48F0-84A8-2973D16E0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669EAA-85BD-4E35-AB49-6B99FBD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EE3FE3-1364-480B-93B9-4928F658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A2859-2277-4983-92C2-F04FF0F7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5E161-DE6C-4499-8517-494A9A83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346C85-3876-4BED-BEFB-EF1F6CD6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AD978-D56A-46C1-B0AD-F6415EB1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04E5A4-9169-4BED-B2B2-539977E4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A9C6C-B668-4251-96C7-76F54454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2B4A3-D356-481A-9C60-958A1D8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8D7A3E-2B49-4797-8AD6-55E5C798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3341A4-C6EB-4360-97B3-08750A754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01B7EC-3038-4E5B-9B9D-672C6D2C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966365-EB77-4770-9371-247BB0FA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6C3344-6236-4408-9E91-11213073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20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DDFC-19B3-4029-8D1F-D77E890E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364623-CD62-46FC-8766-914B00A2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91325-B8EA-494C-8CA1-13FCC0D7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5B8BE4-363A-41B7-AA56-16EDD675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2C35FE6-814D-461B-BDE6-788BCA978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D666B1F-D284-435D-A79B-FE699412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29BF013-6785-4F57-A5D1-DCC0B8520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44A7E09-F2E9-4BFA-9E34-52ED5719A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9C5FB-1543-4991-A907-83B753A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4B1161-071E-4086-8C0B-A3B4E42D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F830D7-77E4-47FE-A6E4-60DA565A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8EF471-3365-46DD-8D1B-11411193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C352DB-0DCF-4974-8AE6-B56FD7A1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678740-D87F-4665-B203-55C96EE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ACA5F-DC84-41F3-8421-74135A0A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3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15D07-F333-47BA-AF53-846B7738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6830AB-2CD8-4D3F-9E90-306EA33A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CDA0B0-6B28-43EB-BDC4-6504F34A4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25425B-3586-412A-A45F-59DAF3DC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D5F603-D62F-4F14-8BFA-97A1C6C0C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AB1177-5C65-4A1B-9CE1-3D58EE6D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BFAE5-F639-4745-BF30-B99EEF6D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9321F8-5A58-409C-8807-03FC1C2D0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D3BC7EB-3C59-4192-BB9D-1D3B0EC2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26B938A-1EC3-4CF5-96EE-16AF02D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28A4C-D82F-4B4F-8670-2DF8B0DE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3FBD4-A610-481E-8599-1DF9F8C7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8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857EA91-651A-4D99-8F9B-37A617C1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474EC-5745-473E-8045-4836576BE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400D0B-AFBC-4A9D-8E50-5E559DC99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64BB7-8544-4445-82EF-17168A39502D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89B002-ECEB-4019-9360-0DBC21944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ADD16D-C143-4B63-BAC6-27897CA66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6579-742B-4579-AEBA-E09B9290E4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9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77440" y="162432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Muitas vezes os jovens são tentados e levados a participar de reuniões e festas mundanas. Qual é o perigo de estar nesse tipo de ambiente? (p. 51)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75513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10640" y="3429000"/>
            <a:ext cx="9123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Algumas vezes, rapazes e moças que estão tentando ser cristãos segundo a Bíblia são ____________ a se unir ao grupo. Não querendo ser considerados como esquisitos, e naturalmente sujeitos a seguir o exemplo dos outros, colocam-se sob a influência daqueles que, talvez, nunca sentiram o toque divino na mente ou no coração.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3992880" y="3794334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CONVENCIDOS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6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306320" y="138048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5</a:t>
            </a:r>
            <a:r>
              <a:rPr lang="pt-BR" sz="2800" b="1" dirty="0"/>
              <a:t>. Muitas vezes os jovens são tentados e levados a participar de reuniões e festas mundanas. Qual é o perigo de estar nesse tipo de ambiente? (p. 51)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20240" y="151129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148080" y="2851840"/>
            <a:ext cx="9123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[…] Algumas vezes acontece que, frequentando lugares de diversões, jovens que foram cuidadosamente instruídos no caminho do Senhor são ____________ pelo brilho da influência humana, Fazendo amizade com aqueles cuja educação e hábitos são profanos. ____________ a uma existência de servidão ao se unirem com pessoas que não têm a beleza</a:t>
            </a:r>
          </a:p>
          <a:p>
            <a:pPr algn="just"/>
            <a:r>
              <a:rPr lang="pt-BR" sz="2400" dirty="0"/>
              <a:t>de um espírito semelhante ao de Cristo. Os que amam e servem verdadeiramente a Deus temerão descer ao nível do mundo ao escolher a companhia de pessoas que não têm Cristo reinando no coração.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8A5ED0-38F9-43FC-8D16-953903174AD1}"/>
              </a:ext>
            </a:extLst>
          </p:cNvPr>
          <p:cNvSpPr txBox="1"/>
          <p:nvPr/>
        </p:nvSpPr>
        <p:spPr>
          <a:xfrm>
            <a:off x="1402080" y="3583107"/>
            <a:ext cx="147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ILUDIDOS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F237F9F-1D21-4799-BB2D-158B2E0CB561}"/>
              </a:ext>
            </a:extLst>
          </p:cNvPr>
          <p:cNvSpPr txBox="1"/>
          <p:nvPr/>
        </p:nvSpPr>
        <p:spPr>
          <a:xfrm>
            <a:off x="7467600" y="3916830"/>
            <a:ext cx="180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VENDEM-SE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169160" y="1156965"/>
            <a:ext cx="818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6</a:t>
            </a:r>
            <a:r>
              <a:rPr lang="pt-BR" sz="2800" b="1" dirty="0"/>
              <a:t>. De que forma os pais deveriam planejar o entretenimento dos filhos durante os feriados e dias livres? (p. 53)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83080" y="12877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6840" y="2779098"/>
            <a:ext cx="8971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Famílias que vivem numa cidade ou vilarejo devem se unir e deixar as</a:t>
            </a:r>
          </a:p>
          <a:p>
            <a:pPr algn="just"/>
            <a:r>
              <a:rPr lang="pt-BR" sz="2400" dirty="0"/>
              <a:t>ocupações que as têm sobrecarregado física e mentalmente e fazer um</a:t>
            </a:r>
          </a:p>
          <a:p>
            <a:pPr algn="just"/>
            <a:r>
              <a:rPr lang="pt-BR" sz="2400" dirty="0"/>
              <a:t>__________________ ao campo, à beira de um lindo lago ou a um agradável bosque, em meio a cenas naturais de grande beleza. _______________ levar alimentos simples, saudáveis, as melhores frutas e cereais, e estender a mesa à sombra de alguma árvore ou sob a cúpula do céu. A viagem, o exercício e o cenário ativarão o apetite e poderão se deliciar com uma refeição que fará inveja aos reis.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7EB0C-A7D8-401D-9D1A-A6059BFFF6FD}"/>
              </a:ext>
            </a:extLst>
          </p:cNvPr>
          <p:cNvSpPr txBox="1"/>
          <p:nvPr/>
        </p:nvSpPr>
        <p:spPr>
          <a:xfrm>
            <a:off x="2118360" y="3459480"/>
            <a:ext cx="19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PASSEIO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B19C2C-9512-4709-B9B4-D4FB10AD3CC5}"/>
              </a:ext>
            </a:extLst>
          </p:cNvPr>
          <p:cNvSpPr txBox="1"/>
          <p:nvPr/>
        </p:nvSpPr>
        <p:spPr>
          <a:xfrm>
            <a:off x="1955800" y="4189358"/>
            <a:ext cx="132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DEVEM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097280" y="2110805"/>
            <a:ext cx="9519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Cristo Se alegra quando os pensamentos dos jovens se ocupam com os grandes e enobrecedores temas da salvação. Ele entra no coração deles como hóspede permanente, enchendo-os de alegria e paz. E o amor de Cristo na alma é como “uma fonte a jorrar para a vida eterna” (</a:t>
            </a:r>
            <a:r>
              <a:rPr lang="pt-BR" sz="2800" i="1" u="none" strike="noStrike" baseline="0" dirty="0" err="1">
                <a:solidFill>
                  <a:schemeClr val="bg2">
                    <a:lumMod val="10000"/>
                  </a:schemeClr>
                </a:solidFill>
              </a:rPr>
              <a:t>Jo</a:t>
            </a:r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 4:14). […] Os que possuem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esse amor terão prazer em falar das coisas que Deus tem preparado para aqueles que O amam.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5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930400" y="1207765"/>
            <a:ext cx="376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u="none" strike="noStrike" baseline="0" dirty="0">
                <a:solidFill>
                  <a:schemeClr val="bg2">
                    <a:lumMod val="10000"/>
                  </a:schemeClr>
                </a:solidFill>
              </a:rPr>
              <a:t>CONCLUSÃO</a:t>
            </a:r>
            <a:endParaRPr lang="pt-BR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1458565-BDED-4A23-AE05-215A1785D139}"/>
              </a:ext>
            </a:extLst>
          </p:cNvPr>
          <p:cNvSpPr txBox="1"/>
          <p:nvPr/>
        </p:nvSpPr>
        <p:spPr>
          <a:xfrm>
            <a:off x="1727200" y="2110805"/>
            <a:ext cx="8199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[…] Quem dera todo membro da igreja e todo obreiro de nossas instituições compreendessem que esta vida é uma escola na qual nos preparamos para o exame do Deus do Céu, que inclui a pureza de ações e de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pensamentos e o altruísmo! Cada palavra e ato, cada pensamento, tudo é anotado nos livros de</a:t>
            </a:r>
          </a:p>
          <a:p>
            <a:pPr algn="ctr"/>
            <a:r>
              <a:rPr lang="pt-BR" sz="2800" i="1" u="none" strike="noStrike" baseline="0" dirty="0">
                <a:solidFill>
                  <a:schemeClr val="bg2">
                    <a:lumMod val="10000"/>
                  </a:schemeClr>
                </a:solidFill>
              </a:rPr>
              <a:t>registro do Céu. (p. 52, 53)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45919" y="2090172"/>
            <a:ext cx="85317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Reuniões de intercâmbio social tornam-se proveitosas e instrutivas no mais alto grau quando os que se reúnem têm o amor de Deus ardendo no coração; quando se encontram para trocar ideias quanto à Palavra de Deus, ou considerar métodos para o progresso de Sua obra e a maneira de fazer o bem a seus semelhantes.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312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1691591" y="1874728"/>
            <a:ext cx="8270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u="none" strike="noStrike" baseline="0" dirty="0"/>
              <a:t>[…] A pessoa que um dia foi um cristão fervoroso e que toma parte nos divertimentos profanos encontra-se em terreno perigoso. Deixou a região impregnada da atmosfera vital do Céu e se lançou numa atmosfera de neblina e cerração, pois, em muitos casos, as festas e reuniões de diversão são uma vergonha à</a:t>
            </a:r>
          </a:p>
          <a:p>
            <a:pPr algn="ctr"/>
            <a:r>
              <a:rPr lang="pt-BR" sz="2800" b="1" i="0" u="none" strike="noStrike" baseline="0" dirty="0"/>
              <a:t>religião de Cristo. (p. 50, 51)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20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1. A leitura da Palavra de Deus prepara a mente para a oração. Qual é uma das maiores razões pelas quais o jovem não tem tanta disposição para a oração? Qual é a consequência disso?</a:t>
            </a:r>
          </a:p>
          <a:p>
            <a:r>
              <a:rPr lang="pt-BR" sz="2400" b="1" dirty="0"/>
              <a:t>(p. 48)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29080" y="3212595"/>
            <a:ext cx="8925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leitura da Palavra de Deus prepara a mente para a oração. Uma das maiores razões pelas quais vocês têm tão pouca disposição para se aproximar mais de Deus pela oração é que se _____________ incapacitados para essa obra sagrada por causa da leitura de histórias fascinantes, que ______________ a imaginação e despertam desejos pecaminosos...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8389620" y="3896052"/>
            <a:ext cx="199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TORNARAM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6AA515-7544-4E3D-95BD-A4E40736C1B1}"/>
              </a:ext>
            </a:extLst>
          </p:cNvPr>
          <p:cNvSpPr txBox="1"/>
          <p:nvPr/>
        </p:nvSpPr>
        <p:spPr>
          <a:xfrm>
            <a:off x="3787140" y="4627572"/>
            <a:ext cx="221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ENVENENAM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032000" y="1348957"/>
            <a:ext cx="855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1. A leitura da Palavra de Deus prepara a mente para a oração. Qual é uma das maiores razões pelas quais o jovem não tem tanta disposição para a oração? Qual é a consequência disso?</a:t>
            </a:r>
          </a:p>
          <a:p>
            <a:r>
              <a:rPr lang="pt-BR" sz="2400" b="1" dirty="0"/>
              <a:t>(p. 48)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747520" y="1490970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529080" y="3212595"/>
            <a:ext cx="892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 Palavra de Deus se torna ________________ e a hora da oração é ____________. A oração é a força do cristão. Quando está sozinho, ele não se encontra só; sente a presença Daquele que disse: “Eu estarei sempre com vocês” (</a:t>
            </a:r>
            <a:r>
              <a:rPr lang="pt-BR" sz="2400" dirty="0" err="1"/>
              <a:t>Mt</a:t>
            </a:r>
            <a:r>
              <a:rPr lang="pt-BR" sz="2400" dirty="0"/>
              <a:t> 28:20).</a:t>
            </a:r>
            <a:endParaRPr lang="pt-BR" sz="36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3D3F9-7859-4E07-9BD1-757D4B890F0E}"/>
              </a:ext>
            </a:extLst>
          </p:cNvPr>
          <p:cNvSpPr txBox="1"/>
          <p:nvPr/>
        </p:nvSpPr>
        <p:spPr>
          <a:xfrm>
            <a:off x="5128895" y="315723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DESAGRADÁVEL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6AA515-7544-4E3D-95BD-A4E40736C1B1}"/>
              </a:ext>
            </a:extLst>
          </p:cNvPr>
          <p:cNvSpPr txBox="1"/>
          <p:nvPr/>
        </p:nvSpPr>
        <p:spPr>
          <a:xfrm>
            <a:off x="1623060" y="3531913"/>
            <a:ext cx="2217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ESQUECIDA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80920" y="1337449"/>
            <a:ext cx="804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2. Que exemplo Jesus deixou sobre relacionamentos sociais? (p. 48)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849120" y="145524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381760" y="2397162"/>
            <a:ext cx="894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Jesus reprovava a intemperança em todas as suas formas, embora fosse essencialmente sociável. _________ a hospitalidade de todas as classes sociais, visitando a casa de ricos e pobres, instruídos e ignorantes, procurando erguer os pensamentos deles das coisas comuns da vida para as espirituais e eternas. Ele __________________ com o desperdício, e nem uma sombra de leviandade profana manchou a conduta Dele. No entanto, Ele ____________ prazer em cenas de felicidade inocente e aprovava, com Sua presença, as reuniões sociais.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7A1DDE-090F-41A4-BE84-EDF6B361236A}"/>
              </a:ext>
            </a:extLst>
          </p:cNvPr>
          <p:cNvSpPr txBox="1"/>
          <p:nvPr/>
        </p:nvSpPr>
        <p:spPr>
          <a:xfrm>
            <a:off x="5339080" y="2741032"/>
            <a:ext cx="147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ACEITAVA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F09A3D-9E18-4CF1-9FD0-57B3BC89DFFC}"/>
              </a:ext>
            </a:extLst>
          </p:cNvPr>
          <p:cNvSpPr txBox="1"/>
          <p:nvPr/>
        </p:nvSpPr>
        <p:spPr>
          <a:xfrm>
            <a:off x="1524000" y="4202062"/>
            <a:ext cx="275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NÃO CONCORDAVA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83CC50-C286-46E2-BEFA-15817260E1BB}"/>
              </a:ext>
            </a:extLst>
          </p:cNvPr>
          <p:cNvSpPr txBox="1"/>
          <p:nvPr/>
        </p:nvSpPr>
        <p:spPr>
          <a:xfrm>
            <a:off x="1432560" y="4941092"/>
            <a:ext cx="208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dirty="0">
                <a:solidFill>
                  <a:schemeClr val="bg2">
                    <a:lumMod val="25000"/>
                  </a:schemeClr>
                </a:solidFill>
              </a:rPr>
              <a:t>ENCONTRAVA</a:t>
            </a:r>
            <a:endParaRPr lang="pt-BR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438400" y="1048336"/>
            <a:ext cx="7762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0" u="none" strike="noStrike" baseline="0" dirty="0"/>
              <a:t>3</a:t>
            </a:r>
            <a:r>
              <a:rPr lang="pt-BR" sz="2800" b="1" dirty="0"/>
              <a:t>. Como saber se, nas reuniões de recreação, a conduta das pessoas da igreja não está voltada para o prazer e a satisfação egoístas? (p. 49)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91360" y="1216613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402080" y="2594399"/>
            <a:ext cx="905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Deve existir um contraste visível entre o grupo dos seguidores de Cristo</a:t>
            </a:r>
          </a:p>
          <a:p>
            <a:pPr algn="just"/>
            <a:r>
              <a:rPr lang="pt-BR" sz="2400" dirty="0"/>
              <a:t>em busca de recreação cristã e as reuniões mundanas à procura de prazer e divertimento. […] Nossas reuniões e nossa conduta devem ser dirigidas de tal maneira que quando voltamos para casa possamos ter a _______________ livre de ofensa para com Deus e o ser humano; a consciência de não termos _____________ ou prejudicado de algum modo aqueles com quem entramos em contato, ou de termos ________________ influência nociva sobre eles.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79B6D4-AF0D-4AFD-8E68-4CB0B351DCBD}"/>
              </a:ext>
            </a:extLst>
          </p:cNvPr>
          <p:cNvSpPr txBox="1"/>
          <p:nvPr/>
        </p:nvSpPr>
        <p:spPr>
          <a:xfrm>
            <a:off x="5412740" y="4349681"/>
            <a:ext cx="136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FERIDO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67778A-29C6-442B-9145-6A8CC22EAE27}"/>
              </a:ext>
            </a:extLst>
          </p:cNvPr>
          <p:cNvSpPr txBox="1"/>
          <p:nvPr/>
        </p:nvSpPr>
        <p:spPr>
          <a:xfrm>
            <a:off x="1524000" y="398392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CONSCIÊNCIA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5B0308-258B-4FFA-9440-4383D1AF719A}"/>
              </a:ext>
            </a:extLst>
          </p:cNvPr>
          <p:cNvSpPr txBox="1"/>
          <p:nvPr/>
        </p:nvSpPr>
        <p:spPr>
          <a:xfrm>
            <a:off x="1910080" y="5092839"/>
            <a:ext cx="173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EXERCIDO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E16199B-DEF4-46E1-91C5-10CC4DD33514}"/>
              </a:ext>
            </a:extLst>
          </p:cNvPr>
          <p:cNvSpPr txBox="1"/>
          <p:nvPr/>
        </p:nvSpPr>
        <p:spPr>
          <a:xfrm>
            <a:off x="2296160" y="1186412"/>
            <a:ext cx="814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4. Como podemos ter certeza de que as atividades recreativas</a:t>
            </a:r>
          </a:p>
          <a:p>
            <a:r>
              <a:rPr lang="pt-BR" sz="2400" b="1" dirty="0"/>
              <a:t>são benéficas para a vida espiritual e as demais áreas da</a:t>
            </a:r>
          </a:p>
          <a:p>
            <a:r>
              <a:rPr lang="pt-BR" sz="2400" b="1" dirty="0"/>
              <a:t>vida do jovem? (p. 50)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003A31-F250-44B8-896C-B13F2F104FC5}"/>
              </a:ext>
            </a:extLst>
          </p:cNvPr>
          <p:cNvSpPr/>
          <p:nvPr/>
        </p:nvSpPr>
        <p:spPr>
          <a:xfrm>
            <a:off x="1910080" y="1317217"/>
            <a:ext cx="284480" cy="261610"/>
          </a:xfrm>
          <a:prstGeom prst="rect">
            <a:avLst/>
          </a:prstGeom>
          <a:solidFill>
            <a:srgbClr val="E6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8E15A5-A4E6-4BD3-9F29-F638ECBCFC5D}"/>
              </a:ext>
            </a:extLst>
          </p:cNvPr>
          <p:cNvSpPr txBox="1"/>
          <p:nvPr/>
        </p:nvSpPr>
        <p:spPr>
          <a:xfrm>
            <a:off x="1249680" y="2638635"/>
            <a:ext cx="9174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Qualquer atividade na qual você puder se envolver pedindo sobre ela,</a:t>
            </a:r>
          </a:p>
          <a:p>
            <a:pPr algn="just"/>
            <a:r>
              <a:rPr lang="pt-BR" sz="2400" dirty="0"/>
              <a:t>com fé, a _____________________ não será perigosa. No entanto, todo divertimento que desqualifica para a oração particular, para a devoção ou para participar das reuniões de oração não é seguro, mas perigoso. […] Quando o _____________________ é considerado como hóspede bem-vindo a essas reuniões, quando nada é dito ou feito que O faça Se retirar entristecido, Deus é honrado, e os que se reúnem são revigorados e fortalecidos.</a:t>
            </a:r>
            <a:endParaRPr lang="pt-BR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E2E45C-98A0-4D3C-ACFD-5D41C40BE444}"/>
              </a:ext>
            </a:extLst>
          </p:cNvPr>
          <p:cNvSpPr txBox="1"/>
          <p:nvPr/>
        </p:nvSpPr>
        <p:spPr>
          <a:xfrm>
            <a:off x="2804160" y="2931917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BÊNÇÃO DE DEUS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9D95A0-6218-4A89-B250-97A94459D0FF}"/>
              </a:ext>
            </a:extLst>
          </p:cNvPr>
          <p:cNvSpPr txBox="1"/>
          <p:nvPr/>
        </p:nvSpPr>
        <p:spPr>
          <a:xfrm>
            <a:off x="3474720" y="4047160"/>
            <a:ext cx="262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dirty="0">
                <a:solidFill>
                  <a:schemeClr val="bg2">
                    <a:lumMod val="25000"/>
                  </a:schemeClr>
                </a:solidFill>
              </a:rPr>
              <a:t>ESPÍRITO SANTO</a:t>
            </a:r>
            <a:endParaRPr lang="pt-BR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05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1187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35</cp:revision>
  <dcterms:created xsi:type="dcterms:W3CDTF">2020-10-27T17:59:30Z</dcterms:created>
  <dcterms:modified xsi:type="dcterms:W3CDTF">2020-11-03T17:04:09Z</dcterms:modified>
</cp:coreProperties>
</file>