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428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>
        <p:scale>
          <a:sx n="70" d="100"/>
          <a:sy n="70" d="100"/>
        </p:scale>
        <p:origin x="534" y="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63A5-0033-4ED3-A0E2-881AE01F2DD8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679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8C8B-2707-4723-86F3-99C74F76D8DC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098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3604-21B7-413A-B813-9F8A51DE825C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529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79D9-9EC7-4670-AE3D-B2E620EF0F4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257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004-4314-431E-ADF5-E83EF843A58B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162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7AE32-F9B8-4A0F-8412-46A82A7C4019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971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E71E2-634A-439F-A620-8ACC842D5A9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124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548A-57CC-4487-90F9-9FBABDFDE058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252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AC4C-593C-4D9B-A237-3B96A49700E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618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AD46-C829-41F0-99AC-7C4961469ED2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253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C454C-0017-42C5-8FCA-B5360BB5BD1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808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3C360-A1EA-4FB8-BED9-3C7B27DE17C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735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23792" y="2204864"/>
            <a:ext cx="7200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60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60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INTERESSADOS</a:t>
            </a:r>
          </a:p>
        </p:txBody>
      </p:sp>
    </p:spTree>
    <p:extLst>
      <p:ext uri="{BB962C8B-B14F-4D97-AF65-F5344CB8AC3E}">
        <p14:creationId xmlns:p14="http://schemas.microsoft.com/office/powerpoint/2010/main" val="395168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19336" y="332656"/>
            <a:ext cx="65280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III - QUEM É RESPONSÁVEL PELA LISTA DE ESTUDANTES DA BÍBLIA?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51384" y="1988840"/>
            <a:ext cx="527089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rabicParenR"/>
            </a:pPr>
            <a:r>
              <a:rPr lang="pt-BR" altLang="pt-BR" sz="3200" dirty="0">
                <a:latin typeface="Century Gothic" panose="020B0502020202020204" pitchFamily="34" charset="0"/>
              </a:rPr>
              <a:t>O pastor distrital é o coordenador geral de todo o distrito;</a:t>
            </a:r>
          </a:p>
          <a:p>
            <a:pPr marL="514350" indent="-514350">
              <a:spcBef>
                <a:spcPct val="50000"/>
              </a:spcBef>
              <a:buFontTx/>
              <a:buAutoNum type="arabicParenR"/>
            </a:pPr>
            <a:r>
              <a:rPr lang="pt-BR" altLang="pt-BR" sz="3200" dirty="0">
                <a:latin typeface="Century Gothic" panose="020B0502020202020204" pitchFamily="34" charset="0"/>
              </a:rPr>
              <a:t>Na igreja local o coordenador de interessados;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18952" y="1484258"/>
            <a:ext cx="5881488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arenR" startAt="3"/>
            </a:pPr>
            <a:r>
              <a:rPr lang="pt-BR" altLang="pt-BR" sz="3200" dirty="0">
                <a:latin typeface="Century Gothic" panose="020B0502020202020204" pitchFamily="34" charset="0"/>
              </a:rPr>
              <a:t>Nas igrejas onde não tenha sido nomeado este coordenador, o próprio Diretor de Ministério Pessoal será o responsável;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3"/>
            </a:pPr>
            <a:r>
              <a:rPr lang="pt-BR" altLang="pt-BR" sz="3200" dirty="0">
                <a:latin typeface="Century Gothic" panose="020B0502020202020204" pitchFamily="34" charset="0"/>
              </a:rPr>
              <a:t>Não esquecer: Esta lista não deve ser divulgado para o público.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9336" y="404664"/>
            <a:ext cx="648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III - QUEM É RESPONSÁVEL PELA LISTA DE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79376" y="476672"/>
            <a:ext cx="56886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IV - COMO FAZER A LISTA DOS ESTUDANTES DA BÍBLIA?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79376" y="2132856"/>
            <a:ext cx="5688632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arenR"/>
            </a:pPr>
            <a:r>
              <a:rPr lang="pt-BR" altLang="pt-BR" sz="3200" dirty="0">
                <a:latin typeface="Century Gothic" panose="020B0502020202020204" pitchFamily="34" charset="0"/>
              </a:rPr>
              <a:t>O processo deve ser simples;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/>
            </a:pPr>
            <a:r>
              <a:rPr lang="pt-BR" altLang="pt-BR" sz="3200" dirty="0">
                <a:latin typeface="Century Gothic" panose="020B0502020202020204" pitchFamily="34" charset="0"/>
              </a:rPr>
              <a:t>Comprar um caderno ou registrar no computador os nomes e as informações;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75006" y="1700808"/>
            <a:ext cx="5461892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arenR" startAt="3"/>
            </a:pPr>
            <a:r>
              <a:rPr lang="pt-BR" altLang="pt-BR" sz="2800" dirty="0">
                <a:latin typeface="Century Gothic" panose="020B0502020202020204" pitchFamily="34" charset="0"/>
              </a:rPr>
              <a:t>As informações devem ser as seguintes:</a:t>
            </a:r>
          </a:p>
          <a:p>
            <a:pPr marL="914400" lvl="1" indent="-457200">
              <a:spcBef>
                <a:spcPts val="600"/>
              </a:spcBef>
              <a:buFont typeface="Wingdings 2" panose="05020102010507070707" pitchFamily="18" charset="2"/>
              <a:buChar char=""/>
            </a:pPr>
            <a:r>
              <a:rPr lang="pt-BR" altLang="pt-BR" sz="2800" dirty="0">
                <a:latin typeface="Century Gothic" panose="020B0502020202020204" pitchFamily="34" charset="0"/>
              </a:rPr>
              <a:t>Nome</a:t>
            </a:r>
          </a:p>
          <a:p>
            <a:pPr marL="914400" lvl="1" indent="-457200">
              <a:spcBef>
                <a:spcPts val="600"/>
              </a:spcBef>
              <a:buFont typeface="Wingdings 2" panose="05020102010507070707" pitchFamily="18" charset="2"/>
              <a:buChar char=""/>
            </a:pPr>
            <a:r>
              <a:rPr lang="pt-BR" altLang="pt-BR" sz="2800" dirty="0">
                <a:latin typeface="Century Gothic" panose="020B0502020202020204" pitchFamily="34" charset="0"/>
              </a:rPr>
              <a:t>Endereço</a:t>
            </a:r>
          </a:p>
          <a:p>
            <a:pPr marL="914400" lvl="1" indent="-457200">
              <a:spcBef>
                <a:spcPts val="600"/>
              </a:spcBef>
              <a:buFont typeface="Wingdings 2" panose="05020102010507070707" pitchFamily="18" charset="2"/>
              <a:buChar char=""/>
            </a:pPr>
            <a:r>
              <a:rPr lang="pt-BR" altLang="pt-BR" sz="2800" dirty="0">
                <a:latin typeface="Century Gothic" panose="020B0502020202020204" pitchFamily="34" charset="0"/>
              </a:rPr>
              <a:t>Telefone</a:t>
            </a:r>
          </a:p>
          <a:p>
            <a:pPr marL="914400" lvl="1" indent="-457200">
              <a:spcBef>
                <a:spcPts val="600"/>
              </a:spcBef>
              <a:buFont typeface="Wingdings 2" panose="05020102010507070707" pitchFamily="18" charset="2"/>
              <a:buChar char=""/>
            </a:pPr>
            <a:r>
              <a:rPr lang="pt-BR" altLang="pt-BR" sz="2800" dirty="0">
                <a:latin typeface="Century Gothic" panose="020B0502020202020204" pitchFamily="34" charset="0"/>
              </a:rPr>
              <a:t>Idade (se possível)</a:t>
            </a:r>
          </a:p>
          <a:p>
            <a:pPr marL="914400" lvl="1" indent="-457200">
              <a:spcBef>
                <a:spcPts val="600"/>
              </a:spcBef>
              <a:buFont typeface="Wingdings 2" panose="05020102010507070707" pitchFamily="18" charset="2"/>
              <a:buChar char=""/>
            </a:pPr>
            <a:r>
              <a:rPr lang="pt-BR" altLang="pt-BR" sz="2800" dirty="0">
                <a:latin typeface="Century Gothic" panose="020B0502020202020204" pitchFamily="34" charset="0"/>
              </a:rPr>
              <a:t>Quantos estudos já recebeu (se possível)</a:t>
            </a:r>
          </a:p>
          <a:p>
            <a:pPr marL="914400" lvl="1" indent="-457200">
              <a:spcBef>
                <a:spcPts val="600"/>
              </a:spcBef>
              <a:buFont typeface="Wingdings 2" panose="05020102010507070707" pitchFamily="18" charset="2"/>
              <a:buChar char=""/>
            </a:pPr>
            <a:r>
              <a:rPr lang="pt-BR" altLang="pt-BR" sz="2800" dirty="0">
                <a:latin typeface="Century Gothic" panose="020B0502020202020204" pitchFamily="34" charset="0"/>
              </a:rPr>
              <a:t>Outras informações.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1489" y="404664"/>
            <a:ext cx="57689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IV - COMO FAZER A LISTA DOS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  <p:bldP spid="1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71092" y="404664"/>
            <a:ext cx="57689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IV - COMO FAZER A LISTA DOS ESTUDANTES DA BÍBLIA?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F4B8B5C-515F-44A4-9F17-A84978AF3E9A}"/>
              </a:ext>
            </a:extLst>
          </p:cNvPr>
          <p:cNvSpPr/>
          <p:nvPr/>
        </p:nvSpPr>
        <p:spPr>
          <a:xfrm>
            <a:off x="307554" y="213285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4) Manter um grupo de oração intercessora em prol destas pessoas.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35360" y="332656"/>
            <a:ext cx="57606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 - COMO CLASSIFICAR OS ESTUDANTES DA BÍBLIA?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79376" y="1988840"/>
            <a:ext cx="5832648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arenR"/>
            </a:pPr>
            <a:r>
              <a:rPr lang="pt-BR" altLang="pt-BR" sz="2800" dirty="0">
                <a:latin typeface="Century Gothic" panose="020B0502020202020204" pitchFamily="34" charset="0"/>
              </a:rPr>
              <a:t>Podemos classificá-los de acordo com o tempo que supostamente falta para o batismo.</a:t>
            </a:r>
          </a:p>
          <a:p>
            <a:pPr marL="514800">
              <a:spcBef>
                <a:spcPts val="2400"/>
              </a:spcBef>
            </a:pPr>
            <a:r>
              <a:rPr lang="pt-BR" altLang="pt-BR" sz="2800" b="1" u="sng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CLASSIFICAÇÃO A:</a:t>
            </a:r>
            <a:r>
              <a:rPr lang="pt-BR" altLang="pt-BR" sz="28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altLang="pt-BR" sz="2800" dirty="0">
                <a:latin typeface="Century Gothic" panose="020B0502020202020204" pitchFamily="34" charset="0"/>
              </a:rPr>
              <a:t>são aqueles que estão bem próximos do batismo. Faltam detalhes;</a:t>
            </a:r>
            <a:endParaRPr lang="pt-BR" altLang="pt-BR" sz="2800" u="sng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35360" y="1556792"/>
            <a:ext cx="5904656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 u="sng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CLASSIFICAÇÃO B:</a:t>
            </a:r>
            <a:r>
              <a:rPr lang="pt-BR" altLang="pt-BR" sz="28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altLang="pt-BR" sz="2800" dirty="0">
                <a:latin typeface="Century Gothic" panose="020B0502020202020204" pitchFamily="34" charset="0"/>
              </a:rPr>
              <a:t>são os que precisam de alguns estudos e uma  ajuda para decidirem-se por Cristo. Podem ser batizados num tempo </a:t>
            </a:r>
            <a:r>
              <a:rPr lang="pt-BR" altLang="pt-BR" sz="2800" u="sng" dirty="0">
                <a:latin typeface="Century Gothic" panose="020B0502020202020204" pitchFamily="34" charset="0"/>
              </a:rPr>
              <a:t>médio</a:t>
            </a:r>
            <a:r>
              <a:rPr lang="pt-BR" altLang="pt-BR" sz="2800" dirty="0">
                <a:latin typeface="Century Gothic" panose="020B0502020202020204" pitchFamily="34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pt-BR" altLang="pt-BR" sz="2800" b="1" u="sng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CLASSIFICAÇÃO C:</a:t>
            </a:r>
            <a:r>
              <a:rPr lang="pt-BR" altLang="pt-BR" sz="28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altLang="pt-BR" sz="2800" dirty="0">
                <a:latin typeface="Century Gothic" panose="020B0502020202020204" pitchFamily="34" charset="0"/>
              </a:rPr>
              <a:t>são os que precisam aumentar o interesse na Bíblia, receber mais estudos e acima de tudo muita amizade e atenção da igreja.</a:t>
            </a:r>
            <a:endParaRPr lang="pt-BR" altLang="pt-BR" sz="2800" u="sng" dirty="0">
              <a:latin typeface="Century Gothic" panose="020B0502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5360" y="256747"/>
            <a:ext cx="57606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 - COMO CLASSIFICAR OS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79376" y="2564904"/>
            <a:ext cx="58326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 dirty="0">
                <a:latin typeface="Century Gothic" panose="020B0502020202020204" pitchFamily="34" charset="0"/>
              </a:rPr>
              <a:t>Poderão ser batizados num tempo mais longo.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7368" y="692696"/>
            <a:ext cx="59766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CONTROLE DE INTERESSADOS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91344" y="2644170"/>
            <a:ext cx="61206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Como fazer o controle dos interessados (estudantes da Bíblia) de uma igreja?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7219" y="620688"/>
            <a:ext cx="6120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CONTROLE DE INTERESSADOS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35360" y="332656"/>
            <a:ext cx="58384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I- POR QUE UMA LISTA DE ESTUDANTES DA BÍBLIA?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07368" y="1988840"/>
            <a:ext cx="576643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spcBef>
                <a:spcPct val="50000"/>
              </a:spcBef>
              <a:buAutoNum type="arabicParenR"/>
            </a:pPr>
            <a:r>
              <a:rPr lang="pt-BR" altLang="pt-BR" sz="3200" dirty="0">
                <a:latin typeface="Century Gothic" panose="020B0502020202020204" pitchFamily="34" charset="0"/>
              </a:rPr>
              <a:t>Para saber quantos interessados uma igreja tem (patrimônio);</a:t>
            </a:r>
          </a:p>
          <a:p>
            <a:pPr marL="742950" indent="-742950">
              <a:spcBef>
                <a:spcPct val="50000"/>
              </a:spcBef>
              <a:buFontTx/>
              <a:buAutoNum type="arabicParenR"/>
            </a:pPr>
            <a:r>
              <a:rPr lang="pt-BR" altLang="pt-BR" sz="3200" dirty="0">
                <a:latin typeface="Century Gothic" panose="020B0502020202020204" pitchFamily="34" charset="0"/>
              </a:rPr>
              <a:t>Para medir o quanto uma igreja está envolvida com o trabalho missionário;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4212" y="1700808"/>
            <a:ext cx="568863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spcBef>
                <a:spcPct val="50000"/>
              </a:spcBef>
              <a:buFont typeface="+mj-lt"/>
              <a:buAutoNum type="arabicParenR" startAt="3"/>
            </a:pPr>
            <a:r>
              <a:rPr lang="pt-BR" altLang="pt-BR" sz="3200" dirty="0">
                <a:latin typeface="Century Gothic" panose="020B0502020202020204" pitchFamily="34" charset="0"/>
              </a:rPr>
              <a:t>Para encaminhar as pessoas para os pequenos grupos, séries de colheita, classes bíblicas, estudos bíblicos;</a:t>
            </a:r>
          </a:p>
          <a:p>
            <a:pPr marL="742950" indent="-742950">
              <a:spcBef>
                <a:spcPct val="50000"/>
              </a:spcBef>
              <a:buFont typeface="+mj-lt"/>
              <a:buAutoNum type="arabicParenR" startAt="3"/>
            </a:pPr>
            <a:r>
              <a:rPr lang="pt-BR" altLang="pt-BR" sz="3200" dirty="0">
                <a:latin typeface="Century Gothic" panose="020B0502020202020204" pitchFamily="34" charset="0"/>
              </a:rPr>
              <a:t>Objetivo é prepará-las para o batismo.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5360" y="332656"/>
            <a:ext cx="58137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I- POR QUE UMA LISTA DE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91344" y="332656"/>
            <a:ext cx="66247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 - QUEM FARÁ PARTE DA LISTA DE ESTUDANTES DA BÍBLIA?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07368" y="1844824"/>
            <a:ext cx="54006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arenR"/>
            </a:pPr>
            <a:r>
              <a:rPr lang="pt-BR" altLang="pt-BR" sz="2800" dirty="0">
                <a:latin typeface="Century Gothic" panose="020B0502020202020204" pitchFamily="34" charset="0"/>
              </a:rPr>
              <a:t>Pessoas que assistem a igreja no dia das visitas ou em outros cultos.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800" dirty="0">
                <a:latin typeface="Century Gothic" panose="020B0502020202020204" pitchFamily="34" charset="0"/>
              </a:rPr>
              <a:t>Seus nomes estão com os recepcionistas.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2"/>
            </a:pPr>
            <a:r>
              <a:rPr lang="pt-BR" altLang="pt-BR" sz="2800" dirty="0">
                <a:latin typeface="Century Gothic" panose="020B0502020202020204" pitchFamily="34" charset="0"/>
              </a:rPr>
              <a:t>Pessoas que leram folhetos ou livros e solicitaram cursos bíblicos;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41252" y="1700808"/>
            <a:ext cx="55385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indent="-742950">
              <a:spcBef>
                <a:spcPct val="50000"/>
              </a:spcBef>
              <a:buFont typeface="+mj-lt"/>
              <a:buAutoNum type="arabicParenR" startAt="3"/>
            </a:pPr>
            <a:r>
              <a:rPr lang="pt-BR" altLang="pt-BR" sz="3200" dirty="0">
                <a:latin typeface="Century Gothic" panose="020B0502020202020204" pitchFamily="34" charset="0"/>
              </a:rPr>
              <a:t>Telespectadores da TV e ouvintes da Rádio Novo Tempo que solicitaram curso bíblico;</a:t>
            </a:r>
          </a:p>
          <a:p>
            <a:pPr marL="742950" indent="-742950">
              <a:spcBef>
                <a:spcPct val="50000"/>
              </a:spcBef>
              <a:buFont typeface="+mj-lt"/>
              <a:buAutoNum type="arabicParenR" startAt="3"/>
            </a:pPr>
            <a:r>
              <a:rPr lang="pt-BR" altLang="pt-BR" sz="3200" dirty="0">
                <a:latin typeface="Century Gothic" panose="020B0502020202020204" pitchFamily="34" charset="0"/>
              </a:rPr>
              <a:t>Participantes do curso Interativo ou outros programas de rádio;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1344" y="404664"/>
            <a:ext cx="62646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 - QUEM FARÁ PARTE DA LISTA DE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07368" y="1772816"/>
            <a:ext cx="588974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arenR" startAt="6"/>
            </a:pPr>
            <a:r>
              <a:rPr lang="pt-BR" altLang="pt-BR" sz="2800" dirty="0">
                <a:latin typeface="Century Gothic" panose="020B0502020202020204" pitchFamily="34" charset="0"/>
              </a:rPr>
              <a:t>Pais de alunos de nossas escolas que demonstraram o desejo de estudar a Bíblia;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6"/>
            </a:pPr>
            <a:r>
              <a:rPr lang="pt-BR" altLang="pt-BR" sz="2800" dirty="0">
                <a:latin typeface="Century Gothic" panose="020B0502020202020204" pitchFamily="34" charset="0"/>
              </a:rPr>
              <a:t>Pessoas que já fizeram ou estão fazendo um curso bíblico;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6"/>
            </a:pPr>
            <a:r>
              <a:rPr lang="pt-BR" altLang="pt-BR" sz="2800" dirty="0">
                <a:latin typeface="Century Gothic" panose="020B0502020202020204" pitchFamily="34" charset="0"/>
              </a:rPr>
              <a:t>Visitantes ou membros não adventistas dos pequenos grupos;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3890" y="476672"/>
            <a:ext cx="63367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 - QUEM FARÁ PARTE DA LISTA DE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38684" y="1700808"/>
            <a:ext cx="612068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arenR" startAt="9"/>
            </a:pPr>
            <a:r>
              <a:rPr lang="pt-BR" altLang="pt-BR" sz="3200" dirty="0">
                <a:latin typeface="Century Gothic" panose="020B0502020202020204" pitchFamily="34" charset="0"/>
              </a:rPr>
              <a:t>Pessoas que participaram da Semana Santa;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9"/>
            </a:pPr>
            <a:r>
              <a:rPr lang="pt-BR" altLang="pt-BR" sz="3200" dirty="0">
                <a:latin typeface="Century Gothic" panose="020B0502020202020204" pitchFamily="34" charset="0"/>
              </a:rPr>
              <a:t>Pessoas que assistiram a uma série de conferências públicas;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9"/>
            </a:pPr>
            <a:r>
              <a:rPr lang="pt-BR" altLang="pt-BR" sz="3200" dirty="0">
                <a:latin typeface="Century Gothic" panose="020B0502020202020204" pitchFamily="34" charset="0"/>
              </a:rPr>
              <a:t>Desbravadores não batizados;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3352" y="404664"/>
            <a:ext cx="62713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 - QUEM FARÁ PARTE DA LISTA DE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3352" y="1628800"/>
            <a:ext cx="5832648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arenR" startAt="13"/>
            </a:pPr>
            <a:r>
              <a:rPr lang="pt-BR" altLang="pt-BR" sz="2400" dirty="0">
                <a:latin typeface="Century Gothic" panose="020B0502020202020204" pitchFamily="34" charset="0"/>
              </a:rPr>
              <a:t>Alunos da divisão dos menores da Escola Sabatina ainda não batizados;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13"/>
            </a:pPr>
            <a:r>
              <a:rPr lang="pt-BR" altLang="pt-BR" sz="2400" dirty="0" err="1">
                <a:latin typeface="Century Gothic" panose="020B0502020202020204" pitchFamily="34" charset="0"/>
              </a:rPr>
              <a:t>Ex</a:t>
            </a:r>
            <a:r>
              <a:rPr lang="pt-BR" altLang="pt-BR" sz="2400" dirty="0">
                <a:latin typeface="Century Gothic" panose="020B0502020202020204" pitchFamily="34" charset="0"/>
              </a:rPr>
              <a:t> adventistas;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13"/>
            </a:pPr>
            <a:r>
              <a:rPr lang="pt-BR" altLang="pt-BR" sz="2400" dirty="0">
                <a:latin typeface="Century Gothic" panose="020B0502020202020204" pitchFamily="34" charset="0"/>
              </a:rPr>
              <a:t>Pessoas que adquiriram literatura de um </a:t>
            </a:r>
            <a:r>
              <a:rPr lang="pt-BR" altLang="pt-BR" sz="2400" dirty="0" err="1">
                <a:latin typeface="Century Gothic" panose="020B0502020202020204" pitchFamily="34" charset="0"/>
              </a:rPr>
              <a:t>colportor</a:t>
            </a:r>
            <a:r>
              <a:rPr lang="pt-BR" altLang="pt-BR" sz="2400" dirty="0">
                <a:latin typeface="Century Gothic" panose="020B0502020202020204" pitchFamily="34" charset="0"/>
              </a:rPr>
              <a:t> e manifestaram interesse no evangelho;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arenR" startAt="13"/>
            </a:pPr>
            <a:r>
              <a:rPr lang="pt-BR" altLang="pt-BR" sz="2400" dirty="0">
                <a:latin typeface="Century Gothic" panose="020B0502020202020204" pitchFamily="34" charset="0"/>
              </a:rPr>
              <a:t>Amigos ou parentes de adventistas que frequentam  esporadicamente a igreja.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2297" y="350941"/>
            <a:ext cx="61926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 dirty="0">
                <a:solidFill>
                  <a:srgbClr val="6842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II - QUEM FARÁ PARTE DA LISTA DE ESTUDANTES DA BÍBLIA?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8" grpId="0" autoUpdateAnimBg="0"/>
    </p:bldLst>
  </p:timing>
</p:sld>
</file>

<file path=ppt/theme/theme1.xml><?xml version="1.0" encoding="utf-8"?>
<a:theme xmlns:a="http://schemas.openxmlformats.org/drawingml/2006/main" name="Design padrão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579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Comic Sans MS</vt:lpstr>
      <vt:lpstr>Wingdings 2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ANPa - Patricia Oliveira de Queiroz Santos</dc:creator>
  <cp:lastModifiedBy>João Oliveira</cp:lastModifiedBy>
  <cp:revision>19</cp:revision>
  <dcterms:created xsi:type="dcterms:W3CDTF">2018-03-27T18:45:13Z</dcterms:created>
  <dcterms:modified xsi:type="dcterms:W3CDTF">2018-04-03T02:15:50Z</dcterms:modified>
</cp:coreProperties>
</file>