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</p:sldMasterIdLst>
  <p:notesMasterIdLst>
    <p:notesMasterId r:id="rId59"/>
  </p:notesMasterIdLst>
  <p:sldIdLst>
    <p:sldId id="284" r:id="rId5"/>
    <p:sldId id="257" r:id="rId6"/>
    <p:sldId id="311" r:id="rId7"/>
    <p:sldId id="285" r:id="rId8"/>
    <p:sldId id="310" r:id="rId9"/>
    <p:sldId id="258" r:id="rId10"/>
    <p:sldId id="259" r:id="rId11"/>
    <p:sldId id="260" r:id="rId12"/>
    <p:sldId id="312" r:id="rId13"/>
    <p:sldId id="313" r:id="rId14"/>
    <p:sldId id="314" r:id="rId15"/>
    <p:sldId id="315" r:id="rId16"/>
    <p:sldId id="316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6" r:id="rId32"/>
    <p:sldId id="308" r:id="rId33"/>
    <p:sldId id="317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309" r:id="rId56"/>
    <p:sldId id="318" r:id="rId57"/>
    <p:sldId id="283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2700"/>
    <a:srgbClr val="C84300"/>
    <a:srgbClr val="FF9966"/>
    <a:srgbClr val="663300"/>
    <a:srgbClr val="9CDC57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82" autoAdjust="0"/>
  </p:normalViewPr>
  <p:slideViewPr>
    <p:cSldViewPr>
      <p:cViewPr varScale="1">
        <p:scale>
          <a:sx n="66" d="100"/>
          <a:sy n="66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E8BB5-DEAC-4AF6-8A11-C18AB6A611B2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38538-B480-4CAB-9888-AEB1268E2B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58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59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38538-B480-4CAB-9888-AEB1268E2B2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39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53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30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514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DCC4A8-56AB-42C5-B1D4-2665EA728F65}" type="slidenum">
              <a:rPr lang="pt-BR" smtClean="0">
                <a:latin typeface="Tahoma" pitchFamily="34" charset="0"/>
              </a:rPr>
              <a:pPr/>
              <a:t>4</a:t>
            </a:fld>
            <a:endParaRPr lang="pt-BR">
              <a:latin typeface="Tahoma" pitchFamily="34" charset="0"/>
            </a:endParaRPr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ahoma" pitchFamily="34" charset="0"/>
            </a:endParaRP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r" eaLnBrk="0" hangingPunct="0"/>
            <a:r>
              <a:rPr lang="pt-BR" sz="1200">
                <a:latin typeface="Times New Roman" pitchFamily="18" charset="0"/>
              </a:rPr>
              <a:t>4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ahoma" pitchFamily="34" charset="0"/>
            </a:endParaRPr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Tahoma" pitchFamily="34" charset="0"/>
            </a:endParaRPr>
          </a:p>
        </p:txBody>
      </p:sp>
      <p:sp>
        <p:nvSpPr>
          <p:cNvPr id="6759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9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2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00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C10A0F-D201-4C2E-A6FE-E829AA3D1322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6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35197E-D1EF-438D-A95B-49EC80F2E6DA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82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D6A387-CCA9-4DC6-AA25-843788760BA2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469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3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71FC9-5A1D-4FD7-BC11-9DACDD84310F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75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8DF6-E7BB-4F94-AE44-844D8CED186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DF07A-5C37-4C68-98AA-7609EE058CE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1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C44-B469-498E-AF3C-670A03C63C7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AF33891-F3EB-4E0F-8490-6512FCEF2EB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Century Schoolbook" pitchFamily="1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914401" y="1768478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E9D32-3B4C-4BBB-A0FA-DE464B701AB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784CB-F83F-4583-B07F-CA63A263C4A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7DEF1-27AF-4724-A168-0785E5C3D35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4801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1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83E95-1E3A-4789-9996-64F463B83D8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34CB-7F15-48F7-AD46-702258F8E0C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C2733-8D49-4707-A291-3184C7EA565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EF594-0F7A-4AF5-BCD1-5EDFE5426C9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3A1F1-7281-4347-8636-0F5B9D410E1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4023-4779-4E6F-8F55-1041AEEEE1A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216A6-AD7E-4A0C-A2AB-108061C4E6D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6F3CC-EF07-4278-9EBD-F459F968040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4638"/>
            <a:ext cx="2743201" cy="582136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1" cy="582136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28B5-D12C-4904-98A0-4DC015BA783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0DB22-8796-49B1-A0A1-91D10B3CC08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BB78-85FF-4CBB-B605-1EED4F8BF62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F156-654B-4FA3-BE9D-3BB70ADBCB0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7B03-2983-4DB2-B23A-BD28C226D0D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8ADE4-2D48-4B10-A9B8-2012FB1C653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6EB5-87BB-4FD9-B782-AE90E5BE7C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E086-5145-4C47-A33D-582129205C4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Clique para editar o estilo do título mestre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Clique para editar os estilos do texto mestre</a:t>
            </a:r>
          </a:p>
          <a:p>
            <a:pPr lvl="1"/>
            <a:r>
              <a:rPr lang="es-ES_tradnl"/>
              <a:t>Segundo nível</a:t>
            </a:r>
          </a:p>
          <a:p>
            <a:pPr lvl="2"/>
            <a:r>
              <a:rPr lang="es-ES_tradnl"/>
              <a:t>Terceiro nível</a:t>
            </a:r>
          </a:p>
          <a:p>
            <a:pPr lvl="3"/>
            <a:r>
              <a:rPr lang="es-ES_tradnl"/>
              <a:t>Quarto nível</a:t>
            </a:r>
          </a:p>
          <a:p>
            <a:pPr lvl="4"/>
            <a:r>
              <a:rPr lang="es-ES_tradnl"/>
              <a:t>Quinto nível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5EB7F9-E96B-4FA2-9335-78005146917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FE33476A-E63E-4C3E-BB80-F2BCB9F7A3A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Century Schoolbook" pitchFamily="18" charset="0"/>
        <a:buChar char="●"/>
        <a:defRPr sz="3200">
          <a:solidFill>
            <a:schemeClr val="tx1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BE3C-577C-4095-8CA8-0E03EA2E90DA}" type="datetimeFigureOut">
              <a:rPr lang="pt-BR" smtClean="0"/>
              <a:pPr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AFF4F-AC02-497D-98B5-D9A29FB6644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../../V&#205;DEOS/TESTEMUNHOS/Testemunho%20Galego.AV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2DAE58B-D56F-4FB9-A325-663629B20140}"/>
              </a:ext>
            </a:extLst>
          </p:cNvPr>
          <p:cNvSpPr/>
          <p:nvPr/>
        </p:nvSpPr>
        <p:spPr>
          <a:xfrm>
            <a:off x="4523005" y="2348880"/>
            <a:ext cx="5889754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dirty="0">
                <a:latin typeface="Century Gothic" panose="020B0502020202020204" pitchFamily="34" charset="0"/>
              </a:rPr>
              <a:t>COMO CONSEGUIR  </a:t>
            </a:r>
          </a:p>
          <a:p>
            <a:pPr algn="ctr"/>
            <a:r>
              <a:rPr lang="pt-BR" sz="5400" b="1" dirty="0">
                <a:latin typeface="Century Gothic" panose="020B0502020202020204" pitchFamily="34" charset="0"/>
              </a:rPr>
              <a:t>INTERESSADOS</a:t>
            </a:r>
          </a:p>
        </p:txBody>
      </p:sp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9336" y="1412776"/>
            <a:ext cx="631202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Em 1955, a equipe de Billy Graham começou a usar a amizade para encorajar os cristãos a trazerem pessoas para Cristo.</a:t>
            </a:r>
          </a:p>
          <a:p>
            <a:pPr algn="ctr"/>
            <a:endParaRPr lang="pt-BR" sz="2800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Uma mulher apontou certa senhora que atendeu ao apelo:</a:t>
            </a:r>
          </a:p>
          <a:p>
            <a:pPr algn="ctr"/>
            <a:endParaRPr lang="pt-BR" sz="28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39416" y="1556792"/>
            <a:ext cx="1051316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“Veja aquela mulher com lágrimas nos olhos, ela é a caixa do supermercado onde faço compras duas vezes por semana. Venho orando por ela por meses, e após iniciar uma amizade com ela, passei em sua casa e a trouxe comigo para a cruzada. E aquela outra lá é a minha cabeleireira. Frequentei o seu salão três vezes essa semana, apenas para trazê-la comigo ao programa”.</a:t>
            </a:r>
          </a:p>
        </p:txBody>
      </p:sp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91344" y="1412776"/>
            <a:ext cx="61206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“Se fôssemos bondosos, corteses, amáveis e de coração terno e misericordioso, haveria 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cem conversões onde 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hoje só há uma” 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(9 T., p. 889).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424" y="2276872"/>
            <a:ext cx="4464496" cy="1860238"/>
          </a:xfrm>
          <a:noFill/>
          <a:ln w="38100">
            <a:noFill/>
          </a:ln>
          <a:effectLst/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None/>
              <a:defRPr/>
            </a:pPr>
            <a:r>
              <a:rPr lang="es-ES_tradnl" sz="48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COMO FAZER UMA VISITA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AutoNum type="arabicPeriod"/>
              <a:defRPr/>
            </a:pPr>
            <a:endParaRPr lang="es-ES_tradnl" sz="4800" b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5B64F7-8C44-412E-8ED8-71015306E3FA}"/>
              </a:ext>
            </a:extLst>
          </p:cNvPr>
          <p:cNvSpPr/>
          <p:nvPr/>
        </p:nvSpPr>
        <p:spPr bwMode="auto">
          <a:xfrm>
            <a:off x="2351584" y="0"/>
            <a:ext cx="2088232" cy="1340768"/>
          </a:xfrm>
          <a:prstGeom prst="rect">
            <a:avLst/>
          </a:prstGeom>
          <a:solidFill>
            <a:srgbClr val="762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70A85CE-B44A-416E-8D49-11433E3462E9}"/>
              </a:ext>
            </a:extLst>
          </p:cNvPr>
          <p:cNvSpPr/>
          <p:nvPr/>
        </p:nvSpPr>
        <p:spPr>
          <a:xfrm>
            <a:off x="3067726" y="16748"/>
            <a:ext cx="655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</a:t>
            </a:r>
            <a:endParaRPr lang="pt-BR" sz="6600" b="1" cap="none" spc="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9376" y="404664"/>
            <a:ext cx="11233248" cy="4874884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VISITAÇÃO NÃO É UM TRABALHO MENOR</a:t>
            </a:r>
            <a:endParaRPr lang="pt-BR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>
              <a:buNone/>
            </a:pPr>
            <a:endParaRPr lang="pt-BR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rgbClr val="663300"/>
                </a:solidFill>
                <a:latin typeface="Century Gothic" panose="020B0502020202020204" pitchFamily="34" charset="0"/>
              </a:rPr>
              <a:t>“Os que são postos a visitar, vêm logo a pensar que qualquer um pode fazer esse trabalho, que qualquer um pode dirigir palavras de simpatia e animação, e, de maneira humilde e discreta, levar outros a terem uma compreensão correta das Escrituras. Esta é, porém, uma obra que demanda muita graça, muita paciência, e crescente provisão de sabedoria” (Evangelismo p. 471).</a:t>
            </a:r>
          </a:p>
          <a:p>
            <a:pPr algn="just">
              <a:buNone/>
            </a:pPr>
            <a:endParaRPr lang="pt-BR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1424" y="620688"/>
            <a:ext cx="10729192" cy="388843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solidFill>
                  <a:srgbClr val="663300"/>
                </a:solidFill>
                <a:latin typeface="Century Gothic" panose="020B0502020202020204" pitchFamily="34" charset="0"/>
              </a:rPr>
              <a:t>A VISITAÇÃO REGA A SEMENTE 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663300"/>
                </a:solidFill>
                <a:latin typeface="Century Gothic" panose="020B0502020202020204" pitchFamily="34" charset="0"/>
              </a:rPr>
              <a:t>PLANTADA NO PÚLPITO</a:t>
            </a:r>
            <a:endParaRPr lang="pt-BR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pt-BR" b="1" dirty="0">
                <a:solidFill>
                  <a:srgbClr val="663300"/>
                </a:solidFill>
                <a:latin typeface="Century Gothic" panose="020B0502020202020204" pitchFamily="34" charset="0"/>
              </a:rPr>
              <a:t> </a:t>
            </a:r>
            <a:endParaRPr lang="pt-BR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t-BR" b="1" dirty="0">
                <a:solidFill>
                  <a:srgbClr val="663300"/>
                </a:solidFill>
                <a:latin typeface="Century Gothic" panose="020B0502020202020204" pitchFamily="34" charset="0"/>
              </a:rPr>
              <a:t>“</a:t>
            </a:r>
            <a:r>
              <a:rPr lang="pt-BR" dirty="0">
                <a:solidFill>
                  <a:srgbClr val="663300"/>
                </a:solidFill>
                <a:latin typeface="Century Gothic" panose="020B0502020202020204" pitchFamily="34" charset="0"/>
              </a:rPr>
              <a:t>O interesse despertado deve ser secundado por trabalho pessoal – visitar, dar estudos bíblicos, ensinar a pesquisar as Escrituras, orar com as famílias e pessoas interessadas, buscar aprofundar a impressão causada no coração e na consciência” (Evangelismo p. 438).</a:t>
            </a:r>
          </a:p>
        </p:txBody>
      </p:sp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1127448" y="2816932"/>
            <a:ext cx="4176464" cy="1224136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pt-BR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VISITAR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B49D12E-6FF5-4ED7-93B7-34B9510E1D38}"/>
              </a:ext>
            </a:extLst>
          </p:cNvPr>
          <p:cNvSpPr txBox="1">
            <a:spLocks/>
          </p:cNvSpPr>
          <p:nvPr/>
        </p:nvSpPr>
        <p:spPr bwMode="auto">
          <a:xfrm>
            <a:off x="839416" y="836712"/>
            <a:ext cx="4752528" cy="55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TRABALHO PESSOAL</a:t>
            </a:r>
            <a:endParaRPr lang="pt-BR" sz="32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444063" y="2420888"/>
            <a:ext cx="5651937" cy="1752343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pt-BR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MINISTRAR ESTUDOS BÍBLICOS</a:t>
            </a:r>
          </a:p>
          <a:p>
            <a:pPr algn="ctr"/>
            <a:endParaRPr lang="pt-BR" sz="48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9416" y="836712"/>
            <a:ext cx="4752528" cy="554754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TRABALHO PESSOAL</a:t>
            </a:r>
          </a:p>
        </p:txBody>
      </p:sp>
    </p:spTree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839416" y="2204864"/>
            <a:ext cx="4824536" cy="2664296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pt-BR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ENSINAR A PESQUISAR AS ESCRITURAS</a:t>
            </a:r>
          </a:p>
          <a:p>
            <a:pPr algn="ctr"/>
            <a:endParaRPr lang="pt-BR" sz="48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C8D768C-BB10-4EB2-907B-F849F8F6AE70}"/>
              </a:ext>
            </a:extLst>
          </p:cNvPr>
          <p:cNvSpPr txBox="1">
            <a:spLocks/>
          </p:cNvSpPr>
          <p:nvPr/>
        </p:nvSpPr>
        <p:spPr bwMode="auto">
          <a:xfrm>
            <a:off x="839416" y="836712"/>
            <a:ext cx="4752528" cy="55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TRABALHO PESSOAL</a:t>
            </a:r>
            <a:endParaRPr lang="pt-BR" sz="32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191344" y="2276872"/>
            <a:ext cx="6120680" cy="2664296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pt-BR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ORAR COM AS FAMÍLIAS E PESSOAS INTERESSADAS</a:t>
            </a:r>
          </a:p>
          <a:p>
            <a:pPr lvl="0" algn="ctr"/>
            <a:r>
              <a:rPr lang="pt-BR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49388B6-0081-4765-9CEC-5E1496A5BEFF}"/>
              </a:ext>
            </a:extLst>
          </p:cNvPr>
          <p:cNvSpPr txBox="1">
            <a:spLocks/>
          </p:cNvSpPr>
          <p:nvPr/>
        </p:nvSpPr>
        <p:spPr bwMode="auto">
          <a:xfrm>
            <a:off x="839416" y="836712"/>
            <a:ext cx="4752528" cy="55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TRABALHO PESSOAL</a:t>
            </a:r>
          </a:p>
        </p:txBody>
      </p:sp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3352" y="2379566"/>
            <a:ext cx="6264696" cy="3330931"/>
          </a:xfrm>
          <a:noFill/>
          <a:ln w="38100">
            <a:noFill/>
          </a:ln>
          <a:effectLst/>
        </p:spPr>
        <p:txBody>
          <a:bodyPr/>
          <a:lstStyle/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COMO INFLUENCIAR UM AMIGO;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COMO FAZER UMA VISITA;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ONDE ENCONTRAR OS INTERESADOS;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r>
              <a:rPr lang="es-ES_tradnl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A FERRAMENTA DA ORAÇÃO.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  <a:defRPr/>
            </a:pPr>
            <a:endParaRPr lang="es-ES_tradnl" sz="2400" b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931D665-39BC-4E7D-8EAA-0698505F7FAA}"/>
              </a:ext>
            </a:extLst>
          </p:cNvPr>
          <p:cNvSpPr/>
          <p:nvPr/>
        </p:nvSpPr>
        <p:spPr bwMode="auto">
          <a:xfrm>
            <a:off x="1096940" y="0"/>
            <a:ext cx="4422996" cy="1844824"/>
          </a:xfrm>
          <a:prstGeom prst="rect">
            <a:avLst/>
          </a:prstGeom>
          <a:solidFill>
            <a:srgbClr val="762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E430215-07BB-4A20-BF35-8EC73A3701AB}"/>
              </a:ext>
            </a:extLst>
          </p:cNvPr>
          <p:cNvSpPr/>
          <p:nvPr/>
        </p:nvSpPr>
        <p:spPr bwMode="auto">
          <a:xfrm>
            <a:off x="3143672" y="0"/>
            <a:ext cx="432048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0ABB433-CD13-4048-A89B-E0996A632065}"/>
              </a:ext>
            </a:extLst>
          </p:cNvPr>
          <p:cNvSpPr/>
          <p:nvPr/>
        </p:nvSpPr>
        <p:spPr>
          <a:xfrm>
            <a:off x="1510573" y="506479"/>
            <a:ext cx="35957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4 PASSOS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263352" y="1052736"/>
            <a:ext cx="6048672" cy="3672408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EXERCER INFLUÊNCIA QUE ATRAIA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 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“A influência pessoal é um poder. Quanto mais direto for nosso trabalho por nossos semelhantes, tanto maior o benefício realizado”</a:t>
            </a:r>
          </a:p>
          <a:p>
            <a:pPr algn="ctr"/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 (Evangelismo. p. 438, 439).</a:t>
            </a:r>
          </a:p>
          <a:p>
            <a:pPr algn="ctr"/>
            <a:endParaRPr lang="pt-BR" sz="32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6696" y="454348"/>
            <a:ext cx="1669975" cy="742404"/>
          </a:xfrm>
        </p:spPr>
        <p:txBody>
          <a:bodyPr/>
          <a:lstStyle/>
          <a:p>
            <a:r>
              <a:rPr lang="pt-B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SAÚDE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263351" y="1484784"/>
            <a:ext cx="5976664" cy="4248472"/>
          </a:xfrm>
          <a:effectLst/>
        </p:spPr>
        <p:txBody>
          <a:bodyPr/>
          <a:lstStyle/>
          <a:p>
            <a:pPr algn="ctr"/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“Enquanto visita de casa em casa, ele deve buscar compreender as necessidades do povo, apresentando os retos princípios e dando instruções quanto ao que é para seu maior bem. Aos que têm regime alimentar pobre, deve sugerir certos acréscimos, e aos que vivem extravagantemente, que enchem as mesas de pratos desnecessários e nocivos, bolos pesados, pastelarias e condimentos, </a:t>
            </a:r>
            <a:r>
              <a:rPr lang="pt-BR" sz="20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DEVE APRESENTAR O REGIME ESSENCIAL À SAÚDE, E FAVORÁVEL À ESPIRITUALIDADE”</a:t>
            </a:r>
          </a:p>
          <a:p>
            <a:pPr algn="ctr"/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(Evangelismo p. 439).</a:t>
            </a:r>
            <a:endParaRPr lang="pt-BR" sz="18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5F9BBF40-D901-4784-9F1E-CDD26E4EE029}"/>
              </a:ext>
            </a:extLst>
          </p:cNvPr>
          <p:cNvSpPr/>
          <p:nvPr/>
        </p:nvSpPr>
        <p:spPr>
          <a:xfrm>
            <a:off x="0" y="1988840"/>
            <a:ext cx="6312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Century Gothic" panose="020B0502020202020204" pitchFamily="34" charset="0"/>
              </a:rPr>
              <a:t>Buscar aprofundar a impressão causada </a:t>
            </a:r>
          </a:p>
          <a:p>
            <a:pPr algn="ctr"/>
            <a:r>
              <a:rPr lang="pt-BR" sz="3600" dirty="0">
                <a:latin typeface="Century Gothic" panose="020B0502020202020204" pitchFamily="34" charset="0"/>
              </a:rPr>
              <a:t>no coração e na </a:t>
            </a:r>
          </a:p>
          <a:p>
            <a:pPr algn="ctr"/>
            <a:r>
              <a:rPr lang="pt-BR" sz="3600" dirty="0">
                <a:latin typeface="Century Gothic" panose="020B0502020202020204" pitchFamily="34" charset="0"/>
              </a:rPr>
              <a:t>consciência.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6C9FD22-E50E-470D-8A1A-2501124DFB1F}"/>
              </a:ext>
            </a:extLst>
          </p:cNvPr>
          <p:cNvSpPr txBox="1">
            <a:spLocks/>
          </p:cNvSpPr>
          <p:nvPr/>
        </p:nvSpPr>
        <p:spPr bwMode="auto">
          <a:xfrm>
            <a:off x="839416" y="836712"/>
            <a:ext cx="4752528" cy="55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TRABALHO PESSOAL</a:t>
            </a:r>
          </a:p>
        </p:txBody>
      </p:sp>
    </p:spTree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64" y="980728"/>
            <a:ext cx="5904657" cy="840896"/>
          </a:xfrm>
        </p:spPr>
        <p:txBody>
          <a:bodyPr/>
          <a:lstStyle/>
          <a:p>
            <a:pPr algn="ctr"/>
            <a:r>
              <a:rPr lang="pt-BR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VISITAÇÃO   </a:t>
            </a:r>
            <a:br>
              <a:rPr lang="pt-BR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pt-BR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QUE FAZER: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276272" y="2348880"/>
            <a:ext cx="5760640" cy="2880320"/>
          </a:xfrm>
          <a:effectLst/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3200" b="1" dirty="0">
                <a:solidFill>
                  <a:srgbClr val="762700"/>
                </a:solidFill>
                <a:latin typeface="Century Gothic" panose="020B0502020202020204" pitchFamily="34" charset="0"/>
              </a:rPr>
              <a:t>SER AMÁVEL E CORTEZ</a:t>
            </a:r>
          </a:p>
          <a:p>
            <a:pPr marL="536575">
              <a:lnSpc>
                <a:spcPct val="150000"/>
              </a:lnSpc>
              <a:spcBef>
                <a:spcPts val="0"/>
              </a:spcBef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“Sempre que resolvemos encher os baldes dos outros, acabamos enchendo também o nosso”.</a:t>
            </a:r>
          </a:p>
        </p:txBody>
      </p:sp>
    </p:spTree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479376" y="692696"/>
            <a:ext cx="5760640" cy="5148064"/>
          </a:xfrm>
          <a:effectLst/>
        </p:spPr>
        <p:txBody>
          <a:bodyPr>
            <a:normAutofit fontScale="92500"/>
          </a:bodyPr>
          <a:lstStyle/>
          <a:p>
            <a:endParaRPr lang="pt-BR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pt-BR" sz="3600" b="1" dirty="0">
                <a:solidFill>
                  <a:srgbClr val="762700"/>
                </a:solidFill>
                <a:latin typeface="Century Gothic" panose="020B0502020202020204" pitchFamily="34" charset="0"/>
              </a:rPr>
              <a:t> OUVIR COM ATENÇÃO: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Ouvir sem prejulgar;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Saber colocar-se no lugar do outro;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Não dar conselhos superficiais;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Aprender a compreender o outro;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Respeitar suas fragilidades;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Perceber seus sentimentos mais profundos;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Captar os pensamentos que as palavras não expressas.</a:t>
            </a:r>
          </a:p>
        </p:txBody>
      </p:sp>
    </p:spTree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404664"/>
            <a:ext cx="5832648" cy="1162050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pt-BR" sz="3200" b="1" dirty="0">
                <a:solidFill>
                  <a:srgbClr val="762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MOSTRAR INTERESSE</a:t>
            </a:r>
            <a:br>
              <a:rPr lang="pt-BR" sz="3200" b="1" dirty="0">
                <a:solidFill>
                  <a:srgbClr val="762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pt-BR" sz="3200" b="1" dirty="0">
                <a:solidFill>
                  <a:srgbClr val="762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NA(S) PESSOA(S)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685FC19-A9C0-4650-9C33-B16DD99FCC7E}"/>
              </a:ext>
            </a:extLst>
          </p:cNvPr>
          <p:cNvSpPr/>
          <p:nvPr/>
        </p:nvSpPr>
        <p:spPr>
          <a:xfrm>
            <a:off x="404247" y="1988840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Century Gothic" panose="020B0502020202020204" pitchFamily="34" charset="0"/>
              </a:rPr>
              <a:t>“As relações, a carreira </a:t>
            </a:r>
          </a:p>
          <a:p>
            <a:pPr algn="ctr"/>
            <a:r>
              <a:rPr lang="pt-BR" sz="3600" dirty="0">
                <a:latin typeface="Century Gothic" panose="020B0502020202020204" pitchFamily="34" charset="0"/>
              </a:rPr>
              <a:t>e a vida serão muito mais gratificantes se você intensificar o fluxo de emoções positivas </a:t>
            </a:r>
          </a:p>
          <a:p>
            <a:pPr algn="ctr"/>
            <a:r>
              <a:rPr lang="pt-BR" sz="3600" dirty="0">
                <a:latin typeface="Century Gothic" panose="020B0502020202020204" pitchFamily="34" charset="0"/>
              </a:rPr>
              <a:t>ao seu redor”.</a:t>
            </a:r>
          </a:p>
        </p:txBody>
      </p:sp>
    </p:spTree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332656"/>
            <a:ext cx="6084676" cy="1162050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pt-BR" sz="2800" dirty="0">
                <a:solidFill>
                  <a:srgbClr val="762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ESTRATÉGIAS PARA AMPLIAR AS EMOÇÕES POSITIVAS: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641394" y="1844824"/>
            <a:ext cx="5328592" cy="3600400"/>
          </a:xfrm>
          <a:effectLst/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Não deixe o balde esvaziar;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Coloque o foco no positivo;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Tenha um melhor amigo;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Faça coisas inesperadas;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Reformule a regra de ouro.</a:t>
            </a:r>
            <a:endParaRPr lang="pt-BR" sz="16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03412" y="620688"/>
            <a:ext cx="10585176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536575" algn="ctr"/>
            <a:r>
              <a:rPr lang="pt-BR" sz="3200" dirty="0">
                <a:ln w="0"/>
                <a:solidFill>
                  <a:srgbClr val="663300"/>
                </a:solidFill>
                <a:latin typeface="Century Gothic" panose="020B0502020202020204" pitchFamily="34" charset="0"/>
              </a:rPr>
              <a:t>“Todos nós possuímos um balde invisível que se enche ou esvazia o tempo inteiro, dependendo do que os outros nos dizem ou fazem. Quando o nosso balde está cheio, nos sentimos ótimos. Quando está vazio, ficamos péssimos.</a:t>
            </a:r>
          </a:p>
          <a:p>
            <a:pPr indent="536575" algn="ctr">
              <a:tabLst>
                <a:tab pos="536575" algn="l"/>
              </a:tabLst>
            </a:pPr>
            <a:r>
              <a:rPr lang="pt-BR" sz="3200" dirty="0">
                <a:ln w="0"/>
                <a:solidFill>
                  <a:srgbClr val="663300"/>
                </a:solidFill>
                <a:latin typeface="Century Gothic" panose="020B0502020202020204" pitchFamily="34" charset="0"/>
              </a:rPr>
              <a:t>Acontece que todo mundo possui também uma concha invisível. Sempre que a usamos para encher os baldes dos outros – dizendo ou fazendo algo que reforce as suas emoções positivas – também acabamos esvaziando o nosso balde”.</a:t>
            </a:r>
          </a:p>
        </p:txBody>
      </p:sp>
    </p:spTree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620688"/>
            <a:ext cx="4029472" cy="710952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 AMIGO...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1772816"/>
            <a:ext cx="5904656" cy="3528392"/>
          </a:xfrm>
          <a:effectLst/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Ser amigo é... andar junto mesmo distante.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É ser legal sem ser superficial. Ser amigo é... Dizer o que pensa sem ofensa. Calar para ouvir sem intervir. Falar sem rodeio, sem receio. Ser amigo é... Guardar o segredo, secar o pranto, dar o ombro...</a:t>
            </a:r>
          </a:p>
        </p:txBody>
      </p:sp>
    </p:spTree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596655"/>
            <a:ext cx="5832648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ANJOS AJUDARÃO A IMPRESSIONAR O CORAÇÃO DOS INTERESSADOS</a:t>
            </a:r>
            <a:endParaRPr lang="pt-BR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7275" y="2132856"/>
            <a:ext cx="5384801" cy="3701005"/>
          </a:xfrm>
          <a:effectLst/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rgbClr val="663300"/>
                </a:solidFill>
                <a:latin typeface="Century Gothic" panose="020B0502020202020204" pitchFamily="34" charset="0"/>
              </a:rPr>
              <a:t>... “Ao visitar de casa em casa, abrindo as Escrituras àqueles cujo entendimento se acha obscurecido, os anjos de Deus estarão bem perto, ao seu lado, a fim de impressionar o coração daquele que se acha sedento da água da vida” (Evangelismo p. 489).</a:t>
            </a:r>
          </a:p>
        </p:txBody>
      </p:sp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8EBA2A-7CF1-418C-B43D-8905D462E0DC}"/>
              </a:ext>
            </a:extLst>
          </p:cNvPr>
          <p:cNvSpPr/>
          <p:nvPr/>
        </p:nvSpPr>
        <p:spPr>
          <a:xfrm>
            <a:off x="985560" y="1767470"/>
            <a:ext cx="4966424" cy="2597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ES_tradnl" sz="4400" b="1" dirty="0">
                <a:ln/>
                <a:solidFill>
                  <a:srgbClr val="663300"/>
                </a:solidFill>
                <a:latin typeface="Century Gothic" panose="020B0502020202020204" pitchFamily="34" charset="0"/>
              </a:rPr>
              <a:t>COMO </a:t>
            </a:r>
          </a:p>
          <a:p>
            <a:pPr algn="ctr">
              <a:lnSpc>
                <a:spcPct val="110000"/>
              </a:lnSpc>
              <a:defRPr/>
            </a:pPr>
            <a:r>
              <a:rPr lang="es-ES_tradnl" sz="6000" b="1" dirty="0">
                <a:ln/>
                <a:latin typeface="Century Gothic" panose="020B0502020202020204" pitchFamily="34" charset="0"/>
              </a:rPr>
              <a:t>INFLUENCIAR</a:t>
            </a:r>
          </a:p>
          <a:p>
            <a:pPr algn="ctr">
              <a:lnSpc>
                <a:spcPct val="110000"/>
              </a:lnSpc>
              <a:defRPr/>
            </a:pPr>
            <a:r>
              <a:rPr lang="es-ES_tradnl" sz="4400" b="1" dirty="0">
                <a:ln/>
                <a:solidFill>
                  <a:srgbClr val="663300"/>
                </a:solidFill>
                <a:latin typeface="Century Gothic" panose="020B0502020202020204" pitchFamily="34" charset="0"/>
              </a:rPr>
              <a:t> UM AMIGO?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4F7AFF-DB8D-4FAF-8A0F-B31FD0D4CA5C}"/>
              </a:ext>
            </a:extLst>
          </p:cNvPr>
          <p:cNvSpPr/>
          <p:nvPr/>
        </p:nvSpPr>
        <p:spPr bwMode="auto">
          <a:xfrm>
            <a:off x="2351584" y="0"/>
            <a:ext cx="2088232" cy="1340768"/>
          </a:xfrm>
          <a:prstGeom prst="rect">
            <a:avLst/>
          </a:prstGeom>
          <a:solidFill>
            <a:srgbClr val="762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9386DA-A9F1-4B20-B40D-BA539B557659}"/>
              </a:ext>
            </a:extLst>
          </p:cNvPr>
          <p:cNvSpPr/>
          <p:nvPr/>
        </p:nvSpPr>
        <p:spPr>
          <a:xfrm>
            <a:off x="3067726" y="16748"/>
            <a:ext cx="655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4B6D465-182A-451D-AF7B-A32FF9F7413A}"/>
              </a:ext>
            </a:extLst>
          </p:cNvPr>
          <p:cNvSpPr/>
          <p:nvPr/>
        </p:nvSpPr>
        <p:spPr bwMode="auto">
          <a:xfrm>
            <a:off x="2351584" y="0"/>
            <a:ext cx="2088232" cy="1340768"/>
          </a:xfrm>
          <a:prstGeom prst="rect">
            <a:avLst/>
          </a:prstGeom>
          <a:solidFill>
            <a:srgbClr val="762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915D6A6-9CBE-47C0-8AE4-6C80A6D55712}"/>
              </a:ext>
            </a:extLst>
          </p:cNvPr>
          <p:cNvSpPr/>
          <p:nvPr/>
        </p:nvSpPr>
        <p:spPr>
          <a:xfrm>
            <a:off x="3067726" y="16748"/>
            <a:ext cx="655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3</a:t>
            </a:r>
            <a:endParaRPr lang="pt-BR" sz="6600" b="1" cap="none" spc="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82DFE5-AB6C-4BC8-9779-E4F4FE59EF09}"/>
              </a:ext>
            </a:extLst>
          </p:cNvPr>
          <p:cNvSpPr/>
          <p:nvPr/>
        </p:nvSpPr>
        <p:spPr>
          <a:xfrm>
            <a:off x="695400" y="2492896"/>
            <a:ext cx="500008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762700"/>
                </a:solidFill>
                <a:latin typeface="Century Gothic" panose="020B0502020202020204" pitchFamily="34" charset="0"/>
              </a:rPr>
              <a:t>ONDE ENCONTRAR </a:t>
            </a:r>
          </a:p>
          <a:p>
            <a:pPr algn="ctr"/>
            <a:r>
              <a:rPr lang="pt-BR" sz="4400" b="1" dirty="0">
                <a:latin typeface="Century Gothic" panose="020B0502020202020204" pitchFamily="34" charset="0"/>
              </a:rPr>
              <a:t>OS INTERESSADOS</a:t>
            </a:r>
          </a:p>
        </p:txBody>
      </p:sp>
    </p:spTree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35360" y="1844824"/>
            <a:ext cx="61926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PT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São os Nossos Vizinhos;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PT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Amigos;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PT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Familiares;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PT" sz="3200" dirty="0">
                <a:solidFill>
                  <a:srgbClr val="663300"/>
                </a:solidFill>
                <a:latin typeface="Century Gothic" panose="020B0502020202020204" pitchFamily="34" charset="0"/>
              </a:rPr>
              <a:t>Desconhecidos da comunidade.</a:t>
            </a:r>
            <a:endParaRPr lang="pt-BR" sz="32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70457" y="729221"/>
            <a:ext cx="3722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INTERESSADOS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947428" y="733023"/>
            <a:ext cx="10297144" cy="6114288"/>
            <a:chOff x="2286000" y="762000"/>
            <a:chExt cx="8229600" cy="6111876"/>
          </a:xfrm>
        </p:grpSpPr>
        <p:grpSp>
          <p:nvGrpSpPr>
            <p:cNvPr id="2" name="Group 94"/>
            <p:cNvGrpSpPr>
              <a:grpSpLocks/>
            </p:cNvGrpSpPr>
            <p:nvPr/>
          </p:nvGrpSpPr>
          <p:grpSpPr bwMode="auto">
            <a:xfrm>
              <a:off x="2362200" y="762000"/>
              <a:ext cx="8153400" cy="381000"/>
              <a:chOff x="2640" y="480"/>
              <a:chExt cx="3024" cy="240"/>
            </a:xfrm>
            <a:solidFill>
              <a:srgbClr val="663300"/>
            </a:solidFill>
          </p:grpSpPr>
          <p:sp>
            <p:nvSpPr>
              <p:cNvPr id="32796" name="Rectangle 10"/>
              <p:cNvSpPr>
                <a:spLocks noChangeArrowheads="1"/>
              </p:cNvSpPr>
              <p:nvPr/>
            </p:nvSpPr>
            <p:spPr bwMode="auto">
              <a:xfrm>
                <a:off x="2640" y="480"/>
                <a:ext cx="38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32797" name="Rectangle 23"/>
              <p:cNvSpPr>
                <a:spLocks noChangeArrowheads="1"/>
              </p:cNvSpPr>
              <p:nvPr/>
            </p:nvSpPr>
            <p:spPr bwMode="auto">
              <a:xfrm>
                <a:off x="3120" y="480"/>
                <a:ext cx="254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>
                    <a:latin typeface="Century Gothic" panose="020B0502020202020204" pitchFamily="34" charset="0"/>
                  </a:rPr>
                  <a:t>Nenhum Interesse Espiritual </a:t>
                </a:r>
              </a:p>
            </p:txBody>
          </p:sp>
        </p:grpSp>
        <p:grpSp>
          <p:nvGrpSpPr>
            <p:cNvPr id="3" name="Group 98"/>
            <p:cNvGrpSpPr>
              <a:grpSpLocks/>
            </p:cNvGrpSpPr>
            <p:nvPr/>
          </p:nvGrpSpPr>
          <p:grpSpPr bwMode="auto">
            <a:xfrm>
              <a:off x="2362200" y="3962400"/>
              <a:ext cx="8153400" cy="838200"/>
              <a:chOff x="2640" y="2496"/>
              <a:chExt cx="3024" cy="528"/>
            </a:xfrm>
            <a:solidFill>
              <a:srgbClr val="9CDC57"/>
            </a:solidFill>
          </p:grpSpPr>
          <p:sp>
            <p:nvSpPr>
              <p:cNvPr id="32794" name="Rectangle 16"/>
              <p:cNvSpPr>
                <a:spLocks noChangeArrowheads="1"/>
              </p:cNvSpPr>
              <p:nvPr/>
            </p:nvSpPr>
            <p:spPr bwMode="auto">
              <a:xfrm>
                <a:off x="2640" y="2496"/>
                <a:ext cx="38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7</a:t>
                </a:r>
              </a:p>
            </p:txBody>
          </p:sp>
          <p:sp>
            <p:nvSpPr>
              <p:cNvPr id="32795" name="Rectangle 24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254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Mente e Coração estão abertos </a:t>
                </a:r>
              </a:p>
              <a:p>
                <a:pPr algn="ctr">
                  <a:defRPr/>
                </a:pPr>
                <a:r>
                  <a:rPr lang="pt-BR" b="1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para Assuntos Espirituais</a:t>
                </a:r>
              </a:p>
            </p:txBody>
          </p:sp>
        </p:grpSp>
        <p:grpSp>
          <p:nvGrpSpPr>
            <p:cNvPr id="4" name="Group 95"/>
            <p:cNvGrpSpPr>
              <a:grpSpLocks/>
            </p:cNvGrpSpPr>
            <p:nvPr/>
          </p:nvGrpSpPr>
          <p:grpSpPr bwMode="auto">
            <a:xfrm>
              <a:off x="2362200" y="1219200"/>
              <a:ext cx="8153400" cy="838200"/>
              <a:chOff x="2640" y="768"/>
              <a:chExt cx="3024" cy="528"/>
            </a:xfrm>
            <a:solidFill>
              <a:srgbClr val="663300"/>
            </a:solidFill>
          </p:grpSpPr>
          <p:sp>
            <p:nvSpPr>
              <p:cNvPr id="32791" name="Rectangle 11"/>
              <p:cNvSpPr>
                <a:spLocks noChangeArrowheads="1"/>
              </p:cNvSpPr>
              <p:nvPr/>
            </p:nvSpPr>
            <p:spPr bwMode="auto">
              <a:xfrm>
                <a:off x="2640" y="768"/>
                <a:ext cx="38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  <p:sp>
            <p:nvSpPr>
              <p:cNvPr id="32792" name="Rectangle 12"/>
              <p:cNvSpPr>
                <a:spLocks noChangeArrowheads="1"/>
              </p:cNvSpPr>
              <p:nvPr/>
            </p:nvSpPr>
            <p:spPr bwMode="auto">
              <a:xfrm>
                <a:off x="2640" y="1056"/>
                <a:ext cx="38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3</a:t>
                </a:r>
              </a:p>
            </p:txBody>
          </p:sp>
          <p:sp>
            <p:nvSpPr>
              <p:cNvPr id="32793" name="Rectangle 28"/>
              <p:cNvSpPr>
                <a:spLocks noChangeArrowheads="1"/>
              </p:cNvSpPr>
              <p:nvPr/>
            </p:nvSpPr>
            <p:spPr bwMode="auto">
              <a:xfrm>
                <a:off x="3120" y="768"/>
                <a:ext cx="254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Crêem em Deus, mas não têm interesse</a:t>
                </a:r>
              </a:p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nas coisas Espirituais</a:t>
                </a:r>
              </a:p>
            </p:txBody>
          </p:sp>
        </p:grpSp>
        <p:grpSp>
          <p:nvGrpSpPr>
            <p:cNvPr id="5" name="Group 96"/>
            <p:cNvGrpSpPr>
              <a:grpSpLocks/>
            </p:cNvGrpSpPr>
            <p:nvPr/>
          </p:nvGrpSpPr>
          <p:grpSpPr bwMode="auto">
            <a:xfrm>
              <a:off x="2362200" y="2133600"/>
              <a:ext cx="8153400" cy="838200"/>
              <a:chOff x="2640" y="1344"/>
              <a:chExt cx="3024" cy="528"/>
            </a:xfrm>
            <a:solidFill>
              <a:srgbClr val="663300"/>
            </a:solidFill>
          </p:grpSpPr>
          <p:sp>
            <p:nvSpPr>
              <p:cNvPr id="32788" name="Rectangle 13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38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4</a:t>
                </a:r>
              </a:p>
            </p:txBody>
          </p:sp>
          <p:sp>
            <p:nvSpPr>
              <p:cNvPr id="32789" name="Rectangle 14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384" cy="24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5</a:t>
                </a:r>
              </a:p>
            </p:txBody>
          </p:sp>
          <p:sp>
            <p:nvSpPr>
              <p:cNvPr id="32790" name="Rectangle 29"/>
              <p:cNvSpPr>
                <a:spLocks noChangeArrowheads="1"/>
              </p:cNvSpPr>
              <p:nvPr/>
            </p:nvSpPr>
            <p:spPr bwMode="auto">
              <a:xfrm>
                <a:off x="3120" y="1344"/>
                <a:ext cx="254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Ocasionalmente vai à Igreja,</a:t>
                </a:r>
              </a:p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Acham que Religião é para Velhos</a:t>
                </a:r>
              </a:p>
            </p:txBody>
          </p:sp>
        </p:grpSp>
        <p:grpSp>
          <p:nvGrpSpPr>
            <p:cNvPr id="6" name="Group 97"/>
            <p:cNvGrpSpPr>
              <a:grpSpLocks/>
            </p:cNvGrpSpPr>
            <p:nvPr/>
          </p:nvGrpSpPr>
          <p:grpSpPr bwMode="auto">
            <a:xfrm>
              <a:off x="2362200" y="3048000"/>
              <a:ext cx="8153400" cy="838200"/>
              <a:chOff x="2640" y="1920"/>
              <a:chExt cx="3024" cy="528"/>
            </a:xfrm>
            <a:solidFill>
              <a:srgbClr val="663300"/>
            </a:solidFill>
          </p:grpSpPr>
          <p:sp>
            <p:nvSpPr>
              <p:cNvPr id="32786" name="Rectangle 15"/>
              <p:cNvSpPr>
                <a:spLocks noChangeArrowheads="1"/>
              </p:cNvSpPr>
              <p:nvPr/>
            </p:nvSpPr>
            <p:spPr bwMode="auto">
              <a:xfrm>
                <a:off x="2640" y="1920"/>
                <a:ext cx="38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latin typeface="Century Gothic" panose="020B0502020202020204" pitchFamily="34" charset="0"/>
                  </a:rPr>
                  <a:t>6</a:t>
                </a:r>
              </a:p>
            </p:txBody>
          </p:sp>
          <p:sp>
            <p:nvSpPr>
              <p:cNvPr id="32787" name="Rectangle 31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2544" cy="52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>
                    <a:latin typeface="Century Gothic" panose="020B0502020202020204" pitchFamily="34" charset="0"/>
                  </a:rPr>
                  <a:t>Freqüenta a Igreja, mas não</a:t>
                </a:r>
              </a:p>
              <a:p>
                <a:pPr algn="ctr">
                  <a:defRPr/>
                </a:pPr>
                <a:r>
                  <a:rPr lang="pt-BR" b="1">
                    <a:latin typeface="Century Gothic" panose="020B0502020202020204" pitchFamily="34" charset="0"/>
                  </a:rPr>
                  <a:t>tem Interesse em Estudar a Bíblia</a:t>
                </a:r>
              </a:p>
            </p:txBody>
          </p:sp>
        </p:grpSp>
        <p:grpSp>
          <p:nvGrpSpPr>
            <p:cNvPr id="7" name="Group 99"/>
            <p:cNvGrpSpPr>
              <a:grpSpLocks/>
            </p:cNvGrpSpPr>
            <p:nvPr/>
          </p:nvGrpSpPr>
          <p:grpSpPr bwMode="auto">
            <a:xfrm>
              <a:off x="2362200" y="4876800"/>
              <a:ext cx="8153400" cy="1143000"/>
              <a:chOff x="2640" y="3072"/>
              <a:chExt cx="3024" cy="720"/>
            </a:xfrm>
            <a:solidFill>
              <a:srgbClr val="9CDC57"/>
            </a:solidFill>
          </p:grpSpPr>
          <p:sp>
            <p:nvSpPr>
              <p:cNvPr id="32783" name="Rectangle 17"/>
              <p:cNvSpPr>
                <a:spLocks noChangeArrowheads="1"/>
              </p:cNvSpPr>
              <p:nvPr/>
            </p:nvSpPr>
            <p:spPr bwMode="auto">
              <a:xfrm>
                <a:off x="2640" y="3072"/>
                <a:ext cx="384" cy="336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8</a:t>
                </a:r>
              </a:p>
            </p:txBody>
          </p:sp>
          <p:sp>
            <p:nvSpPr>
              <p:cNvPr id="32784" name="Rectangle 18"/>
              <p:cNvSpPr>
                <a:spLocks noChangeArrowheads="1"/>
              </p:cNvSpPr>
              <p:nvPr/>
            </p:nvSpPr>
            <p:spPr bwMode="auto">
              <a:xfrm>
                <a:off x="2640" y="3456"/>
                <a:ext cx="384" cy="336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9</a:t>
                </a:r>
              </a:p>
            </p:txBody>
          </p:sp>
          <p:sp>
            <p:nvSpPr>
              <p:cNvPr id="32785" name="Rectangle 32"/>
              <p:cNvSpPr>
                <a:spLocks noChangeArrowheads="1"/>
              </p:cNvSpPr>
              <p:nvPr/>
            </p:nvSpPr>
            <p:spPr bwMode="auto">
              <a:xfrm>
                <a:off x="3120" y="3072"/>
                <a:ext cx="2544" cy="720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Pessoas que Estudam a Bíblia e</a:t>
                </a:r>
              </a:p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Estão Abertos à Verdade e Prontos para</a:t>
                </a:r>
              </a:p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Aceitar o Plano de Deus para sua vida</a:t>
                </a:r>
              </a:p>
            </p:txBody>
          </p:sp>
        </p:grpSp>
        <p:sp>
          <p:nvSpPr>
            <p:cNvPr id="39945" name="Text Box 93"/>
            <p:cNvSpPr txBox="1">
              <a:spLocks noChangeArrowheads="1"/>
            </p:cNvSpPr>
            <p:nvPr/>
          </p:nvSpPr>
          <p:spPr bwMode="auto">
            <a:xfrm>
              <a:off x="2286000" y="6629401"/>
              <a:ext cx="6400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dirty="0">
                  <a:solidFill>
                    <a:srgbClr val="663300"/>
                  </a:solidFill>
                  <a:latin typeface="Century Gothic" panose="020B0502020202020204" pitchFamily="34" charset="0"/>
                  <a:cs typeface="Tahoma" pitchFamily="34" charset="0"/>
                </a:rPr>
                <a:t>Pesquisa: Bancos Estofados ou Portas Abertas, pág. 33, Mark </a:t>
              </a:r>
              <a:r>
                <a:rPr lang="pt-BR" sz="1000" b="1" dirty="0" err="1">
                  <a:solidFill>
                    <a:srgbClr val="663300"/>
                  </a:solidFill>
                  <a:latin typeface="Century Gothic" panose="020B0502020202020204" pitchFamily="34" charset="0"/>
                  <a:cs typeface="Tahoma" pitchFamily="34" charset="0"/>
                </a:rPr>
                <a:t>Finley</a:t>
              </a:r>
              <a:r>
                <a:rPr lang="pt-BR" sz="1000" b="1" dirty="0">
                  <a:solidFill>
                    <a:srgbClr val="663300"/>
                  </a:solidFill>
                  <a:latin typeface="Century Gothic" panose="020B0502020202020204" pitchFamily="34" charset="0"/>
                  <a:cs typeface="Tahoma" pitchFamily="34" charset="0"/>
                </a:rPr>
                <a:t>.</a:t>
              </a:r>
            </a:p>
          </p:txBody>
        </p:sp>
        <p:grpSp>
          <p:nvGrpSpPr>
            <p:cNvPr id="8" name="Group 100"/>
            <p:cNvGrpSpPr>
              <a:grpSpLocks/>
            </p:cNvGrpSpPr>
            <p:nvPr/>
          </p:nvGrpSpPr>
          <p:grpSpPr bwMode="auto">
            <a:xfrm>
              <a:off x="2362200" y="6096000"/>
              <a:ext cx="8153400" cy="533400"/>
              <a:chOff x="2640" y="3840"/>
              <a:chExt cx="3024" cy="336"/>
            </a:xfrm>
            <a:solidFill>
              <a:srgbClr val="9CDC57"/>
            </a:solidFill>
          </p:grpSpPr>
          <p:sp>
            <p:nvSpPr>
              <p:cNvPr id="31" name="Rectangle 19"/>
              <p:cNvSpPr>
                <a:spLocks noChangeArrowheads="1"/>
              </p:cNvSpPr>
              <p:nvPr/>
            </p:nvSpPr>
            <p:spPr bwMode="auto">
              <a:xfrm>
                <a:off x="2640" y="3840"/>
                <a:ext cx="384" cy="336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10</a:t>
                </a:r>
              </a:p>
            </p:txBody>
          </p:sp>
          <p:sp>
            <p:nvSpPr>
              <p:cNvPr id="32" name="Rectangle 33"/>
              <p:cNvSpPr>
                <a:spLocks noChangeArrowheads="1"/>
              </p:cNvSpPr>
              <p:nvPr/>
            </p:nvSpPr>
            <p:spPr bwMode="auto">
              <a:xfrm>
                <a:off x="3120" y="3840"/>
                <a:ext cx="2544" cy="336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pt-BR" b="1">
                    <a:solidFill>
                      <a:srgbClr val="663300"/>
                    </a:solidFill>
                    <a:latin typeface="Century Gothic" panose="020B0502020202020204" pitchFamily="34" charset="0"/>
                  </a:rPr>
                  <a:t>Ambientado na igreja mas não Batizado</a:t>
                </a:r>
              </a:p>
            </p:txBody>
          </p:sp>
        </p:grpSp>
      </p:grpSp>
      <p:sp>
        <p:nvSpPr>
          <p:cNvPr id="28" name="CaixaDeTexto 27"/>
          <p:cNvSpPr txBox="1"/>
          <p:nvPr/>
        </p:nvSpPr>
        <p:spPr>
          <a:xfrm>
            <a:off x="1703512" y="129585"/>
            <a:ext cx="8438179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400" b="1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Avaliação do Interesse Espiritual das Pessoas </a:t>
            </a:r>
            <a:r>
              <a:rPr lang="pt-PT" sz="2000" b="1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- </a:t>
            </a:r>
            <a:r>
              <a:rPr lang="pt-PT" sz="1200" b="1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Escala de 1 a 10</a:t>
            </a:r>
            <a:endParaRPr lang="pt-BR" sz="1200" b="1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35360" y="980728"/>
            <a:ext cx="5976664" cy="900683"/>
            <a:chOff x="624" y="288"/>
            <a:chExt cx="4608" cy="522"/>
          </a:xfrm>
        </p:grpSpPr>
        <p:sp>
          <p:nvSpPr>
            <p:cNvPr id="4103" name="Rectangle 41"/>
            <p:cNvSpPr>
              <a:spLocks noChangeArrowheads="1"/>
            </p:cNvSpPr>
            <p:nvPr/>
          </p:nvSpPr>
          <p:spPr bwMode="auto">
            <a:xfrm>
              <a:off x="624" y="288"/>
              <a:ext cx="2880" cy="522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104" name="Rectangle 26"/>
            <p:cNvSpPr>
              <a:spLocks noChangeArrowheads="1"/>
            </p:cNvSpPr>
            <p:nvPr/>
          </p:nvSpPr>
          <p:spPr bwMode="auto">
            <a:xfrm>
              <a:off x="67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05" name="Rectangle 27"/>
            <p:cNvSpPr>
              <a:spLocks noChangeArrowheads="1"/>
            </p:cNvSpPr>
            <p:nvPr/>
          </p:nvSpPr>
          <p:spPr bwMode="auto">
            <a:xfrm>
              <a:off x="115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106" name="Rectangle 28"/>
            <p:cNvSpPr>
              <a:spLocks noChangeArrowheads="1"/>
            </p:cNvSpPr>
            <p:nvPr/>
          </p:nvSpPr>
          <p:spPr bwMode="auto">
            <a:xfrm>
              <a:off x="163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07" name="Rectangle 29"/>
            <p:cNvSpPr>
              <a:spLocks noChangeArrowheads="1"/>
            </p:cNvSpPr>
            <p:nvPr/>
          </p:nvSpPr>
          <p:spPr bwMode="auto">
            <a:xfrm>
              <a:off x="211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08" name="Rectangle 30"/>
            <p:cNvSpPr>
              <a:spLocks noChangeArrowheads="1"/>
            </p:cNvSpPr>
            <p:nvPr/>
          </p:nvSpPr>
          <p:spPr bwMode="auto">
            <a:xfrm>
              <a:off x="259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109" name="Rectangle 31"/>
            <p:cNvSpPr>
              <a:spLocks noChangeArrowheads="1"/>
            </p:cNvSpPr>
            <p:nvPr/>
          </p:nvSpPr>
          <p:spPr bwMode="auto">
            <a:xfrm>
              <a:off x="307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110" name="Rectangle 32"/>
            <p:cNvSpPr>
              <a:spLocks noChangeArrowheads="1"/>
            </p:cNvSpPr>
            <p:nvPr/>
          </p:nvSpPr>
          <p:spPr bwMode="auto">
            <a:xfrm>
              <a:off x="3552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4111" name="Rectangle 33"/>
            <p:cNvSpPr>
              <a:spLocks noChangeArrowheads="1"/>
            </p:cNvSpPr>
            <p:nvPr/>
          </p:nvSpPr>
          <p:spPr bwMode="auto">
            <a:xfrm>
              <a:off x="3984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112" name="Rectangle 34"/>
            <p:cNvSpPr>
              <a:spLocks noChangeArrowheads="1"/>
            </p:cNvSpPr>
            <p:nvPr/>
          </p:nvSpPr>
          <p:spPr bwMode="auto">
            <a:xfrm>
              <a:off x="4416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4113" name="Rectangle 35"/>
            <p:cNvSpPr>
              <a:spLocks noChangeArrowheads="1"/>
            </p:cNvSpPr>
            <p:nvPr/>
          </p:nvSpPr>
          <p:spPr bwMode="auto">
            <a:xfrm>
              <a:off x="4848" y="480"/>
              <a:ext cx="384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75814" name="AutoShape 38"/>
          <p:cNvSpPr>
            <a:spLocks noChangeArrowheads="1"/>
          </p:cNvSpPr>
          <p:nvPr/>
        </p:nvSpPr>
        <p:spPr bwMode="auto">
          <a:xfrm>
            <a:off x="767408" y="3068960"/>
            <a:ext cx="4419600" cy="1584176"/>
          </a:xfrm>
          <a:prstGeom prst="wedgeRoundRectCallout">
            <a:avLst>
              <a:gd name="adj1" fmla="val -5377"/>
              <a:gd name="adj2" fmla="val -115605"/>
              <a:gd name="adj3" fmla="val 16667"/>
            </a:avLst>
          </a:prstGeom>
          <a:solidFill>
            <a:srgbClr val="7627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Provavelmente a maioria da sociedade se encaixa entre 1 e 6 na linha de interesse.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362200" y="1447800"/>
            <a:ext cx="3276600" cy="518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343047" y="559767"/>
            <a:ext cx="6112993" cy="56673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t-BR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ESTÃO ABERTOS A TEMAS SOCIAIS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09575" y="3124684"/>
            <a:ext cx="6046465" cy="2504454"/>
          </a:xfrm>
          <a:effectLst/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São amigos, vizinhos e parentes;</a:t>
            </a:r>
            <a:endParaRPr lang="pt-BR" sz="2800" dirty="0">
              <a:solidFill>
                <a:srgbClr val="663300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Apreciam a amizade dos adventistas e compartilham abertamente assuntos de interesse comum;</a:t>
            </a:r>
          </a:p>
        </p:txBody>
      </p: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409574" y="1447800"/>
            <a:ext cx="5686425" cy="1169660"/>
            <a:chOff x="480" y="0"/>
            <a:chExt cx="2880" cy="624"/>
          </a:xfrm>
        </p:grpSpPr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480" y="288"/>
              <a:ext cx="2880" cy="96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528" y="0"/>
              <a:ext cx="2784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Century Gothic" panose="020B0502020202020204" pitchFamily="34" charset="0"/>
                </a:rPr>
                <a:t>Grupo 1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2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1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100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2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48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3</a:t>
              </a: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196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4</a:t>
              </a: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44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5</a:t>
              </a: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292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6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1929" y="2803052"/>
            <a:ext cx="5811261" cy="2460105"/>
          </a:xfrm>
          <a:effectLst/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buFontTx/>
              <a:buAutoNum type="arabicPeriod" startAt="3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Respeitam sua fé;</a:t>
            </a:r>
          </a:p>
          <a:p>
            <a:pPr marL="457200" indent="-457200" eaLnBrk="1" hangingPunct="1">
              <a:spcBef>
                <a:spcPts val="0"/>
              </a:spcBef>
              <a:buFontTx/>
              <a:buAutoNum type="arabicPeriod" startAt="3"/>
            </a:pPr>
            <a:endParaRPr lang="pt-BR" sz="2800" dirty="0">
              <a:solidFill>
                <a:srgbClr val="663300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ts val="0"/>
              </a:spcBef>
              <a:buFontTx/>
              <a:buAutoNum type="arabicPeriod" startAt="3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Não estão abertos ao estudo da Bíblia, mas aceitam participar de alguns seminários.</a:t>
            </a:r>
          </a:p>
        </p:txBody>
      </p:sp>
      <p:grpSp>
        <p:nvGrpSpPr>
          <p:cNvPr id="12" name="Group 29">
            <a:extLst>
              <a:ext uri="{FF2B5EF4-FFF2-40B4-BE49-F238E27FC236}">
                <a16:creationId xmlns:a16="http://schemas.microsoft.com/office/drawing/2014/main" id="{F553F4EA-E71F-4D0C-B8B7-9B969B45872E}"/>
              </a:ext>
            </a:extLst>
          </p:cNvPr>
          <p:cNvGrpSpPr>
            <a:grpSpLocks/>
          </p:cNvGrpSpPr>
          <p:nvPr/>
        </p:nvGrpSpPr>
        <p:grpSpPr bwMode="auto">
          <a:xfrm>
            <a:off x="409574" y="1447800"/>
            <a:ext cx="5686425" cy="1169660"/>
            <a:chOff x="480" y="0"/>
            <a:chExt cx="2880" cy="624"/>
          </a:xfrm>
        </p:grpSpPr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997DF9ED-D465-432A-9068-FC7B631A7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88"/>
              <a:ext cx="2880" cy="96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F2D1C03F-323C-4D3F-A942-238FF5B71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0"/>
              <a:ext cx="2784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Century Gothic" panose="020B0502020202020204" pitchFamily="34" charset="0"/>
                </a:rPr>
                <a:t>Grupo 1</a:t>
              </a:r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7D85D7D6-61E5-431D-AF0E-BE0D5F4F2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1</a:t>
              </a:r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0DDEB980-983A-4066-B1BE-2A5634588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2</a:t>
              </a: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C4954916-787F-4D3B-8DC4-21781C13A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3</a:t>
              </a:r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6AEC3B1C-1A38-43B9-8A0D-A2B69BC65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4</a:t>
              </a:r>
            </a:p>
          </p:txBody>
        </p:sp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F183C239-91D7-419C-A21A-D4DB25752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5</a:t>
              </a:r>
            </a:p>
          </p:txBody>
        </p:sp>
        <p:sp>
          <p:nvSpPr>
            <p:cNvPr id="28" name="Rectangle 17">
              <a:extLst>
                <a:ext uri="{FF2B5EF4-FFF2-40B4-BE49-F238E27FC236}">
                  <a16:creationId xmlns:a16="http://schemas.microsoft.com/office/drawing/2014/main" id="{62EBADAC-CFE4-4954-9D9D-9B3F4BF27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84"/>
              <a:ext cx="384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/>
                <a:t>6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43" name="AutoShape 71"/>
          <p:cNvSpPr>
            <a:spLocks noChangeArrowheads="1"/>
          </p:cNvSpPr>
          <p:nvPr/>
        </p:nvSpPr>
        <p:spPr bwMode="auto">
          <a:xfrm>
            <a:off x="407369" y="404665"/>
            <a:ext cx="5760639" cy="2232248"/>
          </a:xfrm>
          <a:prstGeom prst="wedgeRoundRectCallout">
            <a:avLst>
              <a:gd name="adj1" fmla="val 1209"/>
              <a:gd name="adj2" fmla="val 73191"/>
              <a:gd name="adj3" fmla="val 16667"/>
            </a:avLst>
          </a:prstGeom>
          <a:solidFill>
            <a:srgbClr val="762700"/>
          </a:solidFill>
          <a:ln>
            <a:noFill/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As pessoas do grupo dois estão prontas para estudar a Bíblia.</a:t>
            </a:r>
          </a:p>
          <a:p>
            <a:pPr algn="just">
              <a:lnSpc>
                <a:spcPct val="90000"/>
              </a:lnSpc>
              <a:defRPr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Devemos dedicar a maior parte do nosso tempo com elas.</a:t>
            </a:r>
          </a:p>
          <a:p>
            <a:pPr algn="just">
              <a:lnSpc>
                <a:spcPct val="90000"/>
              </a:lnSpc>
              <a:defRPr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Elas já foram preparadas por Deus e estão abertas ao evangelho.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551384" y="3429000"/>
            <a:ext cx="5419263" cy="2388101"/>
            <a:chOff x="839416" y="3284984"/>
            <a:chExt cx="5876940" cy="2388101"/>
          </a:xfrm>
        </p:grpSpPr>
        <p:sp>
          <p:nvSpPr>
            <p:cNvPr id="33796" name="Rectangle 2"/>
            <p:cNvSpPr>
              <a:spLocks noChangeArrowheads="1"/>
            </p:cNvSpPr>
            <p:nvPr/>
          </p:nvSpPr>
          <p:spPr bwMode="auto">
            <a:xfrm>
              <a:off x="2058616" y="3284984"/>
              <a:ext cx="4657740" cy="2354604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solidFill>
                  <a:srgbClr val="663300"/>
                </a:solidFill>
                <a:latin typeface="Tahoma" pitchFamily="34" charset="0"/>
              </a:endParaRPr>
            </a:p>
          </p:txBody>
        </p:sp>
        <p:sp>
          <p:nvSpPr>
            <p:cNvPr id="33797" name="Rectangle 3"/>
            <p:cNvSpPr>
              <a:spLocks noChangeArrowheads="1"/>
            </p:cNvSpPr>
            <p:nvPr/>
          </p:nvSpPr>
          <p:spPr bwMode="auto">
            <a:xfrm>
              <a:off x="839416" y="3284984"/>
              <a:ext cx="1143000" cy="2313279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latin typeface="Tahoma" pitchFamily="34" charset="0"/>
              </a:endParaRPr>
            </a:p>
          </p:txBody>
        </p:sp>
        <p:sp>
          <p:nvSpPr>
            <p:cNvPr id="33798" name="Rectangle 11"/>
            <p:cNvSpPr>
              <a:spLocks noChangeArrowheads="1"/>
            </p:cNvSpPr>
            <p:nvPr/>
          </p:nvSpPr>
          <p:spPr bwMode="auto">
            <a:xfrm>
              <a:off x="1372816" y="3284984"/>
              <a:ext cx="609600" cy="727031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663300"/>
                  </a:solidFill>
                  <a:latin typeface="Tahoma" pitchFamily="34" charset="0"/>
                </a:rPr>
                <a:t>7</a:t>
              </a:r>
            </a:p>
          </p:txBody>
        </p:sp>
        <p:sp>
          <p:nvSpPr>
            <p:cNvPr id="33799" name="Rectangle 12"/>
            <p:cNvSpPr>
              <a:spLocks noChangeArrowheads="1"/>
            </p:cNvSpPr>
            <p:nvPr/>
          </p:nvSpPr>
          <p:spPr bwMode="auto">
            <a:xfrm>
              <a:off x="1372816" y="4078108"/>
              <a:ext cx="609600" cy="462656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663300"/>
                  </a:solidFill>
                  <a:latin typeface="Tahoma" pitchFamily="34" charset="0"/>
                </a:rPr>
                <a:t>8</a:t>
              </a:r>
            </a:p>
          </p:txBody>
        </p:sp>
        <p:sp>
          <p:nvSpPr>
            <p:cNvPr id="33800" name="Rectangle 13"/>
            <p:cNvSpPr>
              <a:spLocks noChangeArrowheads="1"/>
            </p:cNvSpPr>
            <p:nvPr/>
          </p:nvSpPr>
          <p:spPr bwMode="auto">
            <a:xfrm>
              <a:off x="1372816" y="4606858"/>
              <a:ext cx="609600" cy="462656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663300"/>
                  </a:solidFill>
                  <a:latin typeface="Tahoma" pitchFamily="34" charset="0"/>
                </a:rPr>
                <a:t>9</a:t>
              </a:r>
            </a:p>
          </p:txBody>
        </p:sp>
        <p:sp>
          <p:nvSpPr>
            <p:cNvPr id="33801" name="Rectangle 14"/>
            <p:cNvSpPr>
              <a:spLocks noChangeArrowheads="1"/>
            </p:cNvSpPr>
            <p:nvPr/>
          </p:nvSpPr>
          <p:spPr bwMode="auto">
            <a:xfrm>
              <a:off x="1372816" y="5135607"/>
              <a:ext cx="609600" cy="462656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663300"/>
                  </a:solidFill>
                  <a:latin typeface="Tahoma" pitchFamily="34" charset="0"/>
                </a:rPr>
                <a:t>10</a:t>
              </a:r>
            </a:p>
          </p:txBody>
        </p:sp>
        <p:sp>
          <p:nvSpPr>
            <p:cNvPr id="79887" name="Text Box 15"/>
            <p:cNvSpPr txBox="1">
              <a:spLocks noChangeArrowheads="1"/>
            </p:cNvSpPr>
            <p:nvPr/>
          </p:nvSpPr>
          <p:spPr bwMode="auto">
            <a:xfrm>
              <a:off x="2351584" y="3364761"/>
              <a:ext cx="4176464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Ouvindo a Voz de Deus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Grande Conflito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 Santuário 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Bíblia Ensina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Bíblia Fala </a:t>
              </a:r>
            </a:p>
            <a:p>
              <a:pPr marL="342900" indent="-342900">
                <a:lnSpc>
                  <a:spcPct val="12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Sua Bíblia </a:t>
              </a:r>
            </a:p>
          </p:txBody>
        </p:sp>
        <p:sp>
          <p:nvSpPr>
            <p:cNvPr id="44058" name="CaixaDeTexto 11"/>
            <p:cNvSpPr txBox="1">
              <a:spLocks noChangeArrowheads="1"/>
            </p:cNvSpPr>
            <p:nvPr/>
          </p:nvSpPr>
          <p:spPr bwMode="auto">
            <a:xfrm rot="16200000">
              <a:off x="278350" y="4180967"/>
              <a:ext cx="1672996" cy="500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ahoma" pitchFamily="34" charset="0"/>
                </a:rPr>
                <a:t>GRUPO 2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3923" y="406514"/>
            <a:ext cx="4968552" cy="115212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ESTÃO DISPOSTOS A ACEITAR A VERDADE</a:t>
            </a:r>
          </a:p>
        </p:txBody>
      </p:sp>
      <p:sp>
        <p:nvSpPr>
          <p:cNvPr id="7175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610149" y="3717032"/>
            <a:ext cx="5042843" cy="1930912"/>
          </a:xfrm>
          <a:effectLst/>
        </p:spPr>
        <p:txBody>
          <a:bodyPr/>
          <a:lstStyle/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 Muitos já frequentam a igreja;</a:t>
            </a:r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Alunos de cursos bíblicos;</a:t>
            </a:r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Alunos das classes bíblicas;</a:t>
            </a:r>
          </a:p>
        </p:txBody>
      </p: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767408" y="1844824"/>
            <a:ext cx="4752528" cy="1289484"/>
            <a:chOff x="480" y="48"/>
            <a:chExt cx="2160" cy="672"/>
          </a:xfrm>
        </p:grpSpPr>
        <p:sp>
          <p:nvSpPr>
            <p:cNvPr id="13" name="Rectangle 37"/>
            <p:cNvSpPr>
              <a:spLocks noChangeArrowheads="1"/>
            </p:cNvSpPr>
            <p:nvPr/>
          </p:nvSpPr>
          <p:spPr bwMode="auto">
            <a:xfrm>
              <a:off x="480" y="288"/>
              <a:ext cx="2160" cy="240"/>
            </a:xfrm>
            <a:prstGeom prst="rect">
              <a:avLst/>
            </a:prstGeom>
            <a:solidFill>
              <a:srgbClr val="9CDC57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latin typeface="Tahoma" pitchFamily="34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528" y="48"/>
              <a:ext cx="2053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Grupo 2</a:t>
              </a: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528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7</a:t>
              </a: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56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8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584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9</a:t>
              </a: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2112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10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07368" y="2420888"/>
            <a:ext cx="6065192" cy="3429000"/>
          </a:xfrm>
          <a:effectLst/>
        </p:spPr>
        <p:txBody>
          <a:bodyPr/>
          <a:lstStyle/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4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Da classe de visitas da Escola Sabatina;</a:t>
            </a:r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4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Pessoas que aceitaram apelos em cerimônias batismais;</a:t>
            </a:r>
          </a:p>
          <a:p>
            <a:pPr marL="381000" indent="-3810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4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Filhos da igreja: alunos das classes dos primários, juvenis, adolescentes e jovens;</a:t>
            </a:r>
          </a:p>
        </p:txBody>
      </p: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551384" y="620688"/>
            <a:ext cx="4968552" cy="1296144"/>
            <a:chOff x="480" y="48"/>
            <a:chExt cx="2160" cy="672"/>
          </a:xfrm>
        </p:grpSpPr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480" y="288"/>
              <a:ext cx="2160" cy="240"/>
            </a:xfrm>
            <a:prstGeom prst="rect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latin typeface="Tahoma" pitchFamily="34" charset="0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28" y="48"/>
              <a:ext cx="2053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Grupo 2</a:t>
              </a: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528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7</a:t>
              </a: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056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8</a:t>
              </a: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1584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9</a:t>
              </a: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2112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10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92238" y="2564904"/>
            <a:ext cx="5675770" cy="2448272"/>
          </a:xfrm>
          <a:effectLst/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7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Jovens que participam da J.A. que não são batizados;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7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Ouvintes da Novo Tempo;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7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Interessados do programa “Está Escrito”;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95400" y="620688"/>
            <a:ext cx="4896544" cy="1512168"/>
            <a:chOff x="480" y="48"/>
            <a:chExt cx="2160" cy="672"/>
          </a:xfrm>
        </p:grpSpPr>
        <p:sp>
          <p:nvSpPr>
            <p:cNvPr id="13" name="Rectangle 37"/>
            <p:cNvSpPr>
              <a:spLocks noChangeArrowheads="1"/>
            </p:cNvSpPr>
            <p:nvPr/>
          </p:nvSpPr>
          <p:spPr bwMode="auto">
            <a:xfrm>
              <a:off x="480" y="288"/>
              <a:ext cx="2160" cy="240"/>
            </a:xfrm>
            <a:prstGeom prst="rect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latin typeface="Tahoma" pitchFamily="34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528" y="48"/>
              <a:ext cx="2053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Grupo 2</a:t>
              </a: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528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7</a:t>
              </a: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56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8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584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9</a:t>
              </a: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2112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10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0936" y="1664804"/>
            <a:ext cx="5825064" cy="352839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20000"/>
              </a:lnSpc>
              <a:buFont typeface="Monotype Sorts" charset="2"/>
              <a:buNone/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“Uma </a:t>
            </a:r>
            <a:r>
              <a:rPr lang="pt-BR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ALMA TEM MAIS VALOR </a:t>
            </a: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para o céu do que um mundo inteiro de propriedades, casas, terras, dinheiro.” </a:t>
            </a:r>
            <a:r>
              <a:rPr lang="pt-BR" sz="1800" i="1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Testimony</a:t>
            </a:r>
            <a:r>
              <a:rPr lang="pt-BR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 </a:t>
            </a:r>
            <a:r>
              <a:rPr lang="pt-BR" sz="1800" i="1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Treasures</a:t>
            </a:r>
            <a:r>
              <a:rPr lang="pt-BR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, vol. 2, p. 375.</a:t>
            </a:r>
            <a:endParaRPr lang="pt-BR" sz="2400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120000"/>
              </a:lnSpc>
              <a:buFont typeface="Monotype Sorts" charset="2"/>
              <a:buNone/>
              <a:defRPr/>
            </a:pPr>
            <a:endParaRPr lang="pt-BR" sz="2400" dirty="0">
              <a:solidFill>
                <a:srgbClr val="663300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120000"/>
              </a:lnSpc>
              <a:buFont typeface="Monotype Sorts" charset="2"/>
              <a:buNone/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“A </a:t>
            </a:r>
            <a:r>
              <a:rPr lang="pt-BR" sz="24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CONVERSÃO DE ALMAS PARA DEUS </a:t>
            </a: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é a maior e a mais nobre obra em que seres humanos possam tomar parte.” </a:t>
            </a:r>
          </a:p>
          <a:p>
            <a:pPr eaLnBrk="1" hangingPunct="1">
              <a:lnSpc>
                <a:spcPct val="120000"/>
              </a:lnSpc>
              <a:buFont typeface="Monotype Sorts" charset="2"/>
              <a:buNone/>
              <a:defRPr/>
            </a:pPr>
            <a:r>
              <a:rPr lang="pt-BR" sz="1800" i="1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Testimonies</a:t>
            </a:r>
            <a:r>
              <a:rPr lang="pt-BR" sz="1800" i="1" dirty="0">
                <a:solidFill>
                  <a:srgbClr val="663300"/>
                </a:solidFill>
                <a:latin typeface="Century Gothic" panose="020B0502020202020204" pitchFamily="34" charset="0"/>
              </a:rPr>
              <a:t>,</a:t>
            </a:r>
            <a:r>
              <a:rPr lang="pt-BR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 vol. 7, p. 52.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C61E7B-D792-442D-871D-3254FA7A61BF}"/>
              </a:ext>
            </a:extLst>
          </p:cNvPr>
          <p:cNvSpPr/>
          <p:nvPr/>
        </p:nvSpPr>
        <p:spPr>
          <a:xfrm>
            <a:off x="657776" y="620688"/>
            <a:ext cx="5296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 pitchFamily="34" charset="0"/>
              </a:rPr>
              <a:t>O VALOR DE UMA PESSOA</a:t>
            </a:r>
            <a:endParaRPr lang="pt-BR" sz="32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052"/>
          <p:cNvSpPr>
            <a:spLocks noGrp="1" noChangeArrowheads="1"/>
          </p:cNvSpPr>
          <p:nvPr>
            <p:ph type="body" idx="4294967295"/>
          </p:nvPr>
        </p:nvSpPr>
        <p:spPr>
          <a:xfrm>
            <a:off x="78070" y="2780928"/>
            <a:ext cx="6384032" cy="1872208"/>
          </a:xfrm>
          <a:effectLst/>
        </p:spPr>
        <p:txBody>
          <a:bodyPr/>
          <a:lstStyle/>
          <a:p>
            <a:pPr marL="536575" indent="-536575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10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 Interessados da </a:t>
            </a:r>
            <a:r>
              <a:rPr lang="pt-BR" sz="2800" dirty="0" err="1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colportagem</a:t>
            </a: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;</a:t>
            </a:r>
          </a:p>
          <a:p>
            <a:pPr marL="536575" indent="-536575" eaLnBrk="1" hangingPunct="1">
              <a:spcBef>
                <a:spcPts val="600"/>
              </a:spcBef>
              <a:spcAft>
                <a:spcPts val="600"/>
              </a:spcAft>
              <a:buFontTx/>
              <a:buAutoNum type="arabicPeriod" startAt="10"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 Interessados dos Pequenos Grupos.</a:t>
            </a:r>
          </a:p>
        </p:txBody>
      </p: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767408" y="620688"/>
            <a:ext cx="4896544" cy="1440160"/>
            <a:chOff x="480" y="48"/>
            <a:chExt cx="2160" cy="672"/>
          </a:xfrm>
        </p:grpSpPr>
        <p:sp>
          <p:nvSpPr>
            <p:cNvPr id="19" name="Rectangle 37"/>
            <p:cNvSpPr>
              <a:spLocks noChangeArrowheads="1"/>
            </p:cNvSpPr>
            <p:nvPr/>
          </p:nvSpPr>
          <p:spPr bwMode="auto">
            <a:xfrm>
              <a:off x="480" y="288"/>
              <a:ext cx="2160" cy="240"/>
            </a:xfrm>
            <a:prstGeom prst="rect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pt-BR" dirty="0">
                <a:latin typeface="Tahoma" pitchFamily="34" charset="0"/>
              </a:endParaRPr>
            </a:p>
          </p:txBody>
        </p:sp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528" y="48"/>
              <a:ext cx="2053" cy="288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Grupo 2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28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7</a:t>
              </a: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1056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8</a:t>
              </a: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584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9</a:t>
              </a: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2112" y="480"/>
              <a:ext cx="469" cy="240"/>
            </a:xfrm>
            <a:prstGeom prst="rect">
              <a:avLst/>
            </a:prstGeom>
            <a:solidFill>
              <a:srgbClr val="6633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latin typeface="Tahoma" pitchFamily="34" charset="0"/>
                </a:rPr>
                <a:t>10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CaixaDeTexto 6"/>
          <p:cNvSpPr txBox="1">
            <a:spLocks noChangeArrowheads="1"/>
          </p:cNvSpPr>
          <p:nvPr/>
        </p:nvSpPr>
        <p:spPr bwMode="auto">
          <a:xfrm>
            <a:off x="426097" y="2276872"/>
            <a:ext cx="60486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663300"/>
                </a:solidFill>
                <a:latin typeface="Century Gothic" panose="020B0502020202020204" pitchFamily="34" charset="0"/>
              </a:rPr>
              <a:t>Onde moramos ou trabalhamos existem pessoas desconhecidas para serem alcançadas.</a:t>
            </a: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07368" y="764704"/>
            <a:ext cx="4536503" cy="665172"/>
          </a:xfrm>
          <a:effectLst/>
        </p:spPr>
        <p:txBody>
          <a:bodyPr/>
          <a:lstStyle/>
          <a:p>
            <a:pPr>
              <a:defRPr/>
            </a:pPr>
            <a:r>
              <a:rPr lang="pt-BR" sz="3600" b="1" cap="none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DESCONHECIDOS</a:t>
            </a:r>
          </a:p>
        </p:txBody>
      </p:sp>
    </p:spTree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51385" y="1844824"/>
            <a:ext cx="5688631" cy="3456384"/>
          </a:xfrm>
          <a:effectLst/>
        </p:spPr>
        <p:txBody>
          <a:bodyPr/>
          <a:lstStyle/>
          <a:p>
            <a:pPr marL="450850" indent="-450850" defTabSz="3600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0850" algn="l"/>
              </a:tabLst>
              <a:defRPr/>
            </a:pPr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São pessoas da nossa comunidade;</a:t>
            </a:r>
          </a:p>
          <a:p>
            <a:pPr marL="450850" indent="-450850" defTabSz="3600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0850" algn="l"/>
              </a:tabLst>
              <a:defRPr/>
            </a:pPr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Alguns não sabem quem somos, o que fazemos e o que cremos;</a:t>
            </a:r>
          </a:p>
          <a:p>
            <a:pPr marL="450850" indent="-450850" defTabSz="3600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0850" algn="l"/>
              </a:tabLst>
              <a:defRPr/>
            </a:pPr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Nada sabem a respeito do plano da salvação;</a:t>
            </a: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551384" y="620688"/>
            <a:ext cx="4752528" cy="665172"/>
          </a:xfrm>
          <a:effectLst/>
        </p:spPr>
        <p:txBody>
          <a:bodyPr/>
          <a:lstStyle/>
          <a:p>
            <a:pPr>
              <a:defRPr/>
            </a:pPr>
            <a:r>
              <a:rPr lang="pt-BR" cap="none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DESCONHECIDOS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1344" y="1844824"/>
            <a:ext cx="6149311" cy="3553793"/>
          </a:xfrm>
          <a:effectLst/>
        </p:spPr>
        <p:txBody>
          <a:bodyPr/>
          <a:lstStyle/>
          <a:p>
            <a:pPr marL="514350" indent="-514350" eaLnBrk="1" hangingPunct="1">
              <a:spcBef>
                <a:spcPct val="0"/>
              </a:spcBef>
              <a:spcAft>
                <a:spcPts val="0"/>
              </a:spcAft>
              <a:buFont typeface="Calibri" pitchFamily="34" charset="0"/>
              <a:buAutoNum type="arabicPeriod" startAt="4"/>
            </a:pPr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Podemos fazer contato com eles através de pesquisas de casa em casa;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0"/>
              </a:spcAft>
              <a:buFont typeface="Calibri" pitchFamily="34" charset="0"/>
              <a:buAutoNum type="arabicPeriod" startAt="4"/>
            </a:pPr>
            <a:r>
              <a:rPr lang="pt-BR" sz="32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Precisamos descobrir o grau de interesse que eles tem por assuntos espirituais;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335360" y="620688"/>
            <a:ext cx="4747071" cy="66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BR" kern="0" cap="none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DESCONHECIDOS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51384" y="476672"/>
            <a:ext cx="4968551" cy="665172"/>
          </a:xfrm>
          <a:effectLst/>
        </p:spPr>
        <p:txBody>
          <a:bodyPr/>
          <a:lstStyle/>
          <a:p>
            <a:pPr>
              <a:defRPr/>
            </a:pPr>
            <a:r>
              <a:rPr lang="pt-BR" cap="none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DESCONHECIDOS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35360" y="1916832"/>
            <a:ext cx="5854319" cy="3600400"/>
          </a:xfrm>
          <a:effectLst/>
        </p:spPr>
        <p:txBody>
          <a:bodyPr/>
          <a:lstStyle/>
          <a:p>
            <a:pPr marL="365125" indent="-365125" defTabSz="36000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Visitar e ajudar em suas necessidades físicas, sociais 	e materiais;</a:t>
            </a:r>
          </a:p>
          <a:p>
            <a:pPr defTabSz="36000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endParaRPr lang="pt-BR" sz="2800" dirty="0">
              <a:solidFill>
                <a:srgbClr val="663300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365125" indent="-365125" defTabSz="360000" eaLnBrk="1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Conquistaremos sua confiança e muitos serão despertados para vários Seminários e para o Estudo da Bíblia.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127448" y="1484784"/>
            <a:ext cx="9649072" cy="37117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4800" b="1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“Não devemos esperar que as almas venham a nós: precisamos procurá-las onde estiverem.” </a:t>
            </a:r>
          </a:p>
          <a:p>
            <a:pPr algn="ctr">
              <a:spcBef>
                <a:spcPct val="20000"/>
              </a:spcBef>
            </a:pPr>
            <a:r>
              <a:rPr lang="pt-BR" sz="3600" i="1" dirty="0" err="1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Beneficiência</a:t>
            </a:r>
            <a:r>
              <a:rPr lang="pt-BR" sz="3600" i="1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 Social</a:t>
            </a:r>
            <a:r>
              <a:rPr lang="pt-BR" sz="36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, 78.</a:t>
            </a:r>
            <a:endParaRPr lang="pt-BR" sz="32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07368" y="908720"/>
            <a:ext cx="5688632" cy="47089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Na Igreja;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No Evangelismo;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Numa reunião Social;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No Pequeno Grupo;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Na classe bíblica;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No JA;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Num aniversário;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Num casamento;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Num Funeral;</a:t>
            </a:r>
          </a:p>
          <a:p>
            <a:pPr marL="536575" indent="-536575">
              <a:buFontTx/>
              <a:buAutoNum type="arabicPeriod"/>
              <a:defRPr/>
            </a:pPr>
            <a:r>
              <a:rPr lang="pt-BR" sz="3000" dirty="0">
                <a:solidFill>
                  <a:srgbClr val="663300"/>
                </a:solidFill>
                <a:latin typeface="Century Gothic" panose="020B0502020202020204" pitchFamily="34" charset="0"/>
                <a:cs typeface="Times New Roman" pitchFamily="18" charset="0"/>
              </a:rPr>
              <a:t>Etc.</a:t>
            </a:r>
            <a:endParaRPr lang="pt-BR" sz="3000" dirty="0">
              <a:solidFill>
                <a:srgbClr val="663300"/>
              </a:solidFill>
              <a:latin typeface="Century Gothic" panose="020B0502020202020204" pitchFamily="34" charset="0"/>
              <a:cs typeface="Arial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E0BB725-9739-4A58-892B-595CC930162B}"/>
              </a:ext>
            </a:extLst>
          </p:cNvPr>
          <p:cNvSpPr/>
          <p:nvPr/>
        </p:nvSpPr>
        <p:spPr>
          <a:xfrm>
            <a:off x="1487488" y="1628800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“Jamais poderemos ser salvos na indolência e inatividade. Não há pessoa verdadeiramente convertida que viva vida inútil e ociosa ...</a:t>
            </a:r>
          </a:p>
        </p:txBody>
      </p:sp>
    </p:spTree>
  </p:cSld>
  <p:clrMapOvr>
    <a:masterClrMapping/>
  </p:clrMapOvr>
  <p:transition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344" y="1412776"/>
            <a:ext cx="6192688" cy="3240360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t-BR" sz="2800" b="0" dirty="0">
                <a:solidFill>
                  <a:srgbClr val="663300"/>
                </a:solidFill>
                <a:latin typeface="Century Gothic" panose="020B0502020202020204" pitchFamily="34" charset="0"/>
              </a:rPr>
              <a:t>“Não nos é possível deslizar para dentro do Céu. Nenhum preguiçoso pode entrar lá. Quem recusa cooperar com Deus na Terra, não cooperaria com Ele no Céu. Não seria seguro levá-los para lá...</a:t>
            </a:r>
          </a:p>
        </p:txBody>
      </p:sp>
    </p:spTree>
  </p:cSld>
  <p:clrMapOvr>
    <a:masterClrMapping/>
  </p:clrMapOvr>
  <p:transition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340768"/>
            <a:ext cx="5760640" cy="3240360"/>
          </a:xfrm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t-BR" b="0" dirty="0">
                <a:solidFill>
                  <a:srgbClr val="663300"/>
                </a:solidFill>
                <a:latin typeface="Century Gothic" panose="020B0502020202020204" pitchFamily="34" charset="0"/>
              </a:rPr>
              <a:t>“Todo o Céu olha com intenso interesse à igreja, para ver o que seus membros estão individualmente fazendo para iluminar os que estão em trevas”.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pt-BR" sz="2800" b="0" i="1" dirty="0">
                <a:solidFill>
                  <a:srgbClr val="663300"/>
                </a:solidFill>
                <a:latin typeface="Century Gothic" panose="020B0502020202020204" pitchFamily="34" charset="0"/>
              </a:rPr>
              <a:t>Serviço Cristão</a:t>
            </a:r>
            <a:r>
              <a:rPr lang="pt-BR" sz="2800" b="0" dirty="0">
                <a:solidFill>
                  <a:srgbClr val="663300"/>
                </a:solidFill>
                <a:latin typeface="Century Gothic" panose="020B0502020202020204" pitchFamily="34" charset="0"/>
              </a:rPr>
              <a:t>, 89</a:t>
            </a:r>
            <a:endParaRPr lang="pt-BR" sz="1800" b="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5360" y="2060848"/>
            <a:ext cx="6071102" cy="3714750"/>
          </a:xfrm>
          <a:noFill/>
          <a:ln w="38100">
            <a:noFill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Escolha 5 pessoas e ore por elas. Pelo menos quinze minutos diários;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Levante um altar de oração no seu lar;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Ore com o seu companheiro de oração;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Traga o nome das pessoas que você escolheu para o Pequeno Grupo;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Mostre-se amigo;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4914147-B3B6-4473-9697-B319A9FBABE5}"/>
              </a:ext>
            </a:extLst>
          </p:cNvPr>
          <p:cNvSpPr/>
          <p:nvPr/>
        </p:nvSpPr>
        <p:spPr>
          <a:xfrm>
            <a:off x="191344" y="4046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COMO TRAZER UMA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PESSOA PARA CRISTO?</a:t>
            </a:r>
            <a:endParaRPr lang="pt-BR" sz="3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625" y="980728"/>
            <a:ext cx="6168008" cy="4608512"/>
          </a:xfrm>
          <a:prstGeom prst="rect">
            <a:avLst/>
          </a:prstGeom>
          <a:noFill/>
          <a:ln w="38100">
            <a:noFill/>
          </a:ln>
          <a:effectLst/>
        </p:spPr>
        <p:txBody>
          <a:bodyPr/>
          <a:lstStyle/>
          <a:p>
            <a:pPr marL="0" indent="0" algn="ctr" eaLnBrk="1" hangingPunct="1">
              <a:buFontTx/>
              <a:buNone/>
              <a:tabLst>
                <a:tab pos="354013" algn="l"/>
              </a:tabLst>
              <a:defRPr/>
            </a:pPr>
            <a:r>
              <a:rPr lang="pt-BR" sz="2800" b="0" dirty="0">
                <a:solidFill>
                  <a:srgbClr val="663300"/>
                </a:solidFill>
                <a:latin typeface="Century Gothic" panose="020B0502020202020204" pitchFamily="34" charset="0"/>
              </a:rPr>
              <a:t>“Deus disse aos israelitas que tomassem posse da terra. Ele não agiu por eles. Ofereceu-lhes uma sociedade e uma meta a seguir. Mas, devido ao medo e a passividade, os israelitas morreram no deserto. Enquanto esperamos que Deus trabalhe para nós, Ele espera trabalhar por meio de nós”</a:t>
            </a:r>
          </a:p>
          <a:p>
            <a:pPr marL="0" indent="0" algn="ctr" eaLnBrk="1" hangingPunct="1">
              <a:buFontTx/>
              <a:buNone/>
              <a:tabLst>
                <a:tab pos="354013" algn="l"/>
              </a:tabLst>
              <a:defRPr/>
            </a:pPr>
            <a:r>
              <a:rPr lang="pt-BR" sz="2400" b="0" i="1" dirty="0">
                <a:solidFill>
                  <a:srgbClr val="663300"/>
                </a:solidFill>
                <a:latin typeface="Century Gothic" panose="020B0502020202020204" pitchFamily="34" charset="0"/>
              </a:rPr>
              <a:t>Igreja com Propósitos</a:t>
            </a:r>
            <a:r>
              <a:rPr lang="pt-BR" sz="2400" b="0" dirty="0">
                <a:solidFill>
                  <a:srgbClr val="663300"/>
                </a:solidFill>
                <a:latin typeface="Century Gothic" panose="020B0502020202020204" pitchFamily="34" charset="0"/>
              </a:rPr>
              <a:t>, 64 Rick Warren</a:t>
            </a:r>
          </a:p>
        </p:txBody>
      </p:sp>
    </p:spTree>
  </p:cSld>
  <p:clrMapOvr>
    <a:masterClrMapping/>
  </p:clrMapOvr>
  <p:transition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87688" y="2060848"/>
            <a:ext cx="5943574" cy="1704231"/>
          </a:xfrm>
          <a:prstGeom prst="rect">
            <a:avLst/>
          </a:prstGeom>
          <a:noFill/>
          <a:ln w="38100">
            <a:noFill/>
          </a:ln>
          <a:effectLst/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sz="54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História</a:t>
            </a:r>
            <a:r>
              <a:rPr lang="en-US" sz="5400" dirty="0">
                <a:solidFill>
                  <a:srgbClr val="663300"/>
                </a:solidFill>
                <a:latin typeface="Century Gothic" panose="020B0502020202020204" pitchFamily="34" charset="0"/>
              </a:rPr>
              <a:t> do </a:t>
            </a:r>
            <a:r>
              <a:rPr lang="en-US" sz="54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Dionísio</a:t>
            </a:r>
            <a:r>
              <a:rPr lang="en-US" sz="5400" dirty="0">
                <a:solidFill>
                  <a:srgbClr val="663300"/>
                </a:solidFill>
                <a:latin typeface="Century Gothic" panose="020B0502020202020204" pitchFamily="34" charset="0"/>
              </a:rPr>
              <a:t> e da Carol</a:t>
            </a:r>
            <a:endParaRPr lang="pt-BR" sz="44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hlinkClick r:id="rId3" action="ppaction://hlinkfile"/>
          </p:cNvPr>
          <p:cNvSpPr txBox="1"/>
          <p:nvPr/>
        </p:nvSpPr>
        <p:spPr>
          <a:xfrm>
            <a:off x="2209081" y="2708920"/>
            <a:ext cx="7895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TESTEMUNHO DO GALEGO</a:t>
            </a:r>
            <a:endParaRPr lang="pt-BR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7368" y="2276872"/>
            <a:ext cx="4968552" cy="1584176"/>
          </a:xfrm>
          <a:noFill/>
          <a:ln w="38100">
            <a:noFill/>
          </a:ln>
          <a:effectLst/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None/>
              <a:defRPr/>
            </a:pPr>
            <a:r>
              <a:rPr lang="es-ES_tradnl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FERRAMENTA DA ORAÇÃO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832851" y="630872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</p:spTree>
  </p:cSld>
  <p:clrMapOvr>
    <a:masterClrMapping/>
  </p:clrMapOvr>
  <p:transition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86DE055-4DA6-41A9-AD6F-48D6DBBCDDEA}"/>
              </a:ext>
            </a:extLst>
          </p:cNvPr>
          <p:cNvSpPr/>
          <p:nvPr/>
        </p:nvSpPr>
        <p:spPr>
          <a:xfrm>
            <a:off x="803412" y="1916832"/>
            <a:ext cx="10585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“Deus espera trabalhar por meio de nós”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Entregue sua vida a Jesus diariamente e permita que Ele trabalhe por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meio de você!</a:t>
            </a:r>
          </a:p>
        </p:txBody>
      </p:sp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1344" y="2063185"/>
            <a:ext cx="6096000" cy="3854222"/>
          </a:xfrm>
          <a:noFill/>
          <a:ln w="38100">
            <a:noFill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6"/>
              <a:tabLst>
                <a:tab pos="623888" algn="l"/>
              </a:tabLst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Seja cortês;</a:t>
            </a:r>
          </a:p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6"/>
              <a:tabLst>
                <a:tab pos="623888" algn="l"/>
              </a:tabLst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Não fale de religião;</a:t>
            </a:r>
          </a:p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6"/>
              <a:tabLst>
                <a:tab pos="623888" algn="l"/>
              </a:tabLst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Após um tempo, diga ao seu amigo que está orando por ele e convide-o para o Pequeno Grupo;</a:t>
            </a:r>
          </a:p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6"/>
              <a:tabLst>
                <a:tab pos="623888" algn="l"/>
              </a:tabLst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Empreste DVDs e/ou literatura adventista;</a:t>
            </a:r>
            <a:endParaRPr lang="pt-BR" sz="16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608889" y="5734051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u="sng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B7188D-A33C-4260-82F6-C30DC5740A02}"/>
              </a:ext>
            </a:extLst>
          </p:cNvPr>
          <p:cNvSpPr/>
          <p:nvPr/>
        </p:nvSpPr>
        <p:spPr>
          <a:xfrm>
            <a:off x="191344" y="4046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COMO TRAZER UMA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PESSOA PARA CRISTO?</a:t>
            </a:r>
            <a:endParaRPr lang="pt-BR" sz="3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2688" y="2060848"/>
            <a:ext cx="5904656" cy="3771711"/>
          </a:xfrm>
          <a:noFill/>
          <a:ln w="38100">
            <a:noFill/>
          </a:ln>
          <a:effectLst/>
        </p:spPr>
        <p:txBody>
          <a:bodyPr/>
          <a:lstStyle/>
          <a:p>
            <a:pPr marL="609600" indent="-609600" eaLnBrk="1" hangingPunct="1">
              <a:spcBef>
                <a:spcPts val="600"/>
              </a:spcBef>
              <a:buFont typeface="+mj-lt"/>
              <a:buAutoNum type="arabicPeriod" startAt="10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Deixe que o interesse pelas coisas espirituais seja algo espontâneo, nele;</a:t>
            </a:r>
          </a:p>
          <a:p>
            <a:pPr marL="609600" indent="-609600" eaLnBrk="1" hangingPunct="1">
              <a:spcBef>
                <a:spcPts val="600"/>
              </a:spcBef>
              <a:buFont typeface="+mj-lt"/>
              <a:buAutoNum type="arabicPeriod" startAt="10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Continue orando para que Deus desperte nele a sede espiritual;</a:t>
            </a:r>
          </a:p>
          <a:p>
            <a:pPr marL="609600" indent="-609600" eaLnBrk="1" hangingPunct="1">
              <a:spcBef>
                <a:spcPts val="600"/>
              </a:spcBef>
              <a:buFont typeface="+mj-lt"/>
              <a:buAutoNum type="arabicPeriod" startAt="10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Quando ele fizer perguntas, é o momento de oferecer-lhe algum curso bíblico;</a:t>
            </a:r>
          </a:p>
          <a:p>
            <a:pPr marL="609600" indent="-609600" eaLnBrk="1" hangingPunct="1">
              <a:spcBef>
                <a:spcPts val="600"/>
              </a:spcBef>
              <a:buFont typeface="+mj-lt"/>
              <a:buAutoNum type="arabicPeriod" startAt="10"/>
              <a:defRPr/>
            </a:pPr>
            <a:r>
              <a:rPr lang="pt-BR" sz="2000" dirty="0">
                <a:solidFill>
                  <a:srgbClr val="663300"/>
                </a:solidFill>
                <a:latin typeface="Century Gothic" panose="020B0502020202020204" pitchFamily="34" charset="0"/>
              </a:rPr>
              <a:t>Leve-o a reunião de confraternização da igreja;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BEDCC56-DDCB-4E11-9B09-58A85C36AB69}"/>
              </a:ext>
            </a:extLst>
          </p:cNvPr>
          <p:cNvSpPr/>
          <p:nvPr/>
        </p:nvSpPr>
        <p:spPr>
          <a:xfrm>
            <a:off x="191344" y="4046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COMO TRAZER UMA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PESSOA PARA CRISTO?</a:t>
            </a:r>
            <a:endParaRPr lang="pt-BR" sz="3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7368" y="2132856"/>
            <a:ext cx="5904656" cy="3672408"/>
          </a:xfrm>
          <a:noFill/>
          <a:ln w="38100">
            <a:noFill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14"/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Convide-o para a semana de colheita;</a:t>
            </a:r>
          </a:p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14"/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Ore por ele enquanto o evangelista está fazendo o apelo;</a:t>
            </a:r>
          </a:p>
          <a:p>
            <a:pPr marL="609600" indent="-609600" eaLnBrk="1" hangingPunct="1">
              <a:lnSpc>
                <a:spcPct val="120000"/>
              </a:lnSpc>
              <a:buFont typeface="+mj-lt"/>
              <a:buAutoNum type="arabicPeriod" startAt="14"/>
              <a:defRPr/>
            </a:pPr>
            <a:r>
              <a:rPr lang="pt-BR" sz="2400" dirty="0">
                <a:solidFill>
                  <a:srgbClr val="663300"/>
                </a:solidFill>
                <a:latin typeface="Century Gothic" panose="020B0502020202020204" pitchFamily="34" charset="0"/>
              </a:rPr>
              <a:t>Seja o seu discipulador e ensine-o a testemunhar de Cristo.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BBFC53B-17A6-45DD-B55E-30C8EEA3E51A}"/>
              </a:ext>
            </a:extLst>
          </p:cNvPr>
          <p:cNvSpPr/>
          <p:nvPr/>
        </p:nvSpPr>
        <p:spPr>
          <a:xfrm>
            <a:off x="191344" y="4046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COMO TRAZER UMA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PESSOA PARA CRISTO?</a:t>
            </a:r>
            <a:endParaRPr lang="pt-BR" sz="3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353648" y="888002"/>
            <a:ext cx="92686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663300"/>
                </a:solidFill>
                <a:latin typeface="Century Gothic" panose="020B0502020202020204" pitchFamily="34" charset="0"/>
              </a:rPr>
              <a:t>80% das pessoas que entram na igreja vêm através de amigos.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01566" y="130598"/>
            <a:ext cx="757284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39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 A amizade e o evangelismo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199456" y="1519402"/>
            <a:ext cx="9577064" cy="5359932"/>
            <a:chOff x="269" y="1824"/>
            <a:chExt cx="4992" cy="2615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441" y="1824"/>
              <a:ext cx="4820" cy="24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graphicFrame>
          <p:nvGraphicFramePr>
            <p:cNvPr id="2151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265646"/>
                </p:ext>
              </p:extLst>
            </p:nvPr>
          </p:nvGraphicFramePr>
          <p:xfrm>
            <a:off x="269" y="1853"/>
            <a:ext cx="4992" cy="25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Gráfico" r:id="rId4" imgW="7467600" imgH="3628922" progId="MSGraph.Chart.8">
                    <p:embed followColorScheme="full"/>
                  </p:oleObj>
                </mc:Choice>
                <mc:Fallback>
                  <p:oleObj name="Gráfico" r:id="rId4" imgW="7467600" imgH="3628922" progId="MSGraph.Chart.8">
                    <p:embed followColorScheme="full"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" y="1853"/>
                          <a:ext cx="4992" cy="25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theme/theme1.xml><?xml version="1.0" encoding="utf-8"?>
<a:theme xmlns:a="http://schemas.openxmlformats.org/drawingml/2006/main" name="4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quintado">
  <a:themeElements>
    <a:clrScheme name="Requintado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quint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quintado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1731</Words>
  <Application>Microsoft Office PowerPoint</Application>
  <PresentationFormat>Widescreen</PresentationFormat>
  <Paragraphs>267</Paragraphs>
  <Slides>54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Century Gothic</vt:lpstr>
      <vt:lpstr>Century Schoolbook</vt:lpstr>
      <vt:lpstr>Monotype Sorts</vt:lpstr>
      <vt:lpstr>Tahoma</vt:lpstr>
      <vt:lpstr>Times New Roman</vt:lpstr>
      <vt:lpstr>Wingdings</vt:lpstr>
      <vt:lpstr>4_Design padrão</vt:lpstr>
      <vt:lpstr>1_Slit</vt:lpstr>
      <vt:lpstr>Requintado</vt:lpstr>
      <vt:lpstr>2_Tema do Office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 PESSOAL</vt:lpstr>
      <vt:lpstr>Apresentação do PowerPoint</vt:lpstr>
      <vt:lpstr>Apresentação do PowerPoint</vt:lpstr>
      <vt:lpstr>Apresentação do PowerPoint</vt:lpstr>
      <vt:lpstr>SAÚDE</vt:lpstr>
      <vt:lpstr>Apresentação do PowerPoint</vt:lpstr>
      <vt:lpstr>A VISITAÇÃO    O QUE FAZER:</vt:lpstr>
      <vt:lpstr>Apresentação do PowerPoint</vt:lpstr>
      <vt:lpstr>MOSTRAR INTERESSE NA(S) PESSOA(S)</vt:lpstr>
      <vt:lpstr>ESTRATÉGIAS PARA AMPLIAR AS EMOÇÕES POSITIVAS:</vt:lpstr>
      <vt:lpstr>Apresentação do PowerPoint</vt:lpstr>
      <vt:lpstr>SER AMIGO...</vt:lpstr>
      <vt:lpstr>ANJOS AJUDARÃO A IMPRESSIONAR O CORAÇÃO DOS INTERESSADOS</vt:lpstr>
      <vt:lpstr>Apresentação do PowerPoint</vt:lpstr>
      <vt:lpstr>Apresentação do PowerPoint</vt:lpstr>
      <vt:lpstr>Apresentação do PowerPoint</vt:lpstr>
      <vt:lpstr>Apresentação do PowerPoint</vt:lpstr>
      <vt:lpstr>ESTÃO ABERTOS A TEMAS SOCIAIS</vt:lpstr>
      <vt:lpstr>Apresentação do PowerPoint</vt:lpstr>
      <vt:lpstr>Apresentação do PowerPoint</vt:lpstr>
      <vt:lpstr>ESTÃO DISPOSTOS A ACEITAR A VERDADE</vt:lpstr>
      <vt:lpstr>Apresentação do PowerPoint</vt:lpstr>
      <vt:lpstr>Apresentação do PowerPoint</vt:lpstr>
      <vt:lpstr>Apresentação do PowerPoint</vt:lpstr>
      <vt:lpstr>DESCONHECIDOS</vt:lpstr>
      <vt:lpstr>DESCONHECIDOS</vt:lpstr>
      <vt:lpstr>Apresentação do PowerPoint</vt:lpstr>
      <vt:lpstr>DESCONHECIDOS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 - Sul Paranaense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evandro.favero</dc:creator>
  <cp:lastModifiedBy>João Oliveira</cp:lastModifiedBy>
  <cp:revision>49</cp:revision>
  <dcterms:created xsi:type="dcterms:W3CDTF">2010-01-13T13:21:26Z</dcterms:created>
  <dcterms:modified xsi:type="dcterms:W3CDTF">2018-04-02T21:42:07Z</dcterms:modified>
</cp:coreProperties>
</file>