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476" r:id="rId4"/>
    <p:sldId id="669" r:id="rId5"/>
    <p:sldId id="722" r:id="rId6"/>
    <p:sldId id="723" r:id="rId7"/>
    <p:sldId id="724" r:id="rId8"/>
    <p:sldId id="725" r:id="rId9"/>
    <p:sldId id="726" r:id="rId10"/>
    <p:sldId id="727" r:id="rId11"/>
    <p:sldId id="728" r:id="rId12"/>
    <p:sldId id="729" r:id="rId13"/>
    <p:sldId id="730" r:id="rId14"/>
    <p:sldId id="731" r:id="rId15"/>
    <p:sldId id="732" r:id="rId16"/>
    <p:sldId id="733" r:id="rId17"/>
    <p:sldId id="734" r:id="rId18"/>
    <p:sldId id="735" r:id="rId19"/>
    <p:sldId id="736" r:id="rId20"/>
    <p:sldId id="737" r:id="rId21"/>
    <p:sldId id="738" r:id="rId22"/>
    <p:sldId id="73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C0CE"/>
    <a:srgbClr val="C2D5E0"/>
    <a:srgbClr val="A3BDAD"/>
    <a:srgbClr val="538569"/>
    <a:srgbClr val="A3BBEB"/>
    <a:srgbClr val="DAE6EB"/>
    <a:srgbClr val="D9BBB1"/>
    <a:srgbClr val="D9BBC3"/>
    <a:srgbClr val="E3CEC3"/>
    <a:srgbClr val="E8D7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01" d="100"/>
          <a:sy n="101" d="100"/>
        </p:scale>
        <p:origin x="120"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65CF8B-C93B-40CE-A2FE-1B18DDFEDA50}" type="datetimeFigureOut">
              <a:rPr lang="en-US" smtClean="0"/>
              <a:t>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BBC80-F9DE-4DCE-BDC4-EE5C6798C401}" type="slidenum">
              <a:rPr lang="en-US" smtClean="0"/>
              <a:t>‹#›</a:t>
            </a:fld>
            <a:endParaRPr lang="en-US"/>
          </a:p>
        </p:txBody>
      </p:sp>
    </p:spTree>
    <p:extLst>
      <p:ext uri="{BB962C8B-B14F-4D97-AF65-F5344CB8AC3E}">
        <p14:creationId xmlns:p14="http://schemas.microsoft.com/office/powerpoint/2010/main" val="2479967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645182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4156378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105915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5022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916536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092487-AE5F-4313-9B26-8685FFDC7404}"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115527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092487-AE5F-4313-9B26-8685FFDC7404}" type="datetimeFigureOut">
              <a:rPr lang="en-US" smtClean="0"/>
              <a:t>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2077370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092487-AE5F-4313-9B26-8685FFDC7404}" type="datetimeFigureOut">
              <a:rPr lang="en-US" smtClean="0"/>
              <a:t>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255002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92487-AE5F-4313-9B26-8685FFDC7404}" type="datetimeFigureOut">
              <a:rPr lang="en-US" smtClean="0"/>
              <a:t>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290872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092487-AE5F-4313-9B26-8685FFDC7404}"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122843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092487-AE5F-4313-9B26-8685FFDC7404}"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527578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92487-AE5F-4313-9B26-8685FFDC7404}" type="datetimeFigureOut">
              <a:rPr lang="en-US" smtClean="0"/>
              <a:t>3/1/2019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3C122-A802-468C-9162-7FE918089260}" type="slidenum">
              <a:rPr lang="en-US" smtClean="0"/>
              <a:t>‹#›</a:t>
            </a:fld>
            <a:endParaRPr lang="en-US"/>
          </a:p>
        </p:txBody>
      </p:sp>
    </p:spTree>
    <p:extLst>
      <p:ext uri="{BB962C8B-B14F-4D97-AF65-F5344CB8AC3E}">
        <p14:creationId xmlns:p14="http://schemas.microsoft.com/office/powerpoint/2010/main" val="2880289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oc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56324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A2C0CE"/>
            </a:gs>
            <a:gs pos="90259">
              <a:srgbClr val="A2C0CE"/>
            </a:gs>
            <a:gs pos="83000">
              <a:srgbClr val="A2C0CE"/>
            </a:gs>
            <a:gs pos="100000">
              <a:srgbClr val="A2C0CE"/>
            </a:gs>
          </a:gsLst>
          <a:lin ang="5400000" scaled="1"/>
        </a:gradFill>
        <a:effectLst/>
      </p:bgPr>
    </p:bg>
    <p:spTree>
      <p:nvGrpSpPr>
        <p:cNvPr id="1" name=""/>
        <p:cNvGrpSpPr/>
        <p:nvPr/>
      </p:nvGrpSpPr>
      <p:grpSpPr>
        <a:xfrm>
          <a:off x="0" y="0"/>
          <a:ext cx="0" cy="0"/>
          <a:chOff x="0" y="0"/>
          <a:chExt cx="0" cy="0"/>
        </a:xfrm>
      </p:grpSpPr>
      <p:sp>
        <p:nvSpPr>
          <p:cNvPr id="30" name="Rectangle 29"/>
          <p:cNvSpPr/>
          <p:nvPr/>
        </p:nvSpPr>
        <p:spPr>
          <a:xfrm>
            <a:off x="0" y="5514975"/>
            <a:ext cx="12192000" cy="1343025"/>
          </a:xfrm>
          <a:prstGeom prst="rect">
            <a:avLst/>
          </a:prstGeom>
          <a:solidFill>
            <a:srgbClr val="417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6787" y="5651725"/>
            <a:ext cx="11515725" cy="1069524"/>
          </a:xfrm>
          <a:prstGeom prst="rect">
            <a:avLst/>
          </a:prstGeom>
        </p:spPr>
        <p:txBody>
          <a:bodyPr wrap="square">
            <a:spAutoFit/>
          </a:bodyPr>
          <a:lstStyle/>
          <a:p>
            <a:pPr algn="ctr">
              <a:spcBef>
                <a:spcPts val="300"/>
              </a:spcBef>
            </a:pPr>
            <a:r>
              <a:rPr lang="pt-BR" sz="1400" b="1" i="1" baseline="30000" dirty="0" smtClean="0">
                <a:solidFill>
                  <a:schemeClr val="bg1"/>
                </a:solidFill>
              </a:rPr>
              <a:t>7</a:t>
            </a:r>
            <a:r>
              <a:rPr lang="pt-BR" sz="1400" b="1" i="1" dirty="0" smtClean="0">
                <a:solidFill>
                  <a:schemeClr val="bg1"/>
                </a:solidFill>
              </a:rPr>
              <a:t>O </a:t>
            </a:r>
            <a:r>
              <a:rPr lang="pt-BR" sz="1400" b="1" i="1" dirty="0">
                <a:solidFill>
                  <a:schemeClr val="bg1"/>
                </a:solidFill>
              </a:rPr>
              <a:t>anjo, porém, me disse: Por que te admiraste? Dir-te-ei o mistério da mulher e da besta que tem as sete cabeças e os dez chifres e que leva a mulher. </a:t>
            </a:r>
            <a:endParaRPr lang="pt-BR" sz="1400" b="1" i="1" dirty="0" smtClean="0">
              <a:solidFill>
                <a:schemeClr val="bg1"/>
              </a:solidFill>
            </a:endParaRPr>
          </a:p>
          <a:p>
            <a:pPr algn="ctr">
              <a:spcBef>
                <a:spcPts val="300"/>
              </a:spcBef>
            </a:pPr>
            <a:r>
              <a:rPr lang="pt-BR" sz="1400" b="1" i="1" baseline="30000" dirty="0">
                <a:solidFill>
                  <a:schemeClr val="bg1"/>
                </a:solidFill>
              </a:rPr>
              <a:t>9</a:t>
            </a:r>
            <a:r>
              <a:rPr lang="pt-BR" sz="1400" b="1" i="1" dirty="0">
                <a:solidFill>
                  <a:schemeClr val="bg1"/>
                </a:solidFill>
              </a:rPr>
              <a:t>. Aqui está o sentido, que tem sabedoria: as sete cabeças são sete montes, nos quais a mulher está sentada. São também sete reis</a:t>
            </a:r>
            <a:r>
              <a:rPr lang="pt-BR" sz="1400" b="1" i="1" dirty="0" smtClean="0">
                <a:solidFill>
                  <a:schemeClr val="bg1"/>
                </a:solidFill>
              </a:rPr>
              <a:t>,</a:t>
            </a:r>
          </a:p>
          <a:p>
            <a:pPr algn="ctr">
              <a:spcBef>
                <a:spcPts val="300"/>
              </a:spcBef>
            </a:pPr>
            <a:r>
              <a:rPr lang="pt-BR" sz="1400" b="1" i="1" baseline="30000" dirty="0" smtClean="0">
                <a:solidFill>
                  <a:schemeClr val="bg1"/>
                </a:solidFill>
              </a:rPr>
              <a:t>15</a:t>
            </a:r>
            <a:r>
              <a:rPr lang="pt-BR" sz="1400" b="1" i="1" dirty="0" smtClean="0">
                <a:solidFill>
                  <a:schemeClr val="bg1"/>
                </a:solidFill>
              </a:rPr>
              <a:t>Falou-me </a:t>
            </a:r>
            <a:r>
              <a:rPr lang="pt-BR" sz="1400" b="1" i="1" dirty="0">
                <a:solidFill>
                  <a:schemeClr val="bg1"/>
                </a:solidFill>
              </a:rPr>
              <a:t>ainda: As águas que viste, onde a meretriz está assentada, são povos, multidões, nações e línguas</a:t>
            </a:r>
            <a:r>
              <a:rPr lang="pt-BR" sz="1400" b="1" i="1" dirty="0" smtClean="0">
                <a:solidFill>
                  <a:schemeClr val="bg1"/>
                </a:solidFill>
              </a:rPr>
              <a:t>.</a:t>
            </a:r>
          </a:p>
          <a:p>
            <a:pPr algn="ctr">
              <a:spcBef>
                <a:spcPts val="300"/>
              </a:spcBef>
            </a:pPr>
            <a:r>
              <a:rPr lang="pt-BR" sz="1400" b="1" i="1" baseline="30000" dirty="0" smtClean="0">
                <a:solidFill>
                  <a:schemeClr val="bg1"/>
                </a:solidFill>
              </a:rPr>
              <a:t>18</a:t>
            </a:r>
            <a:r>
              <a:rPr lang="pt-BR" sz="1400" b="1" i="1" dirty="0" smtClean="0">
                <a:solidFill>
                  <a:schemeClr val="bg1"/>
                </a:solidFill>
              </a:rPr>
              <a:t>A </a:t>
            </a:r>
            <a:r>
              <a:rPr lang="pt-BR" sz="1400" b="1" i="1" dirty="0">
                <a:solidFill>
                  <a:schemeClr val="bg1"/>
                </a:solidFill>
              </a:rPr>
              <a:t>mulher que viste é a grande cidade que domina sobre os reis da </a:t>
            </a:r>
            <a:r>
              <a:rPr lang="pt-BR" sz="1400" b="1" i="1" dirty="0" smtClean="0">
                <a:solidFill>
                  <a:schemeClr val="bg1"/>
                </a:solidFill>
              </a:rPr>
              <a:t>terra. Apocalipse 17:7, 9, 15, 18</a:t>
            </a:r>
            <a:endParaRPr lang="pt-BR" sz="1400" b="1" i="1" dirty="0">
              <a:solidFill>
                <a:schemeClr val="bg1"/>
              </a:solidFill>
            </a:endParaRP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8058"/>
          </a:xfrm>
          <a:prstGeom prst="rect">
            <a:avLst/>
          </a:prstGeom>
        </p:spPr>
      </p:pic>
      <p:sp>
        <p:nvSpPr>
          <p:cNvPr id="10" name="TextBox 9"/>
          <p:cNvSpPr txBox="1"/>
          <p:nvPr/>
        </p:nvSpPr>
        <p:spPr>
          <a:xfrm>
            <a:off x="1093625" y="1657513"/>
            <a:ext cx="9221950" cy="830997"/>
          </a:xfrm>
          <a:prstGeom prst="rect">
            <a:avLst/>
          </a:prstGeom>
          <a:noFill/>
        </p:spPr>
        <p:txBody>
          <a:bodyPr wrap="square" rtlCol="0">
            <a:spAutoFit/>
          </a:bodyPr>
          <a:lstStyle/>
          <a:p>
            <a:pPr algn="ctr"/>
            <a:r>
              <a:rPr lang="pt-BR" sz="2400" b="1" dirty="0" smtClean="0">
                <a:solidFill>
                  <a:srgbClr val="05556D"/>
                </a:solidFill>
              </a:rPr>
              <a:t>4</a:t>
            </a:r>
            <a:r>
              <a:rPr lang="pt-BR" sz="2400" b="1" dirty="0" smtClean="0"/>
              <a:t> </a:t>
            </a:r>
            <a:r>
              <a:rPr lang="pt-BR" sz="2400" b="1" dirty="0"/>
              <a:t>| Como o Apocalipse </a:t>
            </a:r>
            <a:r>
              <a:rPr lang="pt-BR" sz="2400" b="1" dirty="0" smtClean="0"/>
              <a:t>identifica </a:t>
            </a:r>
            <a:r>
              <a:rPr lang="pt-BR" sz="2400" b="1" dirty="0" err="1" smtClean="0"/>
              <a:t>Babilônia?</a:t>
            </a:r>
            <a:r>
              <a:rPr lang="pt-BR" sz="2400" i="1" dirty="0" err="1" smtClean="0"/>
              <a:t>Apocalipse</a:t>
            </a:r>
            <a:r>
              <a:rPr lang="pt-BR" sz="2400" i="1" dirty="0" smtClean="0"/>
              <a:t> </a:t>
            </a:r>
            <a:r>
              <a:rPr lang="pt-BR" sz="2400" i="1" dirty="0"/>
              <a:t>17:7, 9, 15, 18. </a:t>
            </a:r>
            <a:r>
              <a:rPr lang="pt-BR" sz="2400" b="1" dirty="0" smtClean="0"/>
              <a:t>Complete </a:t>
            </a:r>
            <a:r>
              <a:rPr lang="en-US" sz="2400" b="1" dirty="0" smtClean="0"/>
              <a:t>as </a:t>
            </a:r>
            <a:r>
              <a:rPr lang="en-US" sz="2400" b="1" dirty="0"/>
              <a:t>lacunas.</a:t>
            </a:r>
            <a:endParaRPr lang="en-US" sz="2400" dirty="0"/>
          </a:p>
        </p:txBody>
      </p:sp>
      <p:sp>
        <p:nvSpPr>
          <p:cNvPr id="12" name="TextBox 11"/>
          <p:cNvSpPr txBox="1"/>
          <p:nvPr/>
        </p:nvSpPr>
        <p:spPr>
          <a:xfrm>
            <a:off x="1093625" y="2617740"/>
            <a:ext cx="10284472" cy="2400657"/>
          </a:xfrm>
          <a:prstGeom prst="rect">
            <a:avLst/>
          </a:prstGeom>
          <a:noFill/>
        </p:spPr>
        <p:txBody>
          <a:bodyPr wrap="square" rtlCol="0">
            <a:spAutoFit/>
          </a:bodyPr>
          <a:lstStyle/>
          <a:p>
            <a:pPr>
              <a:spcBef>
                <a:spcPts val="200"/>
              </a:spcBef>
              <a:spcAft>
                <a:spcPts val="200"/>
              </a:spcAft>
            </a:pPr>
            <a:r>
              <a:rPr lang="pt-BR" sz="2000" dirty="0"/>
              <a:t>“O anjo, porém, me disse: Por que te admiraste? Dir-te-ei o mistério </a:t>
            </a:r>
            <a:r>
              <a:rPr lang="pt-BR" sz="2000" dirty="0" smtClean="0"/>
              <a:t>da __________________ </a:t>
            </a:r>
            <a:r>
              <a:rPr lang="pt-BR" sz="2000" dirty="0"/>
              <a:t>e da besta que tem as _______________cabeças e os </a:t>
            </a:r>
            <a:r>
              <a:rPr lang="pt-BR" sz="2000" dirty="0" smtClean="0"/>
              <a:t>___________ chifres </a:t>
            </a:r>
            <a:r>
              <a:rPr lang="pt-BR" sz="2000" dirty="0"/>
              <a:t>e que leva a mulher […]. Aqui está o sentido, que tem sabedoria: </a:t>
            </a:r>
            <a:r>
              <a:rPr lang="pt-BR" sz="2000" dirty="0" smtClean="0"/>
              <a:t>as sete </a:t>
            </a:r>
            <a:r>
              <a:rPr lang="pt-BR" sz="2000" dirty="0"/>
              <a:t>cabeças são sete ____________________, nos quais a mulher está sentada.</a:t>
            </a:r>
          </a:p>
          <a:p>
            <a:pPr>
              <a:spcBef>
                <a:spcPts val="1000"/>
              </a:spcBef>
              <a:spcAft>
                <a:spcPts val="200"/>
              </a:spcAft>
            </a:pPr>
            <a:r>
              <a:rPr lang="pt-BR" sz="2000" dirty="0"/>
              <a:t>[…] </a:t>
            </a:r>
            <a:r>
              <a:rPr lang="pt-BR" sz="2000" dirty="0" smtClean="0"/>
              <a:t>Falou-me ainda</a:t>
            </a:r>
            <a:r>
              <a:rPr lang="pt-BR" sz="2000" dirty="0"/>
              <a:t>: As águas que viste, onde a meretriz está assentada, </a:t>
            </a:r>
            <a:r>
              <a:rPr lang="pt-BR" sz="2000" dirty="0" smtClean="0"/>
              <a:t>são </a:t>
            </a:r>
            <a:r>
              <a:rPr lang="pt-BR" sz="2000" dirty="0"/>
              <a:t>_________________, multidões, </a:t>
            </a:r>
            <a:r>
              <a:rPr lang="pt-BR" sz="2000" dirty="0" smtClean="0"/>
              <a:t>___________________ </a:t>
            </a:r>
            <a:r>
              <a:rPr lang="pt-BR" sz="2000" dirty="0"/>
              <a:t>e línguas. […] A mulher </a:t>
            </a:r>
            <a:r>
              <a:rPr lang="pt-BR" sz="2000" dirty="0" smtClean="0"/>
              <a:t>que viste </a:t>
            </a:r>
            <a:r>
              <a:rPr lang="pt-BR" sz="2000" dirty="0"/>
              <a:t>é a grande ____________________ que ________________ sobre os reis da terra.”</a:t>
            </a:r>
            <a:endParaRPr lang="en-US" sz="2000" dirty="0"/>
          </a:p>
        </p:txBody>
      </p:sp>
      <p:sp>
        <p:nvSpPr>
          <p:cNvPr id="13" name="Rectangle 12"/>
          <p:cNvSpPr/>
          <p:nvPr/>
        </p:nvSpPr>
        <p:spPr>
          <a:xfrm>
            <a:off x="9016332" y="2611991"/>
            <a:ext cx="1023037" cy="369332"/>
          </a:xfrm>
          <a:prstGeom prst="rect">
            <a:avLst/>
          </a:prstGeom>
        </p:spPr>
        <p:txBody>
          <a:bodyPr wrap="none">
            <a:spAutoFit/>
          </a:bodyPr>
          <a:lstStyle/>
          <a:p>
            <a:r>
              <a:rPr lang="pt-BR" b="1" dirty="0" smtClean="0">
                <a:solidFill>
                  <a:srgbClr val="C00000"/>
                </a:solidFill>
              </a:rPr>
              <a:t>MULHER</a:t>
            </a:r>
            <a:endParaRPr lang="en-US" dirty="0"/>
          </a:p>
        </p:txBody>
      </p:sp>
      <p:sp>
        <p:nvSpPr>
          <p:cNvPr id="14" name="Rectangle 13"/>
          <p:cNvSpPr/>
          <p:nvPr/>
        </p:nvSpPr>
        <p:spPr>
          <a:xfrm>
            <a:off x="3501357" y="2924173"/>
            <a:ext cx="631904" cy="369332"/>
          </a:xfrm>
          <a:prstGeom prst="rect">
            <a:avLst/>
          </a:prstGeom>
        </p:spPr>
        <p:txBody>
          <a:bodyPr wrap="none">
            <a:spAutoFit/>
          </a:bodyPr>
          <a:lstStyle/>
          <a:p>
            <a:r>
              <a:rPr lang="pt-BR" b="1" dirty="0" smtClean="0">
                <a:solidFill>
                  <a:srgbClr val="C00000"/>
                </a:solidFill>
              </a:rPr>
              <a:t>SETE</a:t>
            </a:r>
            <a:endParaRPr lang="en-US" dirty="0"/>
          </a:p>
        </p:txBody>
      </p:sp>
      <p:sp>
        <p:nvSpPr>
          <p:cNvPr id="15" name="Rectangle 14"/>
          <p:cNvSpPr/>
          <p:nvPr/>
        </p:nvSpPr>
        <p:spPr>
          <a:xfrm>
            <a:off x="6927376" y="2924173"/>
            <a:ext cx="552202" cy="369332"/>
          </a:xfrm>
          <a:prstGeom prst="rect">
            <a:avLst/>
          </a:prstGeom>
        </p:spPr>
        <p:txBody>
          <a:bodyPr wrap="none">
            <a:spAutoFit/>
          </a:bodyPr>
          <a:lstStyle/>
          <a:p>
            <a:r>
              <a:rPr lang="pt-BR" b="1" dirty="0" smtClean="0">
                <a:solidFill>
                  <a:srgbClr val="C00000"/>
                </a:solidFill>
              </a:rPr>
              <a:t>DEZ</a:t>
            </a:r>
            <a:endParaRPr lang="en-US" dirty="0"/>
          </a:p>
        </p:txBody>
      </p:sp>
      <p:sp>
        <p:nvSpPr>
          <p:cNvPr id="16" name="Rectangle 15"/>
          <p:cNvSpPr/>
          <p:nvPr/>
        </p:nvSpPr>
        <p:spPr>
          <a:xfrm>
            <a:off x="8473407" y="3224719"/>
            <a:ext cx="1027204" cy="369332"/>
          </a:xfrm>
          <a:prstGeom prst="rect">
            <a:avLst/>
          </a:prstGeom>
        </p:spPr>
        <p:txBody>
          <a:bodyPr wrap="none">
            <a:spAutoFit/>
          </a:bodyPr>
          <a:lstStyle/>
          <a:p>
            <a:r>
              <a:rPr lang="pt-BR" b="1" dirty="0" smtClean="0">
                <a:solidFill>
                  <a:srgbClr val="C00000"/>
                </a:solidFill>
              </a:rPr>
              <a:t>MONTES</a:t>
            </a:r>
            <a:endParaRPr lang="en-US" dirty="0"/>
          </a:p>
        </p:txBody>
      </p:sp>
      <p:sp>
        <p:nvSpPr>
          <p:cNvPr id="17" name="Rectangle 16"/>
          <p:cNvSpPr/>
          <p:nvPr/>
        </p:nvSpPr>
        <p:spPr>
          <a:xfrm>
            <a:off x="9717470" y="3984517"/>
            <a:ext cx="855875" cy="369332"/>
          </a:xfrm>
          <a:prstGeom prst="rect">
            <a:avLst/>
          </a:prstGeom>
        </p:spPr>
        <p:txBody>
          <a:bodyPr wrap="none">
            <a:spAutoFit/>
          </a:bodyPr>
          <a:lstStyle/>
          <a:p>
            <a:r>
              <a:rPr lang="pt-BR" b="1" dirty="0" smtClean="0">
                <a:solidFill>
                  <a:srgbClr val="C00000"/>
                </a:solidFill>
              </a:rPr>
              <a:t>POVOS</a:t>
            </a:r>
            <a:endParaRPr lang="en-US" dirty="0"/>
          </a:p>
        </p:txBody>
      </p:sp>
      <p:sp>
        <p:nvSpPr>
          <p:cNvPr id="18" name="Rectangle 17"/>
          <p:cNvSpPr/>
          <p:nvPr/>
        </p:nvSpPr>
        <p:spPr>
          <a:xfrm>
            <a:off x="2758205" y="4296699"/>
            <a:ext cx="968342" cy="369332"/>
          </a:xfrm>
          <a:prstGeom prst="rect">
            <a:avLst/>
          </a:prstGeom>
        </p:spPr>
        <p:txBody>
          <a:bodyPr wrap="none">
            <a:spAutoFit/>
          </a:bodyPr>
          <a:lstStyle/>
          <a:p>
            <a:r>
              <a:rPr lang="pt-BR" b="1" dirty="0" smtClean="0">
                <a:solidFill>
                  <a:srgbClr val="C00000"/>
                </a:solidFill>
              </a:rPr>
              <a:t>NAÇÕES</a:t>
            </a:r>
            <a:endParaRPr lang="en-US" dirty="0"/>
          </a:p>
        </p:txBody>
      </p:sp>
      <p:sp>
        <p:nvSpPr>
          <p:cNvPr id="19" name="Rectangle 18"/>
          <p:cNvSpPr/>
          <p:nvPr/>
        </p:nvSpPr>
        <p:spPr>
          <a:xfrm>
            <a:off x="1624932" y="4610595"/>
            <a:ext cx="905441" cy="369332"/>
          </a:xfrm>
          <a:prstGeom prst="rect">
            <a:avLst/>
          </a:prstGeom>
        </p:spPr>
        <p:txBody>
          <a:bodyPr wrap="none">
            <a:spAutoFit/>
          </a:bodyPr>
          <a:lstStyle/>
          <a:p>
            <a:r>
              <a:rPr lang="pt-BR" b="1" dirty="0" smtClean="0">
                <a:solidFill>
                  <a:srgbClr val="C00000"/>
                </a:solidFill>
              </a:rPr>
              <a:t>CIDADE</a:t>
            </a:r>
            <a:endParaRPr lang="en-US" dirty="0"/>
          </a:p>
        </p:txBody>
      </p:sp>
      <p:sp>
        <p:nvSpPr>
          <p:cNvPr id="20" name="Rectangle 19"/>
          <p:cNvSpPr/>
          <p:nvPr/>
        </p:nvSpPr>
        <p:spPr>
          <a:xfrm>
            <a:off x="4520532" y="4615864"/>
            <a:ext cx="1040670" cy="369332"/>
          </a:xfrm>
          <a:prstGeom prst="rect">
            <a:avLst/>
          </a:prstGeom>
        </p:spPr>
        <p:txBody>
          <a:bodyPr wrap="none">
            <a:spAutoFit/>
          </a:bodyPr>
          <a:lstStyle/>
          <a:p>
            <a:r>
              <a:rPr lang="pt-BR" b="1" dirty="0" smtClean="0">
                <a:solidFill>
                  <a:srgbClr val="C00000"/>
                </a:solidFill>
              </a:rPr>
              <a:t>DOMINA</a:t>
            </a:r>
            <a:endParaRPr lang="en-US" dirty="0"/>
          </a:p>
        </p:txBody>
      </p:sp>
    </p:spTree>
    <p:extLst>
      <p:ext uri="{BB962C8B-B14F-4D97-AF65-F5344CB8AC3E}">
        <p14:creationId xmlns:p14="http://schemas.microsoft.com/office/powerpoint/2010/main" val="138473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8058"/>
          </a:xfrm>
          <a:prstGeom prst="rect">
            <a:avLst/>
          </a:prstGeom>
        </p:spPr>
      </p:pic>
      <p:sp>
        <p:nvSpPr>
          <p:cNvPr id="3" name="TextBox 2"/>
          <p:cNvSpPr txBox="1"/>
          <p:nvPr/>
        </p:nvSpPr>
        <p:spPr>
          <a:xfrm>
            <a:off x="1597346" y="1763677"/>
            <a:ext cx="8899204" cy="4632037"/>
          </a:xfrm>
          <a:prstGeom prst="rect">
            <a:avLst/>
          </a:prstGeom>
          <a:noFill/>
        </p:spPr>
        <p:txBody>
          <a:bodyPr wrap="square" rtlCol="0">
            <a:spAutoFit/>
          </a:bodyPr>
          <a:lstStyle/>
          <a:p>
            <a:pPr algn="ctr">
              <a:spcBef>
                <a:spcPts val="1800"/>
              </a:spcBef>
            </a:pPr>
            <a:r>
              <a:rPr lang="pt-BR" sz="2000" b="1" dirty="0">
                <a:solidFill>
                  <a:schemeClr val="bg2">
                    <a:lumMod val="25000"/>
                  </a:schemeClr>
                </a:solidFill>
              </a:rPr>
              <a:t>A profecia descreve uma meretriz montada em uma besta com sete cabeças. O texto bíblico ainda diz que as sete cabeças são também sete montes e sete reis, dos quais cinco já caíram (17:10). A partir disso, podemos buscar o significado bíblico da Babilônia do tempo do fim. O Antigo e o Novo Testamento nos dão as chaves de interpretação do significado de “montes” no Apocalipse. No Antigo Testamento, “monte” era o símbolo de reinos e impérios (</a:t>
            </a:r>
            <a:r>
              <a:rPr lang="pt-BR" sz="2000" b="1" dirty="0" err="1">
                <a:solidFill>
                  <a:schemeClr val="bg2">
                    <a:lumMod val="25000"/>
                  </a:schemeClr>
                </a:solidFill>
              </a:rPr>
              <a:t>Sl</a:t>
            </a:r>
            <a:r>
              <a:rPr lang="pt-BR" sz="2000" b="1" dirty="0">
                <a:solidFill>
                  <a:schemeClr val="bg2">
                    <a:lumMod val="25000"/>
                  </a:schemeClr>
                </a:solidFill>
              </a:rPr>
              <a:t> 48:2; </a:t>
            </a:r>
            <a:r>
              <a:rPr lang="pt-BR" sz="2000" b="1" dirty="0" err="1">
                <a:solidFill>
                  <a:schemeClr val="bg2">
                    <a:lumMod val="25000"/>
                  </a:schemeClr>
                </a:solidFill>
              </a:rPr>
              <a:t>Is</a:t>
            </a:r>
            <a:r>
              <a:rPr lang="pt-BR" sz="2000" b="1" dirty="0">
                <a:solidFill>
                  <a:schemeClr val="bg2">
                    <a:lumMod val="25000"/>
                  </a:schemeClr>
                </a:solidFill>
              </a:rPr>
              <a:t> 2:2, 3; Jr 17:3; 31:23; 51:23-25; </a:t>
            </a:r>
            <a:r>
              <a:rPr lang="pt-BR" sz="2000" b="1" dirty="0" err="1">
                <a:solidFill>
                  <a:schemeClr val="bg2">
                    <a:lumMod val="25000"/>
                  </a:schemeClr>
                </a:solidFill>
              </a:rPr>
              <a:t>Ez</a:t>
            </a:r>
            <a:r>
              <a:rPr lang="pt-BR" sz="2000" b="1" dirty="0">
                <a:solidFill>
                  <a:schemeClr val="bg2">
                    <a:lumMod val="25000"/>
                  </a:schemeClr>
                </a:solidFill>
              </a:rPr>
              <a:t> 17:22, 23; </a:t>
            </a:r>
            <a:r>
              <a:rPr lang="pt-BR" sz="2000" b="1" dirty="0" err="1">
                <a:solidFill>
                  <a:schemeClr val="bg2">
                    <a:lumMod val="25000"/>
                  </a:schemeClr>
                </a:solidFill>
              </a:rPr>
              <a:t>Dn</a:t>
            </a:r>
            <a:r>
              <a:rPr lang="pt-BR" sz="2000" b="1" dirty="0">
                <a:solidFill>
                  <a:schemeClr val="bg2">
                    <a:lumMod val="25000"/>
                  </a:schemeClr>
                </a:solidFill>
              </a:rPr>
              <a:t> 2:34, 35</a:t>
            </a:r>
            <a:r>
              <a:rPr lang="pt-BR" sz="2000" b="1" dirty="0" smtClean="0">
                <a:solidFill>
                  <a:schemeClr val="bg2">
                    <a:lumMod val="25000"/>
                  </a:schemeClr>
                </a:solidFill>
              </a:rPr>
              <a:t>; </a:t>
            </a:r>
            <a:r>
              <a:rPr lang="pt-BR" sz="2000" b="1" dirty="0" err="1" smtClean="0">
                <a:solidFill>
                  <a:schemeClr val="bg2">
                    <a:lumMod val="25000"/>
                  </a:schemeClr>
                </a:solidFill>
              </a:rPr>
              <a:t>Zc</a:t>
            </a:r>
            <a:r>
              <a:rPr lang="pt-BR" sz="2000" b="1" dirty="0" smtClean="0">
                <a:solidFill>
                  <a:schemeClr val="bg2">
                    <a:lumMod val="25000"/>
                  </a:schemeClr>
                </a:solidFill>
              </a:rPr>
              <a:t> </a:t>
            </a:r>
            <a:r>
              <a:rPr lang="pt-BR" sz="2000" b="1" dirty="0">
                <a:solidFill>
                  <a:schemeClr val="bg2">
                    <a:lumMod val="25000"/>
                  </a:schemeClr>
                </a:solidFill>
              </a:rPr>
              <a:t>4:7). Assim como Egito, Assíria, Babilônia, Média-Pérsia e Grécia, </a:t>
            </a:r>
            <a:r>
              <a:rPr lang="pt-BR" sz="2000" b="1" dirty="0" smtClean="0">
                <a:solidFill>
                  <a:schemeClr val="bg2">
                    <a:lumMod val="25000"/>
                  </a:schemeClr>
                </a:solidFill>
              </a:rPr>
              <a:t>que haviam </a:t>
            </a:r>
            <a:r>
              <a:rPr lang="pt-BR" sz="2000" b="1" dirty="0">
                <a:solidFill>
                  <a:schemeClr val="bg2">
                    <a:lumMod val="25000"/>
                  </a:schemeClr>
                </a:solidFill>
              </a:rPr>
              <a:t>caído, o Império Romano era o “monte”, a “cabeça” ou o “rei” </a:t>
            </a:r>
            <a:r>
              <a:rPr lang="pt-BR" sz="2000" b="1" dirty="0" smtClean="0">
                <a:solidFill>
                  <a:schemeClr val="bg2">
                    <a:lumMod val="25000"/>
                  </a:schemeClr>
                </a:solidFill>
              </a:rPr>
              <a:t>que dominava </a:t>
            </a:r>
            <a:r>
              <a:rPr lang="pt-BR" sz="2000" b="1" dirty="0">
                <a:solidFill>
                  <a:schemeClr val="bg2">
                    <a:lumMod val="25000"/>
                  </a:schemeClr>
                </a:solidFill>
              </a:rPr>
              <a:t>o mundo antigo no tempo de João. Roma papal está representada pela sétima cabeça. Pouco antes da segunda vinda, então, Roma é </a:t>
            </a:r>
            <a:r>
              <a:rPr lang="pt-BR" sz="2000" b="1" dirty="0" smtClean="0">
                <a:solidFill>
                  <a:schemeClr val="bg2">
                    <a:lumMod val="25000"/>
                  </a:schemeClr>
                </a:solidFill>
              </a:rPr>
              <a:t>vista como </a:t>
            </a:r>
            <a:r>
              <a:rPr lang="pt-BR" sz="2000" b="1" dirty="0">
                <a:solidFill>
                  <a:schemeClr val="bg2">
                    <a:lumMod val="25000"/>
                  </a:schemeClr>
                </a:solidFill>
              </a:rPr>
              <a:t>a meretriz montada sobre a besta escarlate e que embriaga o </a:t>
            </a:r>
            <a:r>
              <a:rPr lang="pt-BR" sz="2000" b="1" dirty="0" smtClean="0">
                <a:solidFill>
                  <a:schemeClr val="bg2">
                    <a:lumMod val="25000"/>
                  </a:schemeClr>
                </a:solidFill>
              </a:rPr>
              <a:t>mundo com </a:t>
            </a:r>
            <a:r>
              <a:rPr lang="pt-BR" sz="2000" b="1" dirty="0">
                <a:solidFill>
                  <a:schemeClr val="bg2">
                    <a:lumMod val="25000"/>
                  </a:schemeClr>
                </a:solidFill>
              </a:rPr>
              <a:t>suas doutrinas falsas. Ela age em conjunto com o último império</a:t>
            </a:r>
            <a:r>
              <a:rPr lang="pt-BR" sz="2000" b="1" dirty="0" smtClean="0">
                <a:solidFill>
                  <a:schemeClr val="bg2">
                    <a:lumMod val="25000"/>
                  </a:schemeClr>
                </a:solidFill>
              </a:rPr>
              <a:t>, o </a:t>
            </a:r>
            <a:r>
              <a:rPr lang="pt-BR" sz="2000" b="1" dirty="0">
                <a:solidFill>
                  <a:schemeClr val="bg2">
                    <a:lumMod val="25000"/>
                  </a:schemeClr>
                </a:solidFill>
              </a:rPr>
              <a:t>oitavo “rei” (</a:t>
            </a:r>
            <a:r>
              <a:rPr lang="pt-BR" sz="2000" b="1" dirty="0" err="1">
                <a:solidFill>
                  <a:schemeClr val="bg2">
                    <a:lumMod val="25000"/>
                  </a:schemeClr>
                </a:solidFill>
              </a:rPr>
              <a:t>Ap</a:t>
            </a:r>
            <a:r>
              <a:rPr lang="pt-BR" sz="2000" b="1" dirty="0">
                <a:solidFill>
                  <a:schemeClr val="bg2">
                    <a:lumMod val="25000"/>
                  </a:schemeClr>
                </a:solidFill>
              </a:rPr>
              <a:t> 17:11).</a:t>
            </a:r>
          </a:p>
          <a:p>
            <a:pPr algn="ctr">
              <a:spcBef>
                <a:spcPts val="1800"/>
              </a:spcBef>
            </a:pPr>
            <a:endParaRPr lang="pt-BR" sz="2000" b="1" dirty="0">
              <a:solidFill>
                <a:schemeClr val="bg2">
                  <a:lumMod val="25000"/>
                </a:schemeClr>
              </a:solidFill>
            </a:endParaRPr>
          </a:p>
        </p:txBody>
      </p:sp>
    </p:spTree>
    <p:extLst>
      <p:ext uri="{BB962C8B-B14F-4D97-AF65-F5344CB8AC3E}">
        <p14:creationId xmlns:p14="http://schemas.microsoft.com/office/powerpoint/2010/main" val="3801499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A2C0CE"/>
            </a:gs>
            <a:gs pos="90259">
              <a:srgbClr val="A2C0CE"/>
            </a:gs>
            <a:gs pos="83000">
              <a:srgbClr val="A2C0CE"/>
            </a:gs>
            <a:gs pos="100000">
              <a:srgbClr val="A2C0CE"/>
            </a:gs>
          </a:gsLst>
          <a:lin ang="5400000" scaled="1"/>
        </a:gradFill>
        <a:effectLst/>
      </p:bgPr>
    </p:bg>
    <p:spTree>
      <p:nvGrpSpPr>
        <p:cNvPr id="1" name=""/>
        <p:cNvGrpSpPr/>
        <p:nvPr/>
      </p:nvGrpSpPr>
      <p:grpSpPr>
        <a:xfrm>
          <a:off x="0" y="0"/>
          <a:ext cx="0" cy="0"/>
          <a:chOff x="0" y="0"/>
          <a:chExt cx="0" cy="0"/>
        </a:xfrm>
      </p:grpSpPr>
      <p:sp>
        <p:nvSpPr>
          <p:cNvPr id="30" name="Rectangle 29"/>
          <p:cNvSpPr/>
          <p:nvPr/>
        </p:nvSpPr>
        <p:spPr>
          <a:xfrm>
            <a:off x="0" y="5850293"/>
            <a:ext cx="12192000" cy="1007707"/>
          </a:xfrm>
          <a:prstGeom prst="rect">
            <a:avLst/>
          </a:prstGeom>
          <a:solidFill>
            <a:srgbClr val="417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6785" y="5947000"/>
            <a:ext cx="11515725" cy="777136"/>
          </a:xfrm>
          <a:prstGeom prst="rect">
            <a:avLst/>
          </a:prstGeom>
        </p:spPr>
        <p:txBody>
          <a:bodyPr wrap="square">
            <a:spAutoFit/>
          </a:bodyPr>
          <a:lstStyle/>
          <a:p>
            <a:pPr algn="ctr">
              <a:spcBef>
                <a:spcPts val="300"/>
              </a:spcBef>
            </a:pPr>
            <a:r>
              <a:rPr lang="pt-BR" sz="1400" b="1" i="1" baseline="30000" dirty="0" smtClean="0">
                <a:solidFill>
                  <a:schemeClr val="bg1"/>
                </a:solidFill>
              </a:rPr>
              <a:t>2</a:t>
            </a:r>
            <a:r>
              <a:rPr lang="pt-BR" sz="1400" b="1" i="1" dirty="0" smtClean="0">
                <a:solidFill>
                  <a:schemeClr val="bg1"/>
                </a:solidFill>
              </a:rPr>
              <a:t>com </a:t>
            </a:r>
            <a:r>
              <a:rPr lang="pt-BR" sz="1400" b="1" i="1" dirty="0">
                <a:solidFill>
                  <a:schemeClr val="bg1"/>
                </a:solidFill>
              </a:rPr>
              <a:t>quem se prostituíram os reis da terra; e, com o vinho de sua devassidão, foi que se embebedaram os que habitam na terra</a:t>
            </a:r>
            <a:r>
              <a:rPr lang="pt-BR" sz="1400" b="1" i="1" dirty="0" smtClean="0">
                <a:solidFill>
                  <a:schemeClr val="bg1"/>
                </a:solidFill>
              </a:rPr>
              <a:t>.</a:t>
            </a:r>
          </a:p>
          <a:p>
            <a:pPr algn="ctr">
              <a:spcBef>
                <a:spcPts val="300"/>
              </a:spcBef>
            </a:pPr>
            <a:r>
              <a:rPr lang="pt-BR" sz="1400" b="1" i="1" baseline="30000" dirty="0" smtClean="0">
                <a:solidFill>
                  <a:schemeClr val="bg1"/>
                </a:solidFill>
              </a:rPr>
              <a:t>4</a:t>
            </a:r>
            <a:r>
              <a:rPr lang="pt-BR" sz="1400" b="1" i="1" dirty="0" smtClean="0">
                <a:solidFill>
                  <a:schemeClr val="bg1"/>
                </a:solidFill>
              </a:rPr>
              <a:t>Achava-se </a:t>
            </a:r>
            <a:r>
              <a:rPr lang="pt-BR" sz="1400" b="1" i="1" dirty="0">
                <a:solidFill>
                  <a:schemeClr val="bg1"/>
                </a:solidFill>
              </a:rPr>
              <a:t>a mulher vestida de púrpura e de escarlata, adornada de ouro, de pedras preciosas e de pérolas, tendo na mão um cálice de ouro transbordante de abominações e com as imundícias da sua </a:t>
            </a:r>
            <a:r>
              <a:rPr lang="pt-BR" sz="1400" b="1" i="1" dirty="0" smtClean="0">
                <a:solidFill>
                  <a:schemeClr val="bg1"/>
                </a:solidFill>
              </a:rPr>
              <a:t>prostituição. Apocalipse 17:2, 4</a:t>
            </a:r>
            <a:endParaRPr lang="pt-BR" sz="1400" b="1" i="1" dirty="0">
              <a:solidFill>
                <a:schemeClr val="bg1"/>
              </a:solidFill>
            </a:endParaRP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8058"/>
          </a:xfrm>
          <a:prstGeom prst="rect">
            <a:avLst/>
          </a:prstGeom>
        </p:spPr>
      </p:pic>
      <p:sp>
        <p:nvSpPr>
          <p:cNvPr id="7" name="TextBox 6"/>
          <p:cNvSpPr txBox="1"/>
          <p:nvPr/>
        </p:nvSpPr>
        <p:spPr>
          <a:xfrm>
            <a:off x="628300" y="2685905"/>
            <a:ext cx="10952697" cy="2554545"/>
          </a:xfrm>
          <a:prstGeom prst="rect">
            <a:avLst/>
          </a:prstGeom>
          <a:noFill/>
        </p:spPr>
        <p:txBody>
          <a:bodyPr wrap="square" rtlCol="0">
            <a:spAutoFit/>
          </a:bodyPr>
          <a:lstStyle/>
          <a:p>
            <a:r>
              <a:rPr lang="en-US" sz="4000" dirty="0" smtClean="0"/>
              <a:t>□</a:t>
            </a:r>
            <a:r>
              <a:rPr lang="en-US" sz="2800" dirty="0" smtClean="0"/>
              <a:t> </a:t>
            </a:r>
            <a:r>
              <a:rPr lang="pt-BR" sz="2800" dirty="0"/>
              <a:t>Embebedaria os que habitam na Terra com o vinho de sua devassidão</a:t>
            </a:r>
            <a:r>
              <a:rPr lang="en-US" sz="2800" dirty="0" smtClean="0"/>
              <a:t>.        </a:t>
            </a:r>
          </a:p>
          <a:p>
            <a:r>
              <a:rPr lang="en-US" sz="4000" dirty="0" smtClean="0"/>
              <a:t>□</a:t>
            </a:r>
            <a:r>
              <a:rPr lang="en-US" sz="2800" dirty="0" smtClean="0"/>
              <a:t> </a:t>
            </a:r>
            <a:r>
              <a:rPr lang="pt-BR" sz="2800" dirty="0"/>
              <a:t>Conduziria os cristãos a um </a:t>
            </a:r>
            <a:r>
              <a:rPr lang="pt-BR" sz="2800" dirty="0" err="1"/>
              <a:t>reavivamento</a:t>
            </a:r>
            <a:r>
              <a:rPr lang="pt-BR" sz="2800" dirty="0"/>
              <a:t> e reforma</a:t>
            </a:r>
            <a:r>
              <a:rPr lang="pt-BR" sz="2800" dirty="0" smtClean="0"/>
              <a:t>.</a:t>
            </a:r>
            <a:r>
              <a:rPr lang="en-US" sz="2800" dirty="0" smtClean="0"/>
              <a:t> </a:t>
            </a:r>
          </a:p>
          <a:p>
            <a:r>
              <a:rPr lang="en-US" sz="4000" dirty="0" smtClean="0"/>
              <a:t>□</a:t>
            </a:r>
            <a:r>
              <a:rPr lang="en-US" sz="2800" dirty="0" smtClean="0"/>
              <a:t> </a:t>
            </a:r>
            <a:r>
              <a:rPr lang="pt-BR" sz="2800" dirty="0"/>
              <a:t>Daria ao mundo um cálice de abominações</a:t>
            </a:r>
            <a:r>
              <a:rPr lang="pt-BR" sz="2800" dirty="0" smtClean="0"/>
              <a:t>.</a:t>
            </a:r>
          </a:p>
          <a:p>
            <a:r>
              <a:rPr lang="en-US" sz="4000" dirty="0"/>
              <a:t>□</a:t>
            </a:r>
            <a:r>
              <a:rPr lang="en-US" sz="2000" dirty="0" smtClean="0"/>
              <a:t> </a:t>
            </a:r>
            <a:r>
              <a:rPr lang="pt-BR" sz="2800" dirty="0"/>
              <a:t>Exaltaria a l ei de Deus</a:t>
            </a:r>
            <a:r>
              <a:rPr lang="pt-BR" sz="2000" dirty="0" smtClean="0"/>
              <a:t>.</a:t>
            </a:r>
            <a:r>
              <a:rPr lang="en-US" sz="2000" dirty="0" smtClean="0"/>
              <a:t>          </a:t>
            </a:r>
            <a:r>
              <a:rPr lang="en-US" sz="2800" dirty="0" smtClean="0"/>
              <a:t>         </a:t>
            </a:r>
          </a:p>
        </p:txBody>
      </p:sp>
      <p:sp>
        <p:nvSpPr>
          <p:cNvPr id="8" name="TextBox 7"/>
          <p:cNvSpPr txBox="1"/>
          <p:nvPr/>
        </p:nvSpPr>
        <p:spPr>
          <a:xfrm>
            <a:off x="728839" y="1394757"/>
            <a:ext cx="10952698" cy="1384995"/>
          </a:xfrm>
          <a:prstGeom prst="rect">
            <a:avLst/>
          </a:prstGeom>
          <a:noFill/>
        </p:spPr>
        <p:txBody>
          <a:bodyPr wrap="square" rtlCol="0">
            <a:spAutoFit/>
          </a:bodyPr>
          <a:lstStyle/>
          <a:p>
            <a:r>
              <a:rPr lang="pt-BR" sz="2800" b="1" dirty="0" smtClean="0">
                <a:solidFill>
                  <a:srgbClr val="05556D"/>
                </a:solidFill>
              </a:rPr>
              <a:t>5</a:t>
            </a:r>
            <a:r>
              <a:rPr lang="pt-BR" sz="2800" b="1" dirty="0" smtClean="0"/>
              <a:t> </a:t>
            </a:r>
            <a:r>
              <a:rPr lang="pt-BR" sz="2800" b="1" dirty="0"/>
              <a:t>| Qual seria a </a:t>
            </a:r>
            <a:r>
              <a:rPr lang="pt-BR" sz="2800" b="1" dirty="0" smtClean="0"/>
              <a:t>influência </a:t>
            </a:r>
            <a:r>
              <a:rPr lang="pt-BR" sz="2800" b="1" dirty="0"/>
              <a:t>religiosa que a Igreja de Roma exerceria </a:t>
            </a:r>
            <a:endParaRPr lang="pt-BR" sz="2800" b="1" dirty="0" smtClean="0"/>
          </a:p>
          <a:p>
            <a:r>
              <a:rPr lang="pt-BR" sz="2800" b="1" dirty="0" smtClean="0"/>
              <a:t>sobre o cristianismo</a:t>
            </a:r>
            <a:r>
              <a:rPr lang="pt-BR" sz="2800" b="1" dirty="0"/>
              <a:t>? </a:t>
            </a:r>
            <a:r>
              <a:rPr lang="pt-BR" sz="2800" i="1" dirty="0"/>
              <a:t>Apocalipse 17:2, 4. </a:t>
            </a:r>
            <a:r>
              <a:rPr lang="pt-BR" sz="2800" b="1" dirty="0"/>
              <a:t>Assinale “V” para </a:t>
            </a:r>
            <a:endParaRPr lang="pt-BR" sz="2800" b="1" dirty="0" smtClean="0"/>
          </a:p>
          <a:p>
            <a:r>
              <a:rPr lang="pt-BR" sz="2800" b="1" dirty="0" smtClean="0"/>
              <a:t>verdadeiro </a:t>
            </a:r>
            <a:r>
              <a:rPr lang="pt-BR" sz="2800" b="1" dirty="0"/>
              <a:t>ou “F” para falso.</a:t>
            </a:r>
            <a:endParaRPr lang="en-US" sz="2800" dirty="0"/>
          </a:p>
        </p:txBody>
      </p:sp>
      <p:sp>
        <p:nvSpPr>
          <p:cNvPr id="13" name="Rectangle 12"/>
          <p:cNvSpPr/>
          <p:nvPr/>
        </p:nvSpPr>
        <p:spPr>
          <a:xfrm>
            <a:off x="709789" y="4139881"/>
            <a:ext cx="320922" cy="369332"/>
          </a:xfrm>
          <a:prstGeom prst="rect">
            <a:avLst/>
          </a:prstGeom>
        </p:spPr>
        <p:txBody>
          <a:bodyPr wrap="none">
            <a:spAutoFit/>
          </a:bodyPr>
          <a:lstStyle/>
          <a:p>
            <a:r>
              <a:rPr lang="pt-BR" b="1" dirty="0" smtClean="0">
                <a:solidFill>
                  <a:srgbClr val="C00000"/>
                </a:solidFill>
              </a:rPr>
              <a:t>V</a:t>
            </a:r>
            <a:endParaRPr lang="en-US" dirty="0"/>
          </a:p>
        </p:txBody>
      </p:sp>
      <p:sp>
        <p:nvSpPr>
          <p:cNvPr id="14" name="Rectangle 13"/>
          <p:cNvSpPr/>
          <p:nvPr/>
        </p:nvSpPr>
        <p:spPr>
          <a:xfrm>
            <a:off x="709789" y="2924044"/>
            <a:ext cx="320922" cy="369332"/>
          </a:xfrm>
          <a:prstGeom prst="rect">
            <a:avLst/>
          </a:prstGeom>
        </p:spPr>
        <p:txBody>
          <a:bodyPr wrap="none">
            <a:spAutoFit/>
          </a:bodyPr>
          <a:lstStyle/>
          <a:p>
            <a:r>
              <a:rPr lang="pt-BR" b="1" dirty="0" smtClean="0">
                <a:solidFill>
                  <a:srgbClr val="C00000"/>
                </a:solidFill>
              </a:rPr>
              <a:t>V</a:t>
            </a:r>
            <a:endParaRPr lang="en-US" dirty="0"/>
          </a:p>
        </p:txBody>
      </p:sp>
      <p:sp>
        <p:nvSpPr>
          <p:cNvPr id="15" name="Rectangle 14"/>
          <p:cNvSpPr/>
          <p:nvPr/>
        </p:nvSpPr>
        <p:spPr>
          <a:xfrm>
            <a:off x="728839" y="3530038"/>
            <a:ext cx="290464" cy="369332"/>
          </a:xfrm>
          <a:prstGeom prst="rect">
            <a:avLst/>
          </a:prstGeom>
        </p:spPr>
        <p:txBody>
          <a:bodyPr wrap="none">
            <a:spAutoFit/>
          </a:bodyPr>
          <a:lstStyle/>
          <a:p>
            <a:r>
              <a:rPr lang="pt-BR" b="1" dirty="0" smtClean="0">
                <a:solidFill>
                  <a:srgbClr val="C00000"/>
                </a:solidFill>
              </a:rPr>
              <a:t>F</a:t>
            </a:r>
            <a:endParaRPr lang="en-US" dirty="0"/>
          </a:p>
        </p:txBody>
      </p:sp>
      <p:sp>
        <p:nvSpPr>
          <p:cNvPr id="16" name="Rectangle 15"/>
          <p:cNvSpPr/>
          <p:nvPr/>
        </p:nvSpPr>
        <p:spPr>
          <a:xfrm>
            <a:off x="728839" y="4745875"/>
            <a:ext cx="290464" cy="369332"/>
          </a:xfrm>
          <a:prstGeom prst="rect">
            <a:avLst/>
          </a:prstGeom>
        </p:spPr>
        <p:txBody>
          <a:bodyPr wrap="none">
            <a:spAutoFit/>
          </a:bodyPr>
          <a:lstStyle/>
          <a:p>
            <a:r>
              <a:rPr lang="pt-BR" b="1" dirty="0" smtClean="0">
                <a:solidFill>
                  <a:srgbClr val="C00000"/>
                </a:solidFill>
              </a:rPr>
              <a:t>F</a:t>
            </a:r>
            <a:endParaRPr lang="en-US" dirty="0"/>
          </a:p>
        </p:txBody>
      </p:sp>
    </p:spTree>
    <p:extLst>
      <p:ext uri="{BB962C8B-B14F-4D97-AF65-F5344CB8AC3E}">
        <p14:creationId xmlns:p14="http://schemas.microsoft.com/office/powerpoint/2010/main" val="237241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8058"/>
          </a:xfrm>
          <a:prstGeom prst="rect">
            <a:avLst/>
          </a:prstGeom>
        </p:spPr>
      </p:pic>
      <p:sp>
        <p:nvSpPr>
          <p:cNvPr id="3" name="TextBox 2"/>
          <p:cNvSpPr txBox="1"/>
          <p:nvPr/>
        </p:nvSpPr>
        <p:spPr>
          <a:xfrm>
            <a:off x="3007046" y="2220877"/>
            <a:ext cx="5994079" cy="2554545"/>
          </a:xfrm>
          <a:prstGeom prst="rect">
            <a:avLst/>
          </a:prstGeom>
          <a:noFill/>
        </p:spPr>
        <p:txBody>
          <a:bodyPr wrap="square" rtlCol="0">
            <a:spAutoFit/>
          </a:bodyPr>
          <a:lstStyle/>
          <a:p>
            <a:pPr algn="ctr">
              <a:spcBef>
                <a:spcPts val="1800"/>
              </a:spcBef>
            </a:pPr>
            <a:r>
              <a:rPr lang="pt-BR" sz="3200" b="1" dirty="0">
                <a:solidFill>
                  <a:schemeClr val="bg2">
                    <a:lumMod val="25000"/>
                  </a:schemeClr>
                </a:solidFill>
              </a:rPr>
              <a:t>A igreja caída serve às nações o vinho do cálice de suas doutrinas </a:t>
            </a:r>
            <a:r>
              <a:rPr lang="pt-BR" sz="3200" b="1" dirty="0" smtClean="0">
                <a:solidFill>
                  <a:schemeClr val="bg2">
                    <a:lumMod val="25000"/>
                  </a:schemeClr>
                </a:solidFill>
              </a:rPr>
              <a:t>adulteradas (</a:t>
            </a:r>
            <a:r>
              <a:rPr lang="pt-BR" sz="3200" b="1" dirty="0" err="1" smtClean="0">
                <a:solidFill>
                  <a:schemeClr val="bg2">
                    <a:lumMod val="25000"/>
                  </a:schemeClr>
                </a:solidFill>
              </a:rPr>
              <a:t>Ap</a:t>
            </a:r>
            <a:r>
              <a:rPr lang="pt-BR" sz="3200" b="1" dirty="0" smtClean="0">
                <a:solidFill>
                  <a:schemeClr val="bg2">
                    <a:lumMod val="25000"/>
                  </a:schemeClr>
                </a:solidFill>
              </a:rPr>
              <a:t> </a:t>
            </a:r>
            <a:r>
              <a:rPr lang="pt-BR" sz="3200" b="1" dirty="0">
                <a:solidFill>
                  <a:schemeClr val="bg2">
                    <a:lumMod val="25000"/>
                  </a:schemeClr>
                </a:solidFill>
              </a:rPr>
              <a:t>18:2-4). Com elas, tem embriagado seus adeptos, que não percebem o </a:t>
            </a:r>
            <a:r>
              <a:rPr lang="pt-BR" sz="3200" b="1" dirty="0" smtClean="0">
                <a:solidFill>
                  <a:schemeClr val="bg2">
                    <a:lumMod val="25000"/>
                  </a:schemeClr>
                </a:solidFill>
              </a:rPr>
              <a:t>erro.</a:t>
            </a:r>
            <a:endParaRPr lang="pt-BR" sz="3200" b="1" dirty="0">
              <a:solidFill>
                <a:schemeClr val="bg2">
                  <a:lumMod val="25000"/>
                </a:schemeClr>
              </a:solidFill>
            </a:endParaRPr>
          </a:p>
        </p:txBody>
      </p:sp>
    </p:spTree>
    <p:extLst>
      <p:ext uri="{BB962C8B-B14F-4D97-AF65-F5344CB8AC3E}">
        <p14:creationId xmlns:p14="http://schemas.microsoft.com/office/powerpoint/2010/main" val="3311886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A2C0CE"/>
            </a:gs>
            <a:gs pos="90259">
              <a:srgbClr val="A2C0CE"/>
            </a:gs>
            <a:gs pos="83000">
              <a:srgbClr val="A2C0CE"/>
            </a:gs>
            <a:gs pos="100000">
              <a:srgbClr val="A2C0CE"/>
            </a:gs>
          </a:gsLst>
          <a:lin ang="5400000" scaled="1"/>
        </a:gradFill>
        <a:effectLst/>
      </p:bgPr>
    </p:bg>
    <p:spTree>
      <p:nvGrpSpPr>
        <p:cNvPr id="1" name=""/>
        <p:cNvGrpSpPr/>
        <p:nvPr/>
      </p:nvGrpSpPr>
      <p:grpSpPr>
        <a:xfrm>
          <a:off x="0" y="0"/>
          <a:ext cx="0" cy="0"/>
          <a:chOff x="0" y="0"/>
          <a:chExt cx="0" cy="0"/>
        </a:xfrm>
      </p:grpSpPr>
      <p:sp>
        <p:nvSpPr>
          <p:cNvPr id="30" name="Rectangle 29"/>
          <p:cNvSpPr/>
          <p:nvPr/>
        </p:nvSpPr>
        <p:spPr>
          <a:xfrm>
            <a:off x="0" y="5850293"/>
            <a:ext cx="12192000" cy="1007707"/>
          </a:xfrm>
          <a:prstGeom prst="rect">
            <a:avLst/>
          </a:prstGeom>
          <a:solidFill>
            <a:srgbClr val="417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06980" y="6092536"/>
            <a:ext cx="7778040" cy="523220"/>
          </a:xfrm>
          <a:prstGeom prst="rect">
            <a:avLst/>
          </a:prstGeom>
        </p:spPr>
        <p:txBody>
          <a:bodyPr wrap="square">
            <a:spAutoFit/>
          </a:bodyPr>
          <a:lstStyle/>
          <a:p>
            <a:pPr algn="ctr">
              <a:spcBef>
                <a:spcPts val="300"/>
              </a:spcBef>
            </a:pPr>
            <a:r>
              <a:rPr lang="pt-BR" sz="1400" b="1" i="1" dirty="0">
                <a:solidFill>
                  <a:schemeClr val="bg1"/>
                </a:solidFill>
              </a:rPr>
              <a:t>Na sua fronte, achava-se escrito um nome, um mistério: BABILÔNIA, A GRANDE, A MÃE DAS MERETRIZES E DAS ABOMINAÇÕES DA TERRA. </a:t>
            </a:r>
            <a:r>
              <a:rPr lang="pt-BR" sz="1400" b="1" i="1" dirty="0" smtClean="0">
                <a:solidFill>
                  <a:schemeClr val="bg1"/>
                </a:solidFill>
              </a:rPr>
              <a:t>Apocalipse 17:5</a:t>
            </a:r>
            <a:endParaRPr lang="pt-BR" sz="1400" b="1" i="1" dirty="0">
              <a:solidFill>
                <a:schemeClr val="bg1"/>
              </a:solidFill>
            </a:endParaRP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8058"/>
          </a:xfrm>
          <a:prstGeom prst="rect">
            <a:avLst/>
          </a:prstGeom>
        </p:spPr>
      </p:pic>
      <p:sp>
        <p:nvSpPr>
          <p:cNvPr id="9" name="TextBox 8"/>
          <p:cNvSpPr txBox="1"/>
          <p:nvPr/>
        </p:nvSpPr>
        <p:spPr>
          <a:xfrm>
            <a:off x="2041410" y="3308485"/>
            <a:ext cx="8027006" cy="464871"/>
          </a:xfrm>
          <a:prstGeom prst="rect">
            <a:avLst/>
          </a:prstGeom>
          <a:noFill/>
        </p:spPr>
        <p:txBody>
          <a:bodyPr wrap="none" rtlCol="0">
            <a:spAutoFit/>
          </a:bodyPr>
          <a:lstStyle/>
          <a:p>
            <a:pPr algn="ctr">
              <a:lnSpc>
                <a:spcPct val="150000"/>
              </a:lnSpc>
            </a:pPr>
            <a:r>
              <a:rPr lang="pt-BR" b="1" dirty="0">
                <a:solidFill>
                  <a:srgbClr val="C00000"/>
                </a:solidFill>
              </a:rPr>
              <a:t>BABILÔNIA, A GRANDE, A MÃE DAS MERETRIZES E DAS ABOMINAÇÕES DA TERRA.</a:t>
            </a:r>
            <a:endParaRPr lang="en-US" dirty="0">
              <a:solidFill>
                <a:srgbClr val="C00000"/>
              </a:solidFill>
            </a:endParaRPr>
          </a:p>
        </p:txBody>
      </p:sp>
      <p:cxnSp>
        <p:nvCxnSpPr>
          <p:cNvPr id="10" name="Straight Connector 9"/>
          <p:cNvCxnSpPr/>
          <p:nvPr/>
        </p:nvCxnSpPr>
        <p:spPr>
          <a:xfrm>
            <a:off x="1581150" y="3773356"/>
            <a:ext cx="8953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18523" y="2342196"/>
            <a:ext cx="9272777" cy="954107"/>
          </a:xfrm>
          <a:prstGeom prst="rect">
            <a:avLst/>
          </a:prstGeom>
          <a:noFill/>
        </p:spPr>
        <p:txBody>
          <a:bodyPr wrap="square" rtlCol="0">
            <a:spAutoFit/>
          </a:bodyPr>
          <a:lstStyle/>
          <a:p>
            <a:pPr algn="ctr"/>
            <a:r>
              <a:rPr lang="pt-BR" sz="2800" b="1" dirty="0" smtClean="0">
                <a:solidFill>
                  <a:srgbClr val="05556D"/>
                </a:solidFill>
              </a:rPr>
              <a:t>6</a:t>
            </a:r>
            <a:r>
              <a:rPr lang="pt-BR" sz="2800" b="1" dirty="0" smtClean="0"/>
              <a:t> </a:t>
            </a:r>
            <a:r>
              <a:rPr lang="pt-BR" sz="2800" b="1" dirty="0"/>
              <a:t>| Que inscrição enigmática a meretriz traz em sua fronte? </a:t>
            </a:r>
            <a:endParaRPr lang="pt-BR" sz="2800" b="1" dirty="0" smtClean="0"/>
          </a:p>
          <a:p>
            <a:pPr algn="ctr"/>
            <a:r>
              <a:rPr lang="pt-BR" sz="2800" i="1" dirty="0" smtClean="0"/>
              <a:t>Apocalipse </a:t>
            </a:r>
            <a:r>
              <a:rPr lang="pt-BR" sz="2800" i="1" dirty="0"/>
              <a:t>17:5</a:t>
            </a:r>
            <a:endParaRPr lang="en-US" sz="2800" dirty="0"/>
          </a:p>
        </p:txBody>
      </p:sp>
    </p:spTree>
    <p:extLst>
      <p:ext uri="{BB962C8B-B14F-4D97-AF65-F5344CB8AC3E}">
        <p14:creationId xmlns:p14="http://schemas.microsoft.com/office/powerpoint/2010/main" val="300407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8058"/>
          </a:xfrm>
          <a:prstGeom prst="rect">
            <a:avLst/>
          </a:prstGeom>
        </p:spPr>
      </p:pic>
      <p:sp>
        <p:nvSpPr>
          <p:cNvPr id="3" name="TextBox 2"/>
          <p:cNvSpPr txBox="1"/>
          <p:nvPr/>
        </p:nvSpPr>
        <p:spPr>
          <a:xfrm>
            <a:off x="2362200" y="2106577"/>
            <a:ext cx="7248525" cy="3046988"/>
          </a:xfrm>
          <a:prstGeom prst="rect">
            <a:avLst/>
          </a:prstGeom>
          <a:noFill/>
        </p:spPr>
        <p:txBody>
          <a:bodyPr wrap="square" rtlCol="0">
            <a:spAutoFit/>
          </a:bodyPr>
          <a:lstStyle/>
          <a:p>
            <a:pPr algn="ctr">
              <a:spcBef>
                <a:spcPts val="1800"/>
              </a:spcBef>
            </a:pPr>
            <a:r>
              <a:rPr lang="pt-BR" sz="2400" b="1" dirty="0">
                <a:solidFill>
                  <a:schemeClr val="bg2">
                    <a:lumMod val="25000"/>
                  </a:schemeClr>
                </a:solidFill>
              </a:rPr>
              <a:t>A visão do Apocalipse revela que a igreja de Roma é a “mãe” de um sistema religioso que se corrompeu, e as diversas igrejas que dela saíram, as “filhas”, conservam muito de seus vícios e de sua conduta religiosa equivocada. Os dois principais sinais identificadores da relação “maternal” entre </a:t>
            </a:r>
            <a:r>
              <a:rPr lang="pt-BR" sz="2400" b="1" dirty="0" err="1">
                <a:solidFill>
                  <a:schemeClr val="bg2">
                    <a:lumMod val="25000"/>
                  </a:schemeClr>
                </a:solidFill>
              </a:rPr>
              <a:t>romanismo</a:t>
            </a:r>
            <a:r>
              <a:rPr lang="pt-BR" sz="2400" b="1" dirty="0">
                <a:solidFill>
                  <a:schemeClr val="bg2">
                    <a:lumMod val="25000"/>
                  </a:schemeClr>
                </a:solidFill>
              </a:rPr>
              <a:t> e o protestantismo apostatado são: a observância do domingo e a crença na imortalidade da alma.</a:t>
            </a:r>
          </a:p>
        </p:txBody>
      </p:sp>
    </p:spTree>
    <p:extLst>
      <p:ext uri="{BB962C8B-B14F-4D97-AF65-F5344CB8AC3E}">
        <p14:creationId xmlns:p14="http://schemas.microsoft.com/office/powerpoint/2010/main" val="2374638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A2C0CE"/>
            </a:gs>
            <a:gs pos="90259">
              <a:srgbClr val="A2C0CE"/>
            </a:gs>
            <a:gs pos="83000">
              <a:srgbClr val="A2C0CE"/>
            </a:gs>
            <a:gs pos="100000">
              <a:srgbClr val="A2C0CE"/>
            </a:gs>
          </a:gsLst>
          <a:lin ang="5400000" scaled="1"/>
        </a:gradFill>
        <a:effectLst/>
      </p:bgPr>
    </p:bg>
    <p:spTree>
      <p:nvGrpSpPr>
        <p:cNvPr id="1" name=""/>
        <p:cNvGrpSpPr/>
        <p:nvPr/>
      </p:nvGrpSpPr>
      <p:grpSpPr>
        <a:xfrm>
          <a:off x="0" y="0"/>
          <a:ext cx="0" cy="0"/>
          <a:chOff x="0" y="0"/>
          <a:chExt cx="0" cy="0"/>
        </a:xfrm>
      </p:grpSpPr>
      <p:sp>
        <p:nvSpPr>
          <p:cNvPr id="30" name="Rectangle 29"/>
          <p:cNvSpPr/>
          <p:nvPr/>
        </p:nvSpPr>
        <p:spPr>
          <a:xfrm>
            <a:off x="0" y="5850293"/>
            <a:ext cx="12192000" cy="1007707"/>
          </a:xfrm>
          <a:prstGeom prst="rect">
            <a:avLst/>
          </a:prstGeom>
          <a:solidFill>
            <a:srgbClr val="417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06980" y="6092536"/>
            <a:ext cx="7778040" cy="523220"/>
          </a:xfrm>
          <a:prstGeom prst="rect">
            <a:avLst/>
          </a:prstGeom>
        </p:spPr>
        <p:txBody>
          <a:bodyPr wrap="square">
            <a:spAutoFit/>
          </a:bodyPr>
          <a:lstStyle/>
          <a:p>
            <a:pPr algn="ctr">
              <a:spcBef>
                <a:spcPts val="300"/>
              </a:spcBef>
            </a:pPr>
            <a:r>
              <a:rPr lang="pt-BR" sz="1400" b="1" i="1" dirty="0">
                <a:solidFill>
                  <a:schemeClr val="bg1"/>
                </a:solidFill>
              </a:rPr>
              <a:t>Seguiu-se outro anjo, o segundo, dizendo: Caiu, caiu a grande Babilônia que tem dado a beber a todas as nações do vinho da fúria da sua prostituição</a:t>
            </a:r>
            <a:r>
              <a:rPr lang="pt-BR" sz="1400" b="1" i="1" dirty="0" smtClean="0">
                <a:solidFill>
                  <a:schemeClr val="bg1"/>
                </a:solidFill>
              </a:rPr>
              <a:t>. Apocalipse 14:8</a:t>
            </a:r>
            <a:endParaRPr lang="pt-BR" sz="1400" b="1" i="1" dirty="0">
              <a:solidFill>
                <a:schemeClr val="bg1"/>
              </a:solidFill>
            </a:endParaRP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8058"/>
          </a:xfrm>
          <a:prstGeom prst="rect">
            <a:avLst/>
          </a:prstGeom>
        </p:spPr>
      </p:pic>
      <p:sp>
        <p:nvSpPr>
          <p:cNvPr id="8" name="TextBox 7"/>
          <p:cNvSpPr txBox="1"/>
          <p:nvPr/>
        </p:nvSpPr>
        <p:spPr>
          <a:xfrm>
            <a:off x="1431467" y="2190736"/>
            <a:ext cx="10236657" cy="523220"/>
          </a:xfrm>
          <a:prstGeom prst="rect">
            <a:avLst/>
          </a:prstGeom>
          <a:noFill/>
        </p:spPr>
        <p:txBody>
          <a:bodyPr wrap="square" rtlCol="0">
            <a:spAutoFit/>
          </a:bodyPr>
          <a:lstStyle/>
          <a:p>
            <a:r>
              <a:rPr lang="pt-BR" sz="2800" b="1" dirty="0" smtClean="0">
                <a:solidFill>
                  <a:srgbClr val="05556D"/>
                </a:solidFill>
              </a:rPr>
              <a:t>7</a:t>
            </a:r>
            <a:r>
              <a:rPr lang="pt-BR" sz="2800" b="1" dirty="0" smtClean="0"/>
              <a:t> </a:t>
            </a:r>
            <a:r>
              <a:rPr lang="pt-BR" sz="2800" b="1" dirty="0"/>
              <a:t>| Por qual razão Babilônia será castigada? </a:t>
            </a:r>
            <a:r>
              <a:rPr lang="pt-BR" sz="2800" i="1" dirty="0"/>
              <a:t>Apocalipse 14:8</a:t>
            </a:r>
            <a:endParaRPr lang="en-US" sz="2800" dirty="0"/>
          </a:p>
        </p:txBody>
      </p:sp>
      <p:sp>
        <p:nvSpPr>
          <p:cNvPr id="13" name="Rectangle 12"/>
          <p:cNvSpPr/>
          <p:nvPr/>
        </p:nvSpPr>
        <p:spPr>
          <a:xfrm>
            <a:off x="1340977" y="2839822"/>
            <a:ext cx="9788986" cy="954107"/>
          </a:xfrm>
          <a:prstGeom prst="rect">
            <a:avLst/>
          </a:prstGeom>
        </p:spPr>
        <p:txBody>
          <a:bodyPr wrap="square">
            <a:spAutoFit/>
          </a:bodyPr>
          <a:lstStyle/>
          <a:p>
            <a:pPr>
              <a:spcBef>
                <a:spcPts val="300"/>
              </a:spcBef>
              <a:spcAft>
                <a:spcPts val="300"/>
              </a:spcAft>
            </a:pPr>
            <a:r>
              <a:rPr lang="pt-BR" sz="2800" dirty="0"/>
              <a:t>“Por que tem </a:t>
            </a:r>
            <a:r>
              <a:rPr lang="pt-BR" sz="2800" dirty="0" smtClean="0"/>
              <a:t>___________ </a:t>
            </a:r>
            <a:r>
              <a:rPr lang="pt-BR" sz="2800" dirty="0"/>
              <a:t>a beber a todas </a:t>
            </a:r>
            <a:r>
              <a:rPr lang="pt-BR" sz="2800" dirty="0" smtClean="0"/>
              <a:t>as ________________ </a:t>
            </a:r>
            <a:r>
              <a:rPr lang="pt-BR" sz="2800" dirty="0"/>
              <a:t>do vinho </a:t>
            </a:r>
            <a:r>
              <a:rPr lang="pt-BR" sz="2800" dirty="0" smtClean="0"/>
              <a:t>da </a:t>
            </a:r>
            <a:r>
              <a:rPr lang="en-US" sz="2800" dirty="0" err="1" smtClean="0"/>
              <a:t>fúria</a:t>
            </a:r>
            <a:r>
              <a:rPr lang="en-US" sz="2800" dirty="0" smtClean="0"/>
              <a:t> </a:t>
            </a:r>
            <a:r>
              <a:rPr lang="en-US" sz="2800" dirty="0"/>
              <a:t>da </a:t>
            </a:r>
            <a:r>
              <a:rPr lang="en-US" sz="2800" dirty="0" err="1"/>
              <a:t>sua</a:t>
            </a:r>
            <a:r>
              <a:rPr lang="en-US" sz="2800" dirty="0"/>
              <a:t> </a:t>
            </a:r>
            <a:r>
              <a:rPr lang="en-US" sz="2800" dirty="0" smtClean="0"/>
              <a:t>______________________________.”</a:t>
            </a:r>
            <a:endParaRPr lang="en-US" sz="2800" dirty="0"/>
          </a:p>
        </p:txBody>
      </p:sp>
      <p:sp>
        <p:nvSpPr>
          <p:cNvPr id="14" name="TextBox 13"/>
          <p:cNvSpPr txBox="1"/>
          <p:nvPr/>
        </p:nvSpPr>
        <p:spPr>
          <a:xfrm>
            <a:off x="9016677" y="2839822"/>
            <a:ext cx="968343" cy="464871"/>
          </a:xfrm>
          <a:prstGeom prst="rect">
            <a:avLst/>
          </a:prstGeom>
          <a:noFill/>
        </p:spPr>
        <p:txBody>
          <a:bodyPr wrap="none" rtlCol="0">
            <a:spAutoFit/>
          </a:bodyPr>
          <a:lstStyle/>
          <a:p>
            <a:pPr algn="ctr">
              <a:lnSpc>
                <a:spcPct val="150000"/>
              </a:lnSpc>
            </a:pPr>
            <a:r>
              <a:rPr lang="pt-BR" b="1" dirty="0" smtClean="0">
                <a:solidFill>
                  <a:srgbClr val="C00000"/>
                </a:solidFill>
              </a:rPr>
              <a:t>NAÇÕES</a:t>
            </a:r>
            <a:endParaRPr lang="en-US" dirty="0">
              <a:solidFill>
                <a:srgbClr val="C00000"/>
              </a:solidFill>
            </a:endParaRPr>
          </a:p>
        </p:txBody>
      </p:sp>
      <p:sp>
        <p:nvSpPr>
          <p:cNvPr id="15" name="TextBox 14"/>
          <p:cNvSpPr txBox="1"/>
          <p:nvPr/>
        </p:nvSpPr>
        <p:spPr>
          <a:xfrm>
            <a:off x="6370888" y="3277266"/>
            <a:ext cx="1611724" cy="464871"/>
          </a:xfrm>
          <a:prstGeom prst="rect">
            <a:avLst/>
          </a:prstGeom>
          <a:noFill/>
        </p:spPr>
        <p:txBody>
          <a:bodyPr wrap="none" rtlCol="0">
            <a:spAutoFit/>
          </a:bodyPr>
          <a:lstStyle/>
          <a:p>
            <a:pPr algn="ctr">
              <a:lnSpc>
                <a:spcPct val="150000"/>
              </a:lnSpc>
            </a:pPr>
            <a:r>
              <a:rPr lang="en-US" b="1" dirty="0" smtClean="0">
                <a:solidFill>
                  <a:srgbClr val="C00000"/>
                </a:solidFill>
              </a:rPr>
              <a:t>PROSTITUIÇÃO</a:t>
            </a:r>
            <a:endParaRPr lang="en-US" b="1" dirty="0">
              <a:solidFill>
                <a:srgbClr val="C00000"/>
              </a:solidFill>
            </a:endParaRPr>
          </a:p>
        </p:txBody>
      </p:sp>
      <p:sp>
        <p:nvSpPr>
          <p:cNvPr id="16" name="TextBox 15"/>
          <p:cNvSpPr txBox="1"/>
          <p:nvPr/>
        </p:nvSpPr>
        <p:spPr>
          <a:xfrm>
            <a:off x="3983885" y="2852004"/>
            <a:ext cx="765979" cy="464871"/>
          </a:xfrm>
          <a:prstGeom prst="rect">
            <a:avLst/>
          </a:prstGeom>
          <a:noFill/>
        </p:spPr>
        <p:txBody>
          <a:bodyPr wrap="none" rtlCol="0">
            <a:spAutoFit/>
          </a:bodyPr>
          <a:lstStyle/>
          <a:p>
            <a:pPr algn="ctr">
              <a:lnSpc>
                <a:spcPct val="150000"/>
              </a:lnSpc>
            </a:pPr>
            <a:r>
              <a:rPr lang="pt-BR" b="1" dirty="0" smtClean="0">
                <a:solidFill>
                  <a:srgbClr val="C00000"/>
                </a:solidFill>
              </a:rPr>
              <a:t>DADO</a:t>
            </a:r>
            <a:endParaRPr lang="en-US" dirty="0">
              <a:solidFill>
                <a:srgbClr val="C00000"/>
              </a:solidFill>
            </a:endParaRPr>
          </a:p>
        </p:txBody>
      </p:sp>
    </p:spTree>
    <p:extLst>
      <p:ext uri="{BB962C8B-B14F-4D97-AF65-F5344CB8AC3E}">
        <p14:creationId xmlns:p14="http://schemas.microsoft.com/office/powerpoint/2010/main" val="53266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8058"/>
          </a:xfrm>
          <a:prstGeom prst="rect">
            <a:avLst/>
          </a:prstGeom>
        </p:spPr>
      </p:pic>
      <p:sp>
        <p:nvSpPr>
          <p:cNvPr id="3" name="TextBox 2"/>
          <p:cNvSpPr txBox="1"/>
          <p:nvPr/>
        </p:nvSpPr>
        <p:spPr>
          <a:xfrm>
            <a:off x="2519173" y="2525677"/>
            <a:ext cx="7248525" cy="2062103"/>
          </a:xfrm>
          <a:prstGeom prst="rect">
            <a:avLst/>
          </a:prstGeom>
          <a:noFill/>
        </p:spPr>
        <p:txBody>
          <a:bodyPr wrap="square" rtlCol="0">
            <a:spAutoFit/>
          </a:bodyPr>
          <a:lstStyle/>
          <a:p>
            <a:pPr algn="ctr">
              <a:spcBef>
                <a:spcPts val="1800"/>
              </a:spcBef>
            </a:pPr>
            <a:r>
              <a:rPr lang="pt-BR" sz="3200" b="1" dirty="0">
                <a:solidFill>
                  <a:schemeClr val="bg2">
                    <a:lumMod val="25000"/>
                  </a:schemeClr>
                </a:solidFill>
              </a:rPr>
              <a:t>O castigo é resultante do ensino de uma doutrina adulterada. Isso realça </a:t>
            </a:r>
            <a:r>
              <a:rPr lang="pt-BR" sz="3200" b="1" dirty="0" smtClean="0">
                <a:solidFill>
                  <a:schemeClr val="bg2">
                    <a:lumMod val="25000"/>
                  </a:schemeClr>
                </a:solidFill>
              </a:rPr>
              <a:t>a tremenda </a:t>
            </a:r>
            <a:r>
              <a:rPr lang="pt-BR" sz="3200" b="1" dirty="0">
                <a:solidFill>
                  <a:schemeClr val="bg2">
                    <a:lumMod val="25000"/>
                  </a:schemeClr>
                </a:solidFill>
              </a:rPr>
              <a:t>importância que Deus confere à pureza das doutrinas (</a:t>
            </a:r>
            <a:r>
              <a:rPr lang="pt-BR" sz="3200" b="1" dirty="0" err="1">
                <a:solidFill>
                  <a:schemeClr val="bg2">
                    <a:lumMod val="25000"/>
                  </a:schemeClr>
                </a:solidFill>
              </a:rPr>
              <a:t>Mt</a:t>
            </a:r>
            <a:r>
              <a:rPr lang="pt-BR" sz="3200" b="1" dirty="0">
                <a:solidFill>
                  <a:schemeClr val="bg2">
                    <a:lumMod val="25000"/>
                  </a:schemeClr>
                </a:solidFill>
              </a:rPr>
              <a:t> 5:17-19).</a:t>
            </a:r>
          </a:p>
        </p:txBody>
      </p:sp>
    </p:spTree>
    <p:extLst>
      <p:ext uri="{BB962C8B-B14F-4D97-AF65-F5344CB8AC3E}">
        <p14:creationId xmlns:p14="http://schemas.microsoft.com/office/powerpoint/2010/main" val="46607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A2C0CE"/>
            </a:gs>
            <a:gs pos="90259">
              <a:srgbClr val="A2C0CE"/>
            </a:gs>
            <a:gs pos="83000">
              <a:srgbClr val="A2C0CE"/>
            </a:gs>
            <a:gs pos="100000">
              <a:srgbClr val="A2C0CE"/>
            </a:gs>
          </a:gsLst>
          <a:lin ang="5400000" scaled="1"/>
        </a:gradFill>
        <a:effectLst/>
      </p:bgPr>
    </p:bg>
    <p:spTree>
      <p:nvGrpSpPr>
        <p:cNvPr id="1" name=""/>
        <p:cNvGrpSpPr/>
        <p:nvPr/>
      </p:nvGrpSpPr>
      <p:grpSpPr>
        <a:xfrm>
          <a:off x="0" y="0"/>
          <a:ext cx="0" cy="0"/>
          <a:chOff x="0" y="0"/>
          <a:chExt cx="0" cy="0"/>
        </a:xfrm>
      </p:grpSpPr>
      <p:sp>
        <p:nvSpPr>
          <p:cNvPr id="30" name="Rectangle 29"/>
          <p:cNvSpPr/>
          <p:nvPr/>
        </p:nvSpPr>
        <p:spPr>
          <a:xfrm>
            <a:off x="0" y="5850293"/>
            <a:ext cx="12192000" cy="1007707"/>
          </a:xfrm>
          <a:prstGeom prst="rect">
            <a:avLst/>
          </a:prstGeom>
          <a:solidFill>
            <a:srgbClr val="417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06980" y="6092536"/>
            <a:ext cx="7778040" cy="523220"/>
          </a:xfrm>
          <a:prstGeom prst="rect">
            <a:avLst/>
          </a:prstGeom>
        </p:spPr>
        <p:txBody>
          <a:bodyPr wrap="square">
            <a:spAutoFit/>
          </a:bodyPr>
          <a:lstStyle/>
          <a:p>
            <a:pPr algn="ctr">
              <a:spcBef>
                <a:spcPts val="300"/>
              </a:spcBef>
            </a:pPr>
            <a:r>
              <a:rPr lang="pt-BR" sz="1400" b="1" i="1" dirty="0">
                <a:solidFill>
                  <a:schemeClr val="bg1"/>
                </a:solidFill>
              </a:rPr>
              <a:t>Ouvi outra voz do céu, dizendo: Retirai-vos dela, povo meu, para não serdes cúmplices em seus pecados e para não participardes dos seus flagelos. </a:t>
            </a:r>
            <a:r>
              <a:rPr lang="pt-BR" sz="1400" b="1" i="1" dirty="0" smtClean="0">
                <a:solidFill>
                  <a:schemeClr val="bg1"/>
                </a:solidFill>
              </a:rPr>
              <a:t>Apocalipse 18:4</a:t>
            </a:r>
            <a:endParaRPr lang="pt-BR" sz="1400" b="1" i="1" dirty="0">
              <a:solidFill>
                <a:schemeClr val="bg1"/>
              </a:solidFill>
            </a:endParaRP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8058"/>
          </a:xfrm>
          <a:prstGeom prst="rect">
            <a:avLst/>
          </a:prstGeom>
        </p:spPr>
      </p:pic>
      <p:sp>
        <p:nvSpPr>
          <p:cNvPr id="7" name="TextBox 6"/>
          <p:cNvSpPr txBox="1"/>
          <p:nvPr/>
        </p:nvSpPr>
        <p:spPr>
          <a:xfrm>
            <a:off x="821863" y="2705266"/>
            <a:ext cx="9531811" cy="1938992"/>
          </a:xfrm>
          <a:prstGeom prst="rect">
            <a:avLst/>
          </a:prstGeom>
          <a:noFill/>
        </p:spPr>
        <p:txBody>
          <a:bodyPr wrap="square" rtlCol="0">
            <a:spAutoFit/>
          </a:bodyPr>
          <a:lstStyle/>
          <a:p>
            <a:r>
              <a:rPr lang="en-US" sz="4000" dirty="0" smtClean="0"/>
              <a:t>□</a:t>
            </a:r>
            <a:r>
              <a:rPr lang="en-US" sz="2800" dirty="0" smtClean="0"/>
              <a:t> </a:t>
            </a:r>
            <a:r>
              <a:rPr lang="pt-BR" sz="2800" dirty="0"/>
              <a:t>Porque Ele vai formar uma nova igreja no tempo do </a:t>
            </a:r>
            <a:r>
              <a:rPr lang="pt-BR" sz="2800" dirty="0" smtClean="0"/>
              <a:t>fim.</a:t>
            </a:r>
            <a:endParaRPr lang="en-US" sz="2800" dirty="0" smtClean="0"/>
          </a:p>
          <a:p>
            <a:r>
              <a:rPr lang="en-US" sz="4000" dirty="0" smtClean="0"/>
              <a:t>□</a:t>
            </a:r>
            <a:r>
              <a:rPr lang="en-US" sz="2800" dirty="0" smtClean="0"/>
              <a:t> </a:t>
            </a:r>
            <a:r>
              <a:rPr lang="pt-BR" sz="2800" dirty="0"/>
              <a:t>Para que o povo não sofra Seus </a:t>
            </a:r>
            <a:r>
              <a:rPr lang="pt-BR" sz="2800" dirty="0" smtClean="0"/>
              <a:t>flagelos.</a:t>
            </a:r>
            <a:endParaRPr lang="en-US" sz="2800" dirty="0" smtClean="0"/>
          </a:p>
          <a:p>
            <a:r>
              <a:rPr lang="en-US" sz="4000" dirty="0" smtClean="0"/>
              <a:t>□</a:t>
            </a:r>
            <a:r>
              <a:rPr lang="en-US" sz="2800" dirty="0" smtClean="0"/>
              <a:t> </a:t>
            </a:r>
            <a:r>
              <a:rPr lang="pt-BR" sz="2800" dirty="0"/>
              <a:t>Porque Deus vai restaurar Babilônia</a:t>
            </a:r>
            <a:r>
              <a:rPr lang="pt-BR" sz="2800" dirty="0" smtClean="0"/>
              <a:t>.</a:t>
            </a:r>
            <a:r>
              <a:rPr lang="en-US" sz="2800" dirty="0" smtClean="0"/>
              <a:t> 	</a:t>
            </a:r>
            <a:endParaRPr lang="en-US" sz="2800" dirty="0"/>
          </a:p>
        </p:txBody>
      </p:sp>
      <p:sp>
        <p:nvSpPr>
          <p:cNvPr id="9" name="TextBox 8"/>
          <p:cNvSpPr txBox="1"/>
          <p:nvPr/>
        </p:nvSpPr>
        <p:spPr>
          <a:xfrm>
            <a:off x="907587" y="1751159"/>
            <a:ext cx="9950911" cy="954107"/>
          </a:xfrm>
          <a:prstGeom prst="rect">
            <a:avLst/>
          </a:prstGeom>
          <a:noFill/>
        </p:spPr>
        <p:txBody>
          <a:bodyPr wrap="square" rtlCol="0">
            <a:spAutoFit/>
          </a:bodyPr>
          <a:lstStyle/>
          <a:p>
            <a:r>
              <a:rPr lang="pt-BR" sz="2800" b="1" dirty="0" smtClean="0">
                <a:solidFill>
                  <a:srgbClr val="05556D"/>
                </a:solidFill>
              </a:rPr>
              <a:t>8</a:t>
            </a:r>
            <a:r>
              <a:rPr lang="pt-BR" sz="2800" b="1" dirty="0" smtClean="0"/>
              <a:t> </a:t>
            </a:r>
            <a:r>
              <a:rPr lang="pt-BR" sz="2800" b="1" dirty="0"/>
              <a:t>| Por que Deus ordena a Seu povo que saia das igrejas que </a:t>
            </a:r>
            <a:endParaRPr lang="pt-BR" sz="2800" b="1" dirty="0" smtClean="0"/>
          </a:p>
          <a:p>
            <a:r>
              <a:rPr lang="pt-BR" sz="2800" b="1" dirty="0" smtClean="0"/>
              <a:t>seguem Babilônia? </a:t>
            </a:r>
            <a:r>
              <a:rPr lang="en-US" sz="2800" i="1" dirty="0" err="1" smtClean="0"/>
              <a:t>Apocalipse</a:t>
            </a:r>
            <a:r>
              <a:rPr lang="en-US" sz="2800" i="1" dirty="0" smtClean="0"/>
              <a:t> </a:t>
            </a:r>
            <a:r>
              <a:rPr lang="en-US" sz="2800" i="1" dirty="0"/>
              <a:t>18:4</a:t>
            </a:r>
            <a:endParaRPr lang="en-US" sz="2800" dirty="0"/>
          </a:p>
        </p:txBody>
      </p:sp>
      <p:sp>
        <p:nvSpPr>
          <p:cNvPr id="10" name="TextBox 9"/>
          <p:cNvSpPr txBox="1"/>
          <p:nvPr/>
        </p:nvSpPr>
        <p:spPr>
          <a:xfrm>
            <a:off x="907587" y="3426937"/>
            <a:ext cx="290465" cy="464871"/>
          </a:xfrm>
          <a:prstGeom prst="rect">
            <a:avLst/>
          </a:prstGeom>
          <a:noFill/>
        </p:spPr>
        <p:txBody>
          <a:bodyPr wrap="none" rtlCol="0">
            <a:spAutoFit/>
          </a:bodyPr>
          <a:lstStyle/>
          <a:p>
            <a:pPr algn="ctr">
              <a:lnSpc>
                <a:spcPct val="150000"/>
              </a:lnSpc>
            </a:pPr>
            <a:r>
              <a:rPr lang="en-US" b="1" dirty="0">
                <a:solidFill>
                  <a:srgbClr val="C00000"/>
                </a:solidFill>
              </a:rPr>
              <a:t>x</a:t>
            </a:r>
          </a:p>
        </p:txBody>
      </p:sp>
    </p:spTree>
    <p:extLst>
      <p:ext uri="{BB962C8B-B14F-4D97-AF65-F5344CB8AC3E}">
        <p14:creationId xmlns:p14="http://schemas.microsoft.com/office/powerpoint/2010/main" val="236186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8058"/>
          </a:xfrm>
          <a:prstGeom prst="rect">
            <a:avLst/>
          </a:prstGeom>
        </p:spPr>
      </p:pic>
      <p:sp>
        <p:nvSpPr>
          <p:cNvPr id="3" name="TextBox 2"/>
          <p:cNvSpPr txBox="1"/>
          <p:nvPr/>
        </p:nvSpPr>
        <p:spPr>
          <a:xfrm>
            <a:off x="2223898" y="1754152"/>
            <a:ext cx="7248525" cy="3785652"/>
          </a:xfrm>
          <a:prstGeom prst="rect">
            <a:avLst/>
          </a:prstGeom>
          <a:noFill/>
        </p:spPr>
        <p:txBody>
          <a:bodyPr wrap="square" rtlCol="0">
            <a:spAutoFit/>
          </a:bodyPr>
          <a:lstStyle/>
          <a:p>
            <a:pPr algn="ctr">
              <a:spcBef>
                <a:spcPts val="1800"/>
              </a:spcBef>
            </a:pPr>
            <a:r>
              <a:rPr lang="pt-BR" sz="2400" b="1" dirty="0">
                <a:solidFill>
                  <a:schemeClr val="bg2">
                    <a:lumMod val="25000"/>
                  </a:schemeClr>
                </a:solidFill>
              </a:rPr>
              <a:t>A profecia bíblica alerta o cristão quanto ao perigo de se tornar </a:t>
            </a:r>
            <a:r>
              <a:rPr lang="pt-BR" sz="2400" b="1" dirty="0" smtClean="0">
                <a:solidFill>
                  <a:schemeClr val="bg2">
                    <a:lumMod val="25000"/>
                  </a:schemeClr>
                </a:solidFill>
              </a:rPr>
              <a:t>cúmplice de </a:t>
            </a:r>
            <a:r>
              <a:rPr lang="pt-BR" sz="2400" b="1" dirty="0">
                <a:solidFill>
                  <a:schemeClr val="bg2">
                    <a:lumMod val="25000"/>
                  </a:schemeClr>
                </a:solidFill>
              </a:rPr>
              <a:t>uma pregação doutrinariamente corrompida. Muitos ignoram o que diz </a:t>
            </a:r>
            <a:r>
              <a:rPr lang="pt-BR" sz="2400" b="1" dirty="0" smtClean="0">
                <a:solidFill>
                  <a:schemeClr val="bg2">
                    <a:lumMod val="25000"/>
                  </a:schemeClr>
                </a:solidFill>
              </a:rPr>
              <a:t>a revelação </a:t>
            </a:r>
            <a:r>
              <a:rPr lang="pt-BR" sz="2400" b="1" dirty="0">
                <a:solidFill>
                  <a:schemeClr val="bg2">
                    <a:lumMod val="25000"/>
                  </a:schemeClr>
                </a:solidFill>
              </a:rPr>
              <a:t>de Deus em Sua Palavra. Contudo, conhecer a vontade do Senhor </a:t>
            </a:r>
            <a:r>
              <a:rPr lang="pt-BR" sz="2400" b="1" dirty="0" smtClean="0">
                <a:solidFill>
                  <a:schemeClr val="bg2">
                    <a:lumMod val="25000"/>
                  </a:schemeClr>
                </a:solidFill>
              </a:rPr>
              <a:t>e seguir </a:t>
            </a:r>
            <a:r>
              <a:rPr lang="pt-BR" sz="2400" b="1" dirty="0">
                <a:solidFill>
                  <a:schemeClr val="bg2">
                    <a:lumMod val="25000"/>
                  </a:schemeClr>
                </a:solidFill>
              </a:rPr>
              <a:t>um caminho contrário ao ensinamento bíblico seria um ato de desobediência e rebelião conforme o espírito da Babilônia. Assim, os flagelos destinados à Babilônia espiritual alcançarão também seus seguidores. Por isso </a:t>
            </a:r>
            <a:r>
              <a:rPr lang="pt-BR" sz="2400" b="1" dirty="0" smtClean="0">
                <a:solidFill>
                  <a:schemeClr val="bg2">
                    <a:lumMod val="25000"/>
                  </a:schemeClr>
                </a:solidFill>
              </a:rPr>
              <a:t>o Salvador </a:t>
            </a:r>
            <a:r>
              <a:rPr lang="pt-BR" sz="2400" b="1" dirty="0">
                <a:solidFill>
                  <a:schemeClr val="bg2">
                    <a:lumMod val="25000"/>
                  </a:schemeClr>
                </a:solidFill>
              </a:rPr>
              <a:t>diz: “Retirai-vos dela, povo Meu” (</a:t>
            </a:r>
            <a:r>
              <a:rPr lang="pt-BR" sz="2400" b="1" dirty="0" err="1">
                <a:solidFill>
                  <a:schemeClr val="bg2">
                    <a:lumMod val="25000"/>
                  </a:schemeClr>
                </a:solidFill>
              </a:rPr>
              <a:t>Ap</a:t>
            </a:r>
            <a:r>
              <a:rPr lang="pt-BR" sz="2400" b="1" dirty="0">
                <a:solidFill>
                  <a:schemeClr val="bg2">
                    <a:lumMod val="25000"/>
                  </a:schemeClr>
                </a:solidFill>
              </a:rPr>
              <a:t> 18:4).</a:t>
            </a:r>
          </a:p>
        </p:txBody>
      </p:sp>
    </p:spTree>
    <p:extLst>
      <p:ext uri="{BB962C8B-B14F-4D97-AF65-F5344CB8AC3E}">
        <p14:creationId xmlns:p14="http://schemas.microsoft.com/office/powerpoint/2010/main" val="2448255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997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A2C0CE"/>
            </a:gs>
            <a:gs pos="90259">
              <a:srgbClr val="A2C0CE"/>
            </a:gs>
            <a:gs pos="83000">
              <a:srgbClr val="A2C0CE"/>
            </a:gs>
            <a:gs pos="100000">
              <a:srgbClr val="A2C0CE"/>
            </a:gs>
          </a:gsLst>
          <a:lin ang="5400000" scaled="1"/>
        </a:gradFill>
        <a:effectLst/>
      </p:bgPr>
    </p:bg>
    <p:spTree>
      <p:nvGrpSpPr>
        <p:cNvPr id="1" name=""/>
        <p:cNvGrpSpPr/>
        <p:nvPr/>
      </p:nvGrpSpPr>
      <p:grpSpPr>
        <a:xfrm>
          <a:off x="0" y="0"/>
          <a:ext cx="0" cy="0"/>
          <a:chOff x="0" y="0"/>
          <a:chExt cx="0" cy="0"/>
        </a:xfrm>
      </p:grpSpPr>
      <p:sp>
        <p:nvSpPr>
          <p:cNvPr id="30" name="Rectangle 29"/>
          <p:cNvSpPr/>
          <p:nvPr/>
        </p:nvSpPr>
        <p:spPr>
          <a:xfrm>
            <a:off x="0" y="5850293"/>
            <a:ext cx="12192000" cy="1007707"/>
          </a:xfrm>
          <a:prstGeom prst="rect">
            <a:avLst/>
          </a:prstGeom>
          <a:solidFill>
            <a:srgbClr val="417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4787" y="5965578"/>
            <a:ext cx="10742426" cy="777136"/>
          </a:xfrm>
          <a:prstGeom prst="rect">
            <a:avLst/>
          </a:prstGeom>
        </p:spPr>
        <p:txBody>
          <a:bodyPr wrap="square">
            <a:spAutoFit/>
          </a:bodyPr>
          <a:lstStyle/>
          <a:p>
            <a:pPr algn="ctr">
              <a:spcBef>
                <a:spcPts val="300"/>
              </a:spcBef>
            </a:pPr>
            <a:r>
              <a:rPr lang="pt-BR" sz="1400" b="1" i="1" baseline="30000" dirty="0" smtClean="0">
                <a:solidFill>
                  <a:schemeClr val="bg1"/>
                </a:solidFill>
              </a:rPr>
              <a:t>37</a:t>
            </a:r>
            <a:r>
              <a:rPr lang="pt-BR" sz="1400" b="1" i="1" dirty="0" smtClean="0">
                <a:solidFill>
                  <a:schemeClr val="bg1"/>
                </a:solidFill>
              </a:rPr>
              <a:t>Ouvindo </a:t>
            </a:r>
            <a:r>
              <a:rPr lang="pt-BR" sz="1400" b="1" i="1" dirty="0">
                <a:solidFill>
                  <a:schemeClr val="bg1"/>
                </a:solidFill>
              </a:rPr>
              <a:t>eles estas coisas, </a:t>
            </a:r>
            <a:r>
              <a:rPr lang="pt-BR" sz="1400" b="1" i="1" dirty="0" err="1">
                <a:solidFill>
                  <a:schemeClr val="bg1"/>
                </a:solidFill>
              </a:rPr>
              <a:t>compungiu-se-lhes</a:t>
            </a:r>
            <a:r>
              <a:rPr lang="pt-BR" sz="1400" b="1" i="1" dirty="0">
                <a:solidFill>
                  <a:schemeClr val="bg1"/>
                </a:solidFill>
              </a:rPr>
              <a:t> o coração e perguntaram a Pedro e aos demais apóstolos: Que faremos, irmãos?</a:t>
            </a:r>
          </a:p>
          <a:p>
            <a:pPr algn="ctr">
              <a:spcBef>
                <a:spcPts val="300"/>
              </a:spcBef>
            </a:pPr>
            <a:r>
              <a:rPr lang="pt-BR" sz="1400" b="1" i="1" baseline="30000" dirty="0" smtClean="0">
                <a:solidFill>
                  <a:schemeClr val="bg1"/>
                </a:solidFill>
              </a:rPr>
              <a:t>38</a:t>
            </a:r>
            <a:r>
              <a:rPr lang="pt-BR" sz="1400" b="1" i="1" dirty="0" smtClean="0">
                <a:solidFill>
                  <a:schemeClr val="bg1"/>
                </a:solidFill>
              </a:rPr>
              <a:t>Respondeu-lhes </a:t>
            </a:r>
            <a:r>
              <a:rPr lang="pt-BR" sz="1400" b="1" i="1" dirty="0">
                <a:solidFill>
                  <a:schemeClr val="bg1"/>
                </a:solidFill>
              </a:rPr>
              <a:t>Pedro: Arrependei-vos, e cada um de vós seja batizado em nome de Jesus Cristo para remissão dos vossos pecados, e recebereis o dom do Espírito Santo</a:t>
            </a:r>
            <a:r>
              <a:rPr lang="pt-BR" sz="1400" b="1" i="1" dirty="0" smtClean="0">
                <a:solidFill>
                  <a:schemeClr val="bg1"/>
                </a:solidFill>
              </a:rPr>
              <a:t>. </a:t>
            </a:r>
            <a:r>
              <a:rPr lang="pt-BR" sz="1400" b="1" i="1" dirty="0" smtClean="0">
                <a:solidFill>
                  <a:schemeClr val="bg1"/>
                </a:solidFill>
              </a:rPr>
              <a:t>Atos </a:t>
            </a:r>
            <a:r>
              <a:rPr lang="pt-BR" sz="1400" b="1" i="1" dirty="0" smtClean="0">
                <a:solidFill>
                  <a:schemeClr val="bg1"/>
                </a:solidFill>
              </a:rPr>
              <a:t>2:37, 38</a:t>
            </a:r>
            <a:endParaRPr lang="pt-BR" sz="1400" b="1" i="1" dirty="0">
              <a:solidFill>
                <a:schemeClr val="bg1"/>
              </a:solidFill>
            </a:endParaRP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8058"/>
          </a:xfrm>
          <a:prstGeom prst="rect">
            <a:avLst/>
          </a:prstGeom>
        </p:spPr>
      </p:pic>
      <p:sp>
        <p:nvSpPr>
          <p:cNvPr id="9" name="TextBox 8"/>
          <p:cNvSpPr txBox="1"/>
          <p:nvPr/>
        </p:nvSpPr>
        <p:spPr>
          <a:xfrm>
            <a:off x="2469829" y="3308485"/>
            <a:ext cx="7170168" cy="880369"/>
          </a:xfrm>
          <a:prstGeom prst="rect">
            <a:avLst/>
          </a:prstGeom>
          <a:noFill/>
        </p:spPr>
        <p:txBody>
          <a:bodyPr wrap="none" rtlCol="0">
            <a:spAutoFit/>
          </a:bodyPr>
          <a:lstStyle/>
          <a:p>
            <a:pPr algn="ctr">
              <a:lnSpc>
                <a:spcPct val="150000"/>
              </a:lnSpc>
            </a:pPr>
            <a:r>
              <a:rPr lang="pt-BR" b="1" dirty="0">
                <a:solidFill>
                  <a:srgbClr val="C00000"/>
                </a:solidFill>
              </a:rPr>
              <a:t>Arrependei-vos, e cada um de vós seja batizado em nome de Jesus Cristo </a:t>
            </a:r>
            <a:endParaRPr lang="pt-BR" b="1" dirty="0" smtClean="0">
              <a:solidFill>
                <a:srgbClr val="C00000"/>
              </a:solidFill>
            </a:endParaRPr>
          </a:p>
          <a:p>
            <a:pPr algn="ctr">
              <a:lnSpc>
                <a:spcPct val="150000"/>
              </a:lnSpc>
            </a:pPr>
            <a:r>
              <a:rPr lang="pt-BR" b="1" dirty="0" smtClean="0">
                <a:solidFill>
                  <a:srgbClr val="C00000"/>
                </a:solidFill>
              </a:rPr>
              <a:t>para </a:t>
            </a:r>
            <a:r>
              <a:rPr lang="pt-BR" b="1" dirty="0">
                <a:solidFill>
                  <a:srgbClr val="C00000"/>
                </a:solidFill>
              </a:rPr>
              <a:t>remissão dos vossos pecados, e recebereis o dom do Espírito Santo.</a:t>
            </a:r>
            <a:endParaRPr lang="en-US" dirty="0">
              <a:solidFill>
                <a:srgbClr val="C00000"/>
              </a:solidFill>
            </a:endParaRPr>
          </a:p>
        </p:txBody>
      </p:sp>
      <p:cxnSp>
        <p:nvCxnSpPr>
          <p:cNvPr id="10" name="Straight Connector 9"/>
          <p:cNvCxnSpPr/>
          <p:nvPr/>
        </p:nvCxnSpPr>
        <p:spPr>
          <a:xfrm>
            <a:off x="1581150" y="3773356"/>
            <a:ext cx="8953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4743" y="2257835"/>
            <a:ext cx="9382514" cy="954107"/>
          </a:xfrm>
          <a:prstGeom prst="rect">
            <a:avLst/>
          </a:prstGeom>
          <a:noFill/>
        </p:spPr>
        <p:txBody>
          <a:bodyPr wrap="square" rtlCol="0">
            <a:spAutoFit/>
          </a:bodyPr>
          <a:lstStyle/>
          <a:p>
            <a:r>
              <a:rPr lang="pt-BR" sz="2800" b="1" dirty="0" smtClean="0">
                <a:solidFill>
                  <a:srgbClr val="05556D"/>
                </a:solidFill>
              </a:rPr>
              <a:t>9</a:t>
            </a:r>
            <a:r>
              <a:rPr lang="pt-BR" sz="2800" b="1" dirty="0" smtClean="0"/>
              <a:t> </a:t>
            </a:r>
            <a:r>
              <a:rPr lang="pt-BR" sz="2800" b="1" dirty="0"/>
              <a:t>| Que instrução Pedro apresentou àqueles que descobriram que viviam </a:t>
            </a:r>
            <a:r>
              <a:rPr lang="pt-BR" sz="2800" b="1" dirty="0" smtClean="0"/>
              <a:t>uma fé de </a:t>
            </a:r>
            <a:r>
              <a:rPr lang="pt-BR" sz="2800" b="1" dirty="0"/>
              <a:t>forma equivocada? </a:t>
            </a:r>
            <a:r>
              <a:rPr lang="pt-BR" sz="2800" i="1" dirty="0"/>
              <a:t>Atos 2:37, 38</a:t>
            </a:r>
            <a:endParaRPr lang="en-US" sz="2800" dirty="0"/>
          </a:p>
        </p:txBody>
      </p:sp>
      <p:cxnSp>
        <p:nvCxnSpPr>
          <p:cNvPr id="13" name="Straight Connector 12"/>
          <p:cNvCxnSpPr/>
          <p:nvPr/>
        </p:nvCxnSpPr>
        <p:spPr>
          <a:xfrm>
            <a:off x="1581150" y="4188854"/>
            <a:ext cx="8953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53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8058"/>
          </a:xfrm>
          <a:prstGeom prst="rect">
            <a:avLst/>
          </a:prstGeom>
        </p:spPr>
      </p:pic>
      <p:sp>
        <p:nvSpPr>
          <p:cNvPr id="3" name="TextBox 2"/>
          <p:cNvSpPr txBox="1"/>
          <p:nvPr/>
        </p:nvSpPr>
        <p:spPr>
          <a:xfrm>
            <a:off x="2362200" y="2106577"/>
            <a:ext cx="7248525" cy="2677656"/>
          </a:xfrm>
          <a:prstGeom prst="rect">
            <a:avLst/>
          </a:prstGeom>
          <a:noFill/>
        </p:spPr>
        <p:txBody>
          <a:bodyPr wrap="square" rtlCol="0">
            <a:spAutoFit/>
          </a:bodyPr>
          <a:lstStyle/>
          <a:p>
            <a:pPr algn="ctr">
              <a:spcBef>
                <a:spcPts val="1800"/>
              </a:spcBef>
            </a:pPr>
            <a:r>
              <a:rPr lang="pt-BR" sz="2800" b="1" dirty="0">
                <a:solidFill>
                  <a:schemeClr val="bg2">
                    <a:lumMod val="25000"/>
                  </a:schemeClr>
                </a:solidFill>
              </a:rPr>
              <a:t>Deus convida todos ao arrependimento. Mesmo pessoas religiosas, mas que ainda não aceitaram todas as verdades ensinadas na Bíblia, precisam se arrepender e nascer de novo, demonstrando isso por meio do batismo (</a:t>
            </a:r>
            <a:r>
              <a:rPr lang="pt-BR" sz="2800" b="1" dirty="0" err="1">
                <a:solidFill>
                  <a:schemeClr val="bg2">
                    <a:lumMod val="25000"/>
                  </a:schemeClr>
                </a:solidFill>
              </a:rPr>
              <a:t>Jo</a:t>
            </a:r>
            <a:r>
              <a:rPr lang="pt-BR" sz="2800" b="1" dirty="0">
                <a:solidFill>
                  <a:schemeClr val="bg2">
                    <a:lumMod val="25000"/>
                  </a:schemeClr>
                </a:solidFill>
              </a:rPr>
              <a:t> 3:1-15; At 19:1-7).</a:t>
            </a:r>
          </a:p>
        </p:txBody>
      </p:sp>
    </p:spTree>
    <p:extLst>
      <p:ext uri="{BB962C8B-B14F-4D97-AF65-F5344CB8AC3E}">
        <p14:creationId xmlns:p14="http://schemas.microsoft.com/office/powerpoint/2010/main" val="3112009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8058"/>
          </a:xfrm>
          <a:prstGeom prst="rect">
            <a:avLst/>
          </a:prstGeom>
        </p:spPr>
      </p:pic>
      <p:sp>
        <p:nvSpPr>
          <p:cNvPr id="4" name="Rectangle 3"/>
          <p:cNvSpPr/>
          <p:nvPr/>
        </p:nvSpPr>
        <p:spPr>
          <a:xfrm>
            <a:off x="3303948" y="1679291"/>
            <a:ext cx="5192352" cy="4207932"/>
          </a:xfrm>
          <a:prstGeom prst="rect">
            <a:avLst/>
          </a:prstGeom>
          <a:solidFill>
            <a:srgbClr val="A2C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Box 4"/>
          <p:cNvSpPr txBox="1"/>
          <p:nvPr/>
        </p:nvSpPr>
        <p:spPr>
          <a:xfrm>
            <a:off x="3542072" y="1916905"/>
            <a:ext cx="4685309" cy="3970318"/>
          </a:xfrm>
          <a:prstGeom prst="rect">
            <a:avLst/>
          </a:prstGeom>
          <a:noFill/>
        </p:spPr>
        <p:txBody>
          <a:bodyPr wrap="square" rtlCol="0">
            <a:spAutoFit/>
          </a:bodyPr>
          <a:lstStyle/>
          <a:p>
            <a:pPr algn="ctr"/>
            <a:r>
              <a:rPr lang="en-US" b="1" dirty="0" smtClean="0">
                <a:solidFill>
                  <a:srgbClr val="05556D"/>
                </a:solidFill>
              </a:rPr>
              <a:t>MEU COMPROMISSO:</a:t>
            </a:r>
          </a:p>
          <a:p>
            <a:pPr algn="ctr"/>
            <a:endParaRPr lang="en-US" b="1" dirty="0" smtClean="0"/>
          </a:p>
          <a:p>
            <a:pPr algn="ctr"/>
            <a:r>
              <a:rPr lang="pt-BR" b="1" dirty="0" smtClean="0"/>
              <a:t>Entendi que há um sistema de engano que funciona por meio de diversas igrejas, chamadas no Apocalipse, espiritualmente, de Babilônia. Felizmente, Deus revelou as verdades bíblicas para nos libertar do engano nos últimos momentos da história. Eu me comprometo a rejeitar os ensinos de Babilônia e a seguir exatamente o que as Escrituras Sagradas me ensinam. Quero fazer parte da igreja que prega todas as verdades bíblicas, onde Jesus Cristo é </a:t>
            </a:r>
            <a:r>
              <a:rPr lang="en-US" b="1" dirty="0" smtClean="0"/>
              <a:t>o </a:t>
            </a:r>
            <a:r>
              <a:rPr lang="en-US" b="1" dirty="0" err="1" smtClean="0"/>
              <a:t>cabeça</a:t>
            </a:r>
            <a:r>
              <a:rPr lang="en-US" b="1" dirty="0" smtClean="0"/>
              <a:t>!</a:t>
            </a:r>
            <a:endParaRPr lang="en-US" dirty="0" smtClean="0"/>
          </a:p>
          <a:p>
            <a:pPr algn="ctr"/>
            <a:endParaRPr lang="en-US" dirty="0" smtClean="0"/>
          </a:p>
        </p:txBody>
      </p:sp>
    </p:spTree>
    <p:extLst>
      <p:ext uri="{BB962C8B-B14F-4D97-AF65-F5344CB8AC3E}">
        <p14:creationId xmlns:p14="http://schemas.microsoft.com/office/powerpoint/2010/main" val="2959929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8058"/>
          </a:xfrm>
          <a:prstGeom prst="rect">
            <a:avLst/>
          </a:prstGeom>
        </p:spPr>
      </p:pic>
      <p:sp>
        <p:nvSpPr>
          <p:cNvPr id="3" name="TextBox 2"/>
          <p:cNvSpPr txBox="1"/>
          <p:nvPr/>
        </p:nvSpPr>
        <p:spPr>
          <a:xfrm>
            <a:off x="489722" y="1296952"/>
            <a:ext cx="8254228" cy="4478149"/>
          </a:xfrm>
          <a:prstGeom prst="rect">
            <a:avLst/>
          </a:prstGeom>
          <a:noFill/>
        </p:spPr>
        <p:txBody>
          <a:bodyPr wrap="square" rtlCol="0">
            <a:spAutoFit/>
          </a:bodyPr>
          <a:lstStyle/>
          <a:p>
            <a:pPr>
              <a:spcBef>
                <a:spcPts val="1800"/>
              </a:spcBef>
            </a:pPr>
            <a:r>
              <a:rPr lang="pt-BR" b="1" dirty="0">
                <a:solidFill>
                  <a:schemeClr val="bg2">
                    <a:lumMod val="25000"/>
                  </a:schemeClr>
                </a:solidFill>
              </a:rPr>
              <a:t>A primeira grande metrópole do mundo foi a cidade de Babilônia</a:t>
            </a:r>
            <a:r>
              <a:rPr lang="pt-BR" b="1" dirty="0" smtClean="0">
                <a:solidFill>
                  <a:schemeClr val="bg2">
                    <a:lumMod val="25000"/>
                  </a:schemeClr>
                </a:solidFill>
              </a:rPr>
              <a:t>. Localizada </a:t>
            </a:r>
            <a:r>
              <a:rPr lang="pt-BR" b="1" dirty="0">
                <a:solidFill>
                  <a:schemeClr val="bg2">
                    <a:lumMod val="25000"/>
                  </a:schemeClr>
                </a:solidFill>
              </a:rPr>
              <a:t>às margens do rio Eufrates, na antiga Mesopotâmia, território do atual Iraque, Babilônia foi fundada cerca de 25 séculos antes de Cristo. Sede do Império Babilônico, a cidade teve dois grandes períodos de esplendor: o primeiro, sob o reinado de </a:t>
            </a:r>
            <a:r>
              <a:rPr lang="pt-BR" b="1" dirty="0" err="1">
                <a:solidFill>
                  <a:schemeClr val="bg2">
                    <a:lumMod val="25000"/>
                  </a:schemeClr>
                </a:solidFill>
              </a:rPr>
              <a:t>Hamurábi</a:t>
            </a:r>
            <a:r>
              <a:rPr lang="pt-BR" b="1" dirty="0">
                <a:solidFill>
                  <a:schemeClr val="bg2">
                    <a:lumMod val="25000"/>
                  </a:schemeClr>
                </a:solidFill>
              </a:rPr>
              <a:t> (1728-1686 a.C.), e o segundo, no tempo do rei Nabucodonosor II (605-562 a.C.), mencionado na Bíblia. Nesse último período, a cidade chegou a 200 mil habitantes, com uma urbanização muito sofisticada para a época e a presença de uma das sete maravilhas do mundo antigo: os jardins suspensos.</a:t>
            </a:r>
          </a:p>
          <a:p>
            <a:pPr>
              <a:spcBef>
                <a:spcPts val="1800"/>
              </a:spcBef>
            </a:pPr>
            <a:r>
              <a:rPr lang="pt-BR" b="1" dirty="0">
                <a:solidFill>
                  <a:schemeClr val="bg2">
                    <a:lumMod val="25000"/>
                  </a:schemeClr>
                </a:solidFill>
              </a:rPr>
              <a:t>A Bíblia nos dá outra perspectiva de Babilônia. Sua riqueza e glória não eram maiores do que a idolatria e a impiedade de seus habitantes. Os babilônios destruíram o templo de Deus e a cidade de Jerusalém e escravizaram os israelitas. Nela, o povo de Deus sofreu como nunca os apelos da idolatria e a imposição de decretos religiosos que iam contra os princípios bíblicos. Nesta lição, você descobrirá que Babilônia é no Apocalipse um símbolo das religiões falsas, que adulteram o </a:t>
            </a:r>
            <a:r>
              <a:rPr lang="pt-BR" b="1" dirty="0" smtClean="0">
                <a:solidFill>
                  <a:schemeClr val="bg2">
                    <a:lumMod val="25000"/>
                  </a:schemeClr>
                </a:solidFill>
              </a:rPr>
              <a:t>verdadeiro culto </a:t>
            </a:r>
            <a:r>
              <a:rPr lang="pt-BR" b="1" dirty="0">
                <a:solidFill>
                  <a:schemeClr val="bg2">
                    <a:lumMod val="25000"/>
                  </a:schemeClr>
                </a:solidFill>
              </a:rPr>
              <a:t>a Deus, impondo um modo de adorar diferente do prescrito na Bíblia.</a:t>
            </a:r>
          </a:p>
        </p:txBody>
      </p:sp>
    </p:spTree>
    <p:extLst>
      <p:ext uri="{BB962C8B-B14F-4D97-AF65-F5344CB8AC3E}">
        <p14:creationId xmlns:p14="http://schemas.microsoft.com/office/powerpoint/2010/main" val="1832588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A2C0CE"/>
            </a:gs>
            <a:gs pos="90259">
              <a:srgbClr val="A2C0CE"/>
            </a:gs>
            <a:gs pos="83000">
              <a:srgbClr val="A2C0CE"/>
            </a:gs>
            <a:gs pos="100000">
              <a:srgbClr val="A2C0CE"/>
            </a:gs>
          </a:gsLst>
          <a:lin ang="5400000" scaled="1"/>
        </a:gradFill>
        <a:effectLst/>
      </p:bgPr>
    </p:bg>
    <p:spTree>
      <p:nvGrpSpPr>
        <p:cNvPr id="1" name=""/>
        <p:cNvGrpSpPr/>
        <p:nvPr/>
      </p:nvGrpSpPr>
      <p:grpSpPr>
        <a:xfrm>
          <a:off x="0" y="0"/>
          <a:ext cx="0" cy="0"/>
          <a:chOff x="0" y="0"/>
          <a:chExt cx="0" cy="0"/>
        </a:xfrm>
      </p:grpSpPr>
      <p:sp>
        <p:nvSpPr>
          <p:cNvPr id="30" name="Rectangle 29"/>
          <p:cNvSpPr/>
          <p:nvPr/>
        </p:nvSpPr>
        <p:spPr>
          <a:xfrm>
            <a:off x="0" y="5850294"/>
            <a:ext cx="12192000" cy="1007706"/>
          </a:xfrm>
          <a:prstGeom prst="rect">
            <a:avLst/>
          </a:prstGeom>
          <a:solidFill>
            <a:srgbClr val="417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301478" y="6092537"/>
            <a:ext cx="7589044" cy="523220"/>
          </a:xfrm>
          <a:prstGeom prst="rect">
            <a:avLst/>
          </a:prstGeom>
        </p:spPr>
        <p:txBody>
          <a:bodyPr wrap="square">
            <a:spAutoFit/>
          </a:bodyPr>
          <a:lstStyle/>
          <a:p>
            <a:pPr algn="ctr">
              <a:spcBef>
                <a:spcPts val="300"/>
              </a:spcBef>
            </a:pPr>
            <a:r>
              <a:rPr lang="pt-BR" sz="1400" b="1" i="1" dirty="0">
                <a:solidFill>
                  <a:schemeClr val="bg1"/>
                </a:solidFill>
              </a:rPr>
              <a:t>Seguiu-se outro anjo, o segundo, dizendo: Caiu, caiu a grande Babilônia que tem dado a beber a todas as nações do vinho da fúria da sua prostituição. Apocalipse </a:t>
            </a:r>
            <a:r>
              <a:rPr lang="pt-BR" sz="1400" b="1" i="1" dirty="0" smtClean="0">
                <a:solidFill>
                  <a:schemeClr val="bg1"/>
                </a:solidFill>
              </a:rPr>
              <a:t>14:8</a:t>
            </a:r>
            <a:endParaRPr lang="pt-BR" sz="1400" b="1" i="1" dirty="0">
              <a:solidFill>
                <a:schemeClr val="bg1"/>
              </a:solidFill>
            </a:endParaRP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8058"/>
          </a:xfrm>
          <a:prstGeom prst="rect">
            <a:avLst/>
          </a:prstGeom>
        </p:spPr>
      </p:pic>
      <p:sp>
        <p:nvSpPr>
          <p:cNvPr id="31" name="TextBox 30"/>
          <p:cNvSpPr txBox="1"/>
          <p:nvPr/>
        </p:nvSpPr>
        <p:spPr>
          <a:xfrm>
            <a:off x="867163" y="1657415"/>
            <a:ext cx="8505438" cy="954107"/>
          </a:xfrm>
          <a:prstGeom prst="rect">
            <a:avLst/>
          </a:prstGeom>
          <a:noFill/>
        </p:spPr>
        <p:txBody>
          <a:bodyPr wrap="square" rtlCol="0">
            <a:spAutoFit/>
          </a:bodyPr>
          <a:lstStyle/>
          <a:p>
            <a:r>
              <a:rPr lang="pt-BR" sz="2800" b="1" dirty="0" smtClean="0">
                <a:solidFill>
                  <a:srgbClr val="05556D"/>
                </a:solidFill>
              </a:rPr>
              <a:t>1</a:t>
            </a:r>
            <a:r>
              <a:rPr lang="pt-BR" sz="2800" b="1" dirty="0" smtClean="0"/>
              <a:t> | </a:t>
            </a:r>
            <a:r>
              <a:rPr lang="pt-BR" sz="2800" b="1" dirty="0"/>
              <a:t>Que mensagem de julgamento a voz do segundo anjo trouxe? </a:t>
            </a:r>
            <a:r>
              <a:rPr lang="pt-BR" sz="2800" i="1" dirty="0" smtClean="0"/>
              <a:t>Apocalipse </a:t>
            </a:r>
            <a:r>
              <a:rPr lang="pt-BR" sz="2800" i="1" dirty="0"/>
              <a:t>14:8</a:t>
            </a:r>
            <a:endParaRPr lang="en-US" sz="2800" dirty="0"/>
          </a:p>
        </p:txBody>
      </p:sp>
      <p:sp>
        <p:nvSpPr>
          <p:cNvPr id="32" name="TextBox 31"/>
          <p:cNvSpPr txBox="1"/>
          <p:nvPr/>
        </p:nvSpPr>
        <p:spPr>
          <a:xfrm>
            <a:off x="867162" y="2505207"/>
            <a:ext cx="10064390" cy="2123658"/>
          </a:xfrm>
          <a:prstGeom prst="rect">
            <a:avLst/>
          </a:prstGeom>
          <a:noFill/>
        </p:spPr>
        <p:txBody>
          <a:bodyPr wrap="square" rtlCol="0">
            <a:spAutoFit/>
          </a:bodyPr>
          <a:lstStyle/>
          <a:p>
            <a:r>
              <a:rPr lang="en-US" sz="4400" dirty="0" smtClean="0"/>
              <a:t>□</a:t>
            </a:r>
            <a:r>
              <a:rPr lang="en-US" sz="2800" dirty="0" smtClean="0"/>
              <a:t> </a:t>
            </a:r>
            <a:r>
              <a:rPr lang="pt-BR" sz="2800" dirty="0"/>
              <a:t>“Continue o justo na justiça, e o injusto, na injustiça</a:t>
            </a:r>
            <a:r>
              <a:rPr lang="pt-BR" sz="2800" dirty="0" smtClean="0"/>
              <a:t>.”</a:t>
            </a:r>
            <a:r>
              <a:rPr lang="en-US" sz="2800" dirty="0" smtClean="0"/>
              <a:t>       </a:t>
            </a:r>
          </a:p>
          <a:p>
            <a:r>
              <a:rPr lang="en-US" sz="4400" dirty="0" smtClean="0"/>
              <a:t>□</a:t>
            </a:r>
            <a:r>
              <a:rPr lang="en-US" sz="2800" dirty="0" smtClean="0"/>
              <a:t> </a:t>
            </a:r>
            <a:r>
              <a:rPr lang="en-US" sz="2800" dirty="0"/>
              <a:t>“Sai </a:t>
            </a:r>
            <a:r>
              <a:rPr lang="en-US" sz="2800" dirty="0" err="1"/>
              <a:t>dela</a:t>
            </a:r>
            <a:r>
              <a:rPr lang="en-US" sz="2800" dirty="0"/>
              <a:t> </a:t>
            </a:r>
            <a:r>
              <a:rPr lang="en-US" sz="2800" dirty="0" err="1"/>
              <a:t>povo</a:t>
            </a:r>
            <a:r>
              <a:rPr lang="en-US" sz="2800" dirty="0"/>
              <a:t> Meu</a:t>
            </a:r>
            <a:r>
              <a:rPr lang="en-US" sz="2800" dirty="0" smtClean="0"/>
              <a:t>.”</a:t>
            </a:r>
          </a:p>
          <a:p>
            <a:r>
              <a:rPr lang="en-US" sz="4400" dirty="0" smtClean="0"/>
              <a:t>□</a:t>
            </a:r>
            <a:r>
              <a:rPr lang="en-US" sz="2800" dirty="0" smtClean="0"/>
              <a:t> </a:t>
            </a:r>
            <a:r>
              <a:rPr lang="en-US" sz="2800" dirty="0"/>
              <a:t>“</a:t>
            </a:r>
            <a:r>
              <a:rPr lang="en-US" sz="2800" dirty="0" err="1"/>
              <a:t>Caiu</a:t>
            </a:r>
            <a:r>
              <a:rPr lang="en-US" sz="2800" dirty="0"/>
              <a:t> a </a:t>
            </a:r>
            <a:r>
              <a:rPr lang="en-US" sz="2800" dirty="0" err="1"/>
              <a:t>grande</a:t>
            </a:r>
            <a:r>
              <a:rPr lang="en-US" sz="2800" dirty="0"/>
              <a:t> </a:t>
            </a:r>
            <a:r>
              <a:rPr lang="en-US" sz="2800" dirty="0" err="1"/>
              <a:t>Babilônia</a:t>
            </a:r>
            <a:r>
              <a:rPr lang="en-US" sz="2800" dirty="0" smtClean="0"/>
              <a:t>!”          </a:t>
            </a:r>
          </a:p>
        </p:txBody>
      </p:sp>
      <p:sp>
        <p:nvSpPr>
          <p:cNvPr id="7" name="Rectangle 6"/>
          <p:cNvSpPr/>
          <p:nvPr/>
        </p:nvSpPr>
        <p:spPr>
          <a:xfrm>
            <a:off x="976764" y="4074817"/>
            <a:ext cx="290464" cy="369332"/>
          </a:xfrm>
          <a:prstGeom prst="rect">
            <a:avLst/>
          </a:prstGeom>
        </p:spPr>
        <p:txBody>
          <a:bodyPr wrap="none">
            <a:spAutoFit/>
          </a:bodyPr>
          <a:lstStyle/>
          <a:p>
            <a:r>
              <a:rPr lang="pt-BR" b="1" dirty="0" smtClean="0">
                <a:solidFill>
                  <a:srgbClr val="C00000"/>
                </a:solidFill>
              </a:rPr>
              <a:t>x</a:t>
            </a:r>
            <a:endParaRPr lang="en-US" dirty="0"/>
          </a:p>
        </p:txBody>
      </p:sp>
    </p:spTree>
    <p:extLst>
      <p:ext uri="{BB962C8B-B14F-4D97-AF65-F5344CB8AC3E}">
        <p14:creationId xmlns:p14="http://schemas.microsoft.com/office/powerpoint/2010/main" val="3997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8058"/>
          </a:xfrm>
          <a:prstGeom prst="rect">
            <a:avLst/>
          </a:prstGeom>
        </p:spPr>
      </p:pic>
      <p:sp>
        <p:nvSpPr>
          <p:cNvPr id="3" name="TextBox 2"/>
          <p:cNvSpPr txBox="1"/>
          <p:nvPr/>
        </p:nvSpPr>
        <p:spPr>
          <a:xfrm>
            <a:off x="2519173" y="1744627"/>
            <a:ext cx="7235053" cy="3785652"/>
          </a:xfrm>
          <a:prstGeom prst="rect">
            <a:avLst/>
          </a:prstGeom>
          <a:noFill/>
        </p:spPr>
        <p:txBody>
          <a:bodyPr wrap="square" rtlCol="0">
            <a:spAutoFit/>
          </a:bodyPr>
          <a:lstStyle/>
          <a:p>
            <a:pPr algn="ctr">
              <a:spcBef>
                <a:spcPts val="1800"/>
              </a:spcBef>
            </a:pPr>
            <a:r>
              <a:rPr lang="pt-BR" sz="2400" b="1" dirty="0">
                <a:solidFill>
                  <a:schemeClr val="bg2">
                    <a:lumMod val="25000"/>
                  </a:schemeClr>
                </a:solidFill>
              </a:rPr>
              <a:t>“Babilônia” vem de “Babel” (</a:t>
            </a:r>
            <a:r>
              <a:rPr lang="pt-BR" sz="2400" b="1" dirty="0" err="1">
                <a:solidFill>
                  <a:schemeClr val="bg2">
                    <a:lumMod val="25000"/>
                  </a:schemeClr>
                </a:solidFill>
              </a:rPr>
              <a:t>Gn</a:t>
            </a:r>
            <a:r>
              <a:rPr lang="pt-BR" sz="2400" b="1" dirty="0">
                <a:solidFill>
                  <a:schemeClr val="bg2">
                    <a:lumMod val="25000"/>
                  </a:schemeClr>
                </a:solidFill>
              </a:rPr>
              <a:t> 11:9). Historicamente, o Império Babilônico foi responsável pela destruição do primeiro templo de Jerusalém (586 a.C.). Isaías profetizou que Babilônia viria a se tornar despovoada por blasfemar contra Deus (</a:t>
            </a:r>
            <a:r>
              <a:rPr lang="pt-BR" sz="2400" b="1" dirty="0" err="1">
                <a:solidFill>
                  <a:schemeClr val="bg2">
                    <a:lumMod val="25000"/>
                  </a:schemeClr>
                </a:solidFill>
              </a:rPr>
              <a:t>Is</a:t>
            </a:r>
            <a:r>
              <a:rPr lang="pt-BR" sz="2400" b="1" dirty="0">
                <a:solidFill>
                  <a:schemeClr val="bg2">
                    <a:lumMod val="25000"/>
                  </a:schemeClr>
                </a:solidFill>
              </a:rPr>
              <a:t> 13:19-21). Na época do Novo Testamento, Babilônia era um codinome entre os cristãos para Roma, a sede do império pagão e opressor (1Pe 5:13). Devido ao sentido eminentemente religioso da mensagem </a:t>
            </a:r>
            <a:r>
              <a:rPr lang="pt-BR" sz="2400" b="1" dirty="0" smtClean="0">
                <a:solidFill>
                  <a:schemeClr val="bg2">
                    <a:lumMod val="25000"/>
                  </a:schemeClr>
                </a:solidFill>
              </a:rPr>
              <a:t>dos três </a:t>
            </a:r>
            <a:r>
              <a:rPr lang="pt-BR" sz="2400" b="1" dirty="0">
                <a:solidFill>
                  <a:schemeClr val="bg2">
                    <a:lumMod val="25000"/>
                  </a:schemeClr>
                </a:solidFill>
              </a:rPr>
              <a:t>anjos, devemos interpretar sua queda como espiritual ou religiosa.</a:t>
            </a:r>
          </a:p>
        </p:txBody>
      </p:sp>
    </p:spTree>
    <p:extLst>
      <p:ext uri="{BB962C8B-B14F-4D97-AF65-F5344CB8AC3E}">
        <p14:creationId xmlns:p14="http://schemas.microsoft.com/office/powerpoint/2010/main" val="3635186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A2C0CE"/>
            </a:gs>
            <a:gs pos="90259">
              <a:srgbClr val="A2C0CE"/>
            </a:gs>
            <a:gs pos="83000">
              <a:srgbClr val="A2C0CE"/>
            </a:gs>
            <a:gs pos="100000">
              <a:srgbClr val="A2C0CE"/>
            </a:gs>
          </a:gsLst>
          <a:lin ang="5400000" scaled="1"/>
        </a:gradFill>
        <a:effectLst/>
      </p:bgPr>
    </p:bg>
    <p:spTree>
      <p:nvGrpSpPr>
        <p:cNvPr id="1" name=""/>
        <p:cNvGrpSpPr/>
        <p:nvPr/>
      </p:nvGrpSpPr>
      <p:grpSpPr>
        <a:xfrm>
          <a:off x="0" y="0"/>
          <a:ext cx="0" cy="0"/>
          <a:chOff x="0" y="0"/>
          <a:chExt cx="0" cy="0"/>
        </a:xfrm>
      </p:grpSpPr>
      <p:sp>
        <p:nvSpPr>
          <p:cNvPr id="30" name="Rectangle 29"/>
          <p:cNvSpPr/>
          <p:nvPr/>
        </p:nvSpPr>
        <p:spPr>
          <a:xfrm>
            <a:off x="0" y="5850294"/>
            <a:ext cx="12192000" cy="1007706"/>
          </a:xfrm>
          <a:prstGeom prst="rect">
            <a:avLst/>
          </a:prstGeom>
          <a:solidFill>
            <a:srgbClr val="417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19173" y="6092537"/>
            <a:ext cx="7674769" cy="523220"/>
          </a:xfrm>
          <a:prstGeom prst="rect">
            <a:avLst/>
          </a:prstGeom>
        </p:spPr>
        <p:txBody>
          <a:bodyPr wrap="square">
            <a:spAutoFit/>
          </a:bodyPr>
          <a:lstStyle/>
          <a:p>
            <a:pPr algn="ctr">
              <a:spcBef>
                <a:spcPts val="300"/>
              </a:spcBef>
            </a:pPr>
            <a:r>
              <a:rPr lang="pt-BR" sz="1400" b="1" i="1" dirty="0">
                <a:solidFill>
                  <a:schemeClr val="bg1"/>
                </a:solidFill>
              </a:rPr>
              <a:t>Ouvi outra voz do céu, dizendo: Retirai-vos dela, povo meu, para não serdes cúmplices em seus pecados e para não participardes dos seus </a:t>
            </a:r>
            <a:r>
              <a:rPr lang="pt-BR" sz="1400" b="1" i="1" dirty="0" smtClean="0">
                <a:solidFill>
                  <a:schemeClr val="bg1"/>
                </a:solidFill>
              </a:rPr>
              <a:t>flagelos. </a:t>
            </a:r>
            <a:r>
              <a:rPr lang="pt-BR" sz="1400" b="1" i="1" dirty="0">
                <a:solidFill>
                  <a:schemeClr val="bg1"/>
                </a:solidFill>
              </a:rPr>
              <a:t>Apocalipse </a:t>
            </a:r>
            <a:r>
              <a:rPr lang="pt-BR" sz="1400" b="1" i="1" dirty="0" smtClean="0">
                <a:solidFill>
                  <a:schemeClr val="bg1"/>
                </a:solidFill>
              </a:rPr>
              <a:t>18:4</a:t>
            </a:r>
            <a:endParaRPr lang="pt-BR" sz="1400" b="1" i="1" dirty="0">
              <a:solidFill>
                <a:schemeClr val="bg1"/>
              </a:solidFill>
            </a:endParaRP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8058"/>
          </a:xfrm>
          <a:prstGeom prst="rect">
            <a:avLst/>
          </a:prstGeom>
        </p:spPr>
      </p:pic>
      <p:sp>
        <p:nvSpPr>
          <p:cNvPr id="7" name="TextBox 6"/>
          <p:cNvSpPr txBox="1"/>
          <p:nvPr/>
        </p:nvSpPr>
        <p:spPr>
          <a:xfrm>
            <a:off x="938213" y="2221639"/>
            <a:ext cx="10315574" cy="954107"/>
          </a:xfrm>
          <a:prstGeom prst="rect">
            <a:avLst/>
          </a:prstGeom>
          <a:noFill/>
        </p:spPr>
        <p:txBody>
          <a:bodyPr wrap="square" rtlCol="0">
            <a:spAutoFit/>
          </a:bodyPr>
          <a:lstStyle/>
          <a:p>
            <a:pPr algn="ctr"/>
            <a:r>
              <a:rPr lang="pt-BR" sz="2800" b="1" dirty="0" smtClean="0">
                <a:solidFill>
                  <a:srgbClr val="05556D"/>
                </a:solidFill>
              </a:rPr>
              <a:t>2</a:t>
            </a:r>
            <a:r>
              <a:rPr lang="pt-BR" sz="2800" b="1" dirty="0" smtClean="0"/>
              <a:t> </a:t>
            </a:r>
            <a:r>
              <a:rPr lang="pt-BR" sz="2800" b="1" dirty="0"/>
              <a:t>| Que chamado Deus faz àqueles que fazem parte da Babilônia? </a:t>
            </a:r>
            <a:endParaRPr lang="pt-BR" sz="2800" b="1" dirty="0" smtClean="0"/>
          </a:p>
          <a:p>
            <a:pPr algn="ctr"/>
            <a:r>
              <a:rPr lang="pt-BR" sz="2800" i="1" dirty="0" smtClean="0"/>
              <a:t>Apocalipse </a:t>
            </a:r>
            <a:r>
              <a:rPr lang="pt-BR" sz="2800" i="1" dirty="0"/>
              <a:t>18:4</a:t>
            </a:r>
            <a:endParaRPr lang="en-US" sz="2800" dirty="0"/>
          </a:p>
        </p:txBody>
      </p:sp>
      <p:sp>
        <p:nvSpPr>
          <p:cNvPr id="8" name="TextBox 7"/>
          <p:cNvSpPr txBox="1"/>
          <p:nvPr/>
        </p:nvSpPr>
        <p:spPr>
          <a:xfrm>
            <a:off x="2968774" y="3175746"/>
            <a:ext cx="6233951" cy="880369"/>
          </a:xfrm>
          <a:prstGeom prst="rect">
            <a:avLst/>
          </a:prstGeom>
          <a:noFill/>
        </p:spPr>
        <p:txBody>
          <a:bodyPr wrap="none" rtlCol="0">
            <a:spAutoFit/>
          </a:bodyPr>
          <a:lstStyle/>
          <a:p>
            <a:pPr algn="ctr">
              <a:lnSpc>
                <a:spcPct val="150000"/>
              </a:lnSpc>
            </a:pPr>
            <a:r>
              <a:rPr lang="pt-BR" b="1" dirty="0">
                <a:solidFill>
                  <a:srgbClr val="C00000"/>
                </a:solidFill>
              </a:rPr>
              <a:t>Retirai-vos dela, povo meu, para não serdes cúmplices em seus </a:t>
            </a:r>
            <a:endParaRPr lang="pt-BR" b="1" dirty="0" smtClean="0">
              <a:solidFill>
                <a:srgbClr val="C00000"/>
              </a:solidFill>
            </a:endParaRPr>
          </a:p>
          <a:p>
            <a:pPr algn="ctr">
              <a:lnSpc>
                <a:spcPct val="150000"/>
              </a:lnSpc>
            </a:pPr>
            <a:r>
              <a:rPr lang="pt-BR" b="1" dirty="0" smtClean="0">
                <a:solidFill>
                  <a:srgbClr val="C00000"/>
                </a:solidFill>
              </a:rPr>
              <a:t>pecados </a:t>
            </a:r>
            <a:r>
              <a:rPr lang="pt-BR" b="1" dirty="0">
                <a:solidFill>
                  <a:srgbClr val="C00000"/>
                </a:solidFill>
              </a:rPr>
              <a:t>e para não participardes dos seus flagelos.</a:t>
            </a:r>
            <a:endParaRPr lang="en-US" dirty="0">
              <a:solidFill>
                <a:srgbClr val="C00000"/>
              </a:solidFill>
            </a:endParaRPr>
          </a:p>
        </p:txBody>
      </p:sp>
      <p:cxnSp>
        <p:nvCxnSpPr>
          <p:cNvPr id="9" name="Straight Connector 8"/>
          <p:cNvCxnSpPr/>
          <p:nvPr/>
        </p:nvCxnSpPr>
        <p:spPr>
          <a:xfrm>
            <a:off x="1314450" y="3640617"/>
            <a:ext cx="9629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314450" y="4039132"/>
            <a:ext cx="9629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53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8058"/>
          </a:xfrm>
          <a:prstGeom prst="rect">
            <a:avLst/>
          </a:prstGeom>
        </p:spPr>
      </p:pic>
      <p:sp>
        <p:nvSpPr>
          <p:cNvPr id="3" name="TextBox 2"/>
          <p:cNvSpPr txBox="1"/>
          <p:nvPr/>
        </p:nvSpPr>
        <p:spPr>
          <a:xfrm>
            <a:off x="2423923" y="2239927"/>
            <a:ext cx="7396352" cy="2554545"/>
          </a:xfrm>
          <a:prstGeom prst="rect">
            <a:avLst/>
          </a:prstGeom>
          <a:noFill/>
        </p:spPr>
        <p:txBody>
          <a:bodyPr wrap="square" rtlCol="0">
            <a:spAutoFit/>
          </a:bodyPr>
          <a:lstStyle/>
          <a:p>
            <a:pPr algn="ctr">
              <a:spcBef>
                <a:spcPts val="1800"/>
              </a:spcBef>
            </a:pPr>
            <a:r>
              <a:rPr lang="pt-BR" sz="3200" b="1" dirty="0">
                <a:solidFill>
                  <a:schemeClr val="bg2">
                    <a:lumMod val="25000"/>
                  </a:schemeClr>
                </a:solidFill>
              </a:rPr>
              <a:t>Esse chamado divino revela que há pessoas sinceras e bem-intencionadas dentro da Babilônia, as quais demonstrarão sua sinceridade obedecendo à ordem de Deus de sair dela.</a:t>
            </a:r>
          </a:p>
        </p:txBody>
      </p:sp>
    </p:spTree>
    <p:extLst>
      <p:ext uri="{BB962C8B-B14F-4D97-AF65-F5344CB8AC3E}">
        <p14:creationId xmlns:p14="http://schemas.microsoft.com/office/powerpoint/2010/main" val="1398669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A2C0CE"/>
            </a:gs>
            <a:gs pos="90259">
              <a:srgbClr val="A2C0CE"/>
            </a:gs>
            <a:gs pos="83000">
              <a:srgbClr val="A2C0CE"/>
            </a:gs>
            <a:gs pos="100000">
              <a:srgbClr val="A2C0CE"/>
            </a:gs>
          </a:gsLst>
          <a:lin ang="5400000" scaled="1"/>
        </a:gradFill>
        <a:effectLst/>
      </p:bgPr>
    </p:bg>
    <p:spTree>
      <p:nvGrpSpPr>
        <p:cNvPr id="1" name=""/>
        <p:cNvGrpSpPr/>
        <p:nvPr/>
      </p:nvGrpSpPr>
      <p:grpSpPr>
        <a:xfrm>
          <a:off x="0" y="0"/>
          <a:ext cx="0" cy="0"/>
          <a:chOff x="0" y="0"/>
          <a:chExt cx="0" cy="0"/>
        </a:xfrm>
      </p:grpSpPr>
      <p:sp>
        <p:nvSpPr>
          <p:cNvPr id="30" name="Rectangle 29"/>
          <p:cNvSpPr/>
          <p:nvPr/>
        </p:nvSpPr>
        <p:spPr>
          <a:xfrm>
            <a:off x="0" y="4588218"/>
            <a:ext cx="12192000" cy="2269782"/>
          </a:xfrm>
          <a:prstGeom prst="rect">
            <a:avLst/>
          </a:prstGeom>
          <a:solidFill>
            <a:srgbClr val="417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92485" y="4699752"/>
            <a:ext cx="9090422" cy="2046714"/>
          </a:xfrm>
          <a:prstGeom prst="rect">
            <a:avLst/>
          </a:prstGeom>
        </p:spPr>
        <p:txBody>
          <a:bodyPr wrap="square">
            <a:spAutoFit/>
          </a:bodyPr>
          <a:lstStyle/>
          <a:p>
            <a:pPr algn="ctr">
              <a:spcBef>
                <a:spcPts val="300"/>
              </a:spcBef>
            </a:pPr>
            <a:r>
              <a:rPr lang="pt-BR" sz="1300" b="1" i="1" baseline="30000" dirty="0" smtClean="0">
                <a:solidFill>
                  <a:schemeClr val="bg1"/>
                </a:solidFill>
              </a:rPr>
              <a:t>1</a:t>
            </a:r>
            <a:r>
              <a:rPr lang="pt-BR" sz="1300" b="1" i="1" dirty="0" smtClean="0">
                <a:solidFill>
                  <a:schemeClr val="bg1"/>
                </a:solidFill>
              </a:rPr>
              <a:t>Veio </a:t>
            </a:r>
            <a:r>
              <a:rPr lang="pt-BR" sz="1300" b="1" i="1" dirty="0">
                <a:solidFill>
                  <a:schemeClr val="bg1"/>
                </a:solidFill>
              </a:rPr>
              <a:t>um dos sete anjos que têm as sete taças e falou comigo, dizendo: Vem, mostrar-te-ei o julgamento </a:t>
            </a:r>
            <a:r>
              <a:rPr lang="pt-BR" sz="1300" b="1" i="1" dirty="0" smtClean="0">
                <a:solidFill>
                  <a:schemeClr val="bg1"/>
                </a:solidFill>
              </a:rPr>
              <a:t>                                            da </a:t>
            </a:r>
            <a:r>
              <a:rPr lang="pt-BR" sz="1300" b="1" i="1" dirty="0">
                <a:solidFill>
                  <a:schemeClr val="bg1"/>
                </a:solidFill>
              </a:rPr>
              <a:t>grande meretriz que se acha sentada sobre muitas águas,</a:t>
            </a:r>
          </a:p>
          <a:p>
            <a:pPr algn="ctr">
              <a:spcBef>
                <a:spcPts val="300"/>
              </a:spcBef>
            </a:pPr>
            <a:r>
              <a:rPr lang="pt-BR" sz="1300" b="1" i="1" baseline="30000" dirty="0" smtClean="0">
                <a:solidFill>
                  <a:schemeClr val="bg1"/>
                </a:solidFill>
              </a:rPr>
              <a:t>2</a:t>
            </a:r>
            <a:r>
              <a:rPr lang="pt-BR" sz="1300" b="1" i="1" dirty="0" smtClean="0">
                <a:solidFill>
                  <a:schemeClr val="bg1"/>
                </a:solidFill>
              </a:rPr>
              <a:t>com </a:t>
            </a:r>
            <a:r>
              <a:rPr lang="pt-BR" sz="1300" b="1" i="1" dirty="0">
                <a:solidFill>
                  <a:schemeClr val="bg1"/>
                </a:solidFill>
              </a:rPr>
              <a:t>quem se prostituíram os reis da terra; e, com o vinho de sua devassidão, foi que se embebedaram os que habitam na terra.</a:t>
            </a:r>
          </a:p>
          <a:p>
            <a:pPr algn="ctr">
              <a:spcBef>
                <a:spcPts val="300"/>
              </a:spcBef>
            </a:pPr>
            <a:r>
              <a:rPr lang="pt-BR" sz="1300" b="1" i="1" baseline="30000" dirty="0" smtClean="0">
                <a:solidFill>
                  <a:schemeClr val="bg1"/>
                </a:solidFill>
              </a:rPr>
              <a:t>3</a:t>
            </a:r>
            <a:r>
              <a:rPr lang="pt-BR" sz="1300" b="1" i="1" dirty="0" smtClean="0">
                <a:solidFill>
                  <a:schemeClr val="bg1"/>
                </a:solidFill>
              </a:rPr>
              <a:t>Transportou-me </a:t>
            </a:r>
            <a:r>
              <a:rPr lang="pt-BR" sz="1300" b="1" i="1" dirty="0">
                <a:solidFill>
                  <a:schemeClr val="bg1"/>
                </a:solidFill>
              </a:rPr>
              <a:t>o anjo, em espírito, a um deserto e vi uma mulher montada numa besta escarlate, besta repleta de nomes de blasfêmia, com sete cabeças e dez chifres.</a:t>
            </a:r>
          </a:p>
          <a:p>
            <a:pPr algn="ctr">
              <a:spcBef>
                <a:spcPts val="300"/>
              </a:spcBef>
            </a:pPr>
            <a:r>
              <a:rPr lang="pt-BR" sz="1300" b="1" i="1" baseline="30000" dirty="0" smtClean="0">
                <a:solidFill>
                  <a:schemeClr val="bg1"/>
                </a:solidFill>
              </a:rPr>
              <a:t>4</a:t>
            </a:r>
            <a:r>
              <a:rPr lang="pt-BR" sz="1300" b="1" i="1" dirty="0" smtClean="0">
                <a:solidFill>
                  <a:schemeClr val="bg1"/>
                </a:solidFill>
              </a:rPr>
              <a:t>Achava-se </a:t>
            </a:r>
            <a:r>
              <a:rPr lang="pt-BR" sz="1300" b="1" i="1" dirty="0">
                <a:solidFill>
                  <a:schemeClr val="bg1"/>
                </a:solidFill>
              </a:rPr>
              <a:t>a mulher vestida de púrpura e de escarlata, adornada de ouro, de pedras preciosas e de pérolas, tendo na mão um cálice de ouro transbordante de abominações e com as imundícias da sua prostituição.</a:t>
            </a:r>
          </a:p>
          <a:p>
            <a:pPr algn="ctr">
              <a:spcBef>
                <a:spcPts val="300"/>
              </a:spcBef>
            </a:pPr>
            <a:r>
              <a:rPr lang="pt-BR" sz="1300" b="1" i="1" baseline="30000" dirty="0" smtClean="0">
                <a:solidFill>
                  <a:schemeClr val="bg1"/>
                </a:solidFill>
              </a:rPr>
              <a:t>5</a:t>
            </a:r>
            <a:r>
              <a:rPr lang="pt-BR" sz="1300" b="1" i="1" dirty="0" smtClean="0">
                <a:solidFill>
                  <a:schemeClr val="bg1"/>
                </a:solidFill>
              </a:rPr>
              <a:t>Na </a:t>
            </a:r>
            <a:r>
              <a:rPr lang="pt-BR" sz="1300" b="1" i="1" dirty="0">
                <a:solidFill>
                  <a:schemeClr val="bg1"/>
                </a:solidFill>
              </a:rPr>
              <a:t>sua fronte, achava-se escrito um nome, um mistério: BABILÔNIA, A GRANDE, A MÃE DAS MERETRIZES E DAS ABOMINAÇÕES DA TERRA. Apocalipse </a:t>
            </a:r>
            <a:r>
              <a:rPr lang="pt-BR" sz="1300" b="1" i="1" dirty="0" smtClean="0">
                <a:solidFill>
                  <a:schemeClr val="bg1"/>
                </a:solidFill>
              </a:rPr>
              <a:t>17:1-5</a:t>
            </a:r>
            <a:endParaRPr lang="pt-BR" sz="1300" b="1" i="1" dirty="0">
              <a:solidFill>
                <a:schemeClr val="bg1"/>
              </a:solidFill>
            </a:endParaRP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8058"/>
          </a:xfrm>
          <a:prstGeom prst="rect">
            <a:avLst/>
          </a:prstGeom>
        </p:spPr>
      </p:pic>
      <p:sp>
        <p:nvSpPr>
          <p:cNvPr id="10" name="TextBox 9"/>
          <p:cNvSpPr txBox="1"/>
          <p:nvPr/>
        </p:nvSpPr>
        <p:spPr>
          <a:xfrm>
            <a:off x="1714498" y="1891658"/>
            <a:ext cx="9753601" cy="523220"/>
          </a:xfrm>
          <a:prstGeom prst="rect">
            <a:avLst/>
          </a:prstGeom>
          <a:noFill/>
        </p:spPr>
        <p:txBody>
          <a:bodyPr wrap="square" rtlCol="0">
            <a:spAutoFit/>
          </a:bodyPr>
          <a:lstStyle/>
          <a:p>
            <a:r>
              <a:rPr lang="pt-BR" sz="2800" b="1" dirty="0" smtClean="0">
                <a:solidFill>
                  <a:srgbClr val="05556D"/>
                </a:solidFill>
              </a:rPr>
              <a:t>3</a:t>
            </a:r>
            <a:r>
              <a:rPr lang="pt-BR" sz="2800" b="1" dirty="0" smtClean="0"/>
              <a:t> </a:t>
            </a:r>
            <a:r>
              <a:rPr lang="pt-BR" sz="2800" b="1" dirty="0"/>
              <a:t>| Que símbolo representa Babilônia? </a:t>
            </a:r>
            <a:r>
              <a:rPr lang="pt-BR" sz="2800" i="1" dirty="0"/>
              <a:t>Apocalipse 17:1-5</a:t>
            </a:r>
            <a:endParaRPr lang="en-US" sz="2800" dirty="0"/>
          </a:p>
        </p:txBody>
      </p:sp>
      <p:sp>
        <p:nvSpPr>
          <p:cNvPr id="12" name="Rectangle 11"/>
          <p:cNvSpPr/>
          <p:nvPr/>
        </p:nvSpPr>
        <p:spPr>
          <a:xfrm>
            <a:off x="1626393" y="2414878"/>
            <a:ext cx="9422607" cy="1200329"/>
          </a:xfrm>
          <a:prstGeom prst="rect">
            <a:avLst/>
          </a:prstGeom>
        </p:spPr>
        <p:txBody>
          <a:bodyPr wrap="square">
            <a:spAutoFit/>
          </a:bodyPr>
          <a:lstStyle/>
          <a:p>
            <a:pPr>
              <a:spcBef>
                <a:spcPts val="200"/>
              </a:spcBef>
              <a:spcAft>
                <a:spcPts val="200"/>
              </a:spcAft>
            </a:pPr>
            <a:r>
              <a:rPr lang="pt-BR" sz="2400" dirty="0"/>
              <a:t>Uma </a:t>
            </a:r>
            <a:r>
              <a:rPr lang="pt-BR" sz="2400" dirty="0" smtClean="0"/>
              <a:t>______________, </a:t>
            </a:r>
            <a:r>
              <a:rPr lang="pt-BR" sz="2400" dirty="0"/>
              <a:t>em cuja </a:t>
            </a:r>
            <a:r>
              <a:rPr lang="pt-BR" sz="2400" dirty="0" smtClean="0"/>
              <a:t>_______________ acha-se </a:t>
            </a:r>
            <a:r>
              <a:rPr lang="pt-BR" sz="2400" dirty="0"/>
              <a:t>escrito </a:t>
            </a:r>
            <a:r>
              <a:rPr lang="pt-BR" sz="2400" dirty="0" smtClean="0"/>
              <a:t>um nome</a:t>
            </a:r>
            <a:r>
              <a:rPr lang="pt-BR" sz="2400" dirty="0"/>
              <a:t>, um mistério: </a:t>
            </a:r>
            <a:r>
              <a:rPr lang="pt-BR" sz="2400" dirty="0" smtClean="0"/>
              <a:t>_______________, </a:t>
            </a:r>
            <a:r>
              <a:rPr lang="pt-BR" sz="2400" dirty="0"/>
              <a:t>a </a:t>
            </a:r>
            <a:r>
              <a:rPr lang="pt-BR" sz="2400" dirty="0" smtClean="0"/>
              <a:t>Grande</a:t>
            </a:r>
            <a:r>
              <a:rPr lang="pt-BR" sz="2400" dirty="0"/>
              <a:t>, a </a:t>
            </a:r>
            <a:r>
              <a:rPr lang="pt-BR" sz="2400" dirty="0" smtClean="0"/>
              <a:t>________________ das _________________ </a:t>
            </a:r>
            <a:r>
              <a:rPr lang="pt-BR" sz="2400" dirty="0"/>
              <a:t>e das </a:t>
            </a:r>
            <a:r>
              <a:rPr lang="pt-BR" sz="2400" dirty="0" smtClean="0"/>
              <a:t>abominações </a:t>
            </a:r>
            <a:r>
              <a:rPr lang="pt-BR" sz="2400" dirty="0"/>
              <a:t>da Terra.</a:t>
            </a:r>
            <a:endParaRPr lang="en-US" sz="2400" dirty="0"/>
          </a:p>
        </p:txBody>
      </p:sp>
      <p:sp>
        <p:nvSpPr>
          <p:cNvPr id="2" name="Rectangle 1"/>
          <p:cNvSpPr/>
          <p:nvPr/>
        </p:nvSpPr>
        <p:spPr>
          <a:xfrm>
            <a:off x="2720307" y="3203223"/>
            <a:ext cx="1375056" cy="369332"/>
          </a:xfrm>
          <a:prstGeom prst="rect">
            <a:avLst/>
          </a:prstGeom>
        </p:spPr>
        <p:txBody>
          <a:bodyPr wrap="none">
            <a:spAutoFit/>
          </a:bodyPr>
          <a:lstStyle/>
          <a:p>
            <a:r>
              <a:rPr lang="pt-BR" b="1" dirty="0" smtClean="0">
                <a:solidFill>
                  <a:srgbClr val="C00000"/>
                </a:solidFill>
              </a:rPr>
              <a:t>MERETRIZES</a:t>
            </a:r>
            <a:endParaRPr lang="en-US" dirty="0"/>
          </a:p>
        </p:txBody>
      </p:sp>
      <p:sp>
        <p:nvSpPr>
          <p:cNvPr id="14" name="Rectangle 13"/>
          <p:cNvSpPr/>
          <p:nvPr/>
        </p:nvSpPr>
        <p:spPr>
          <a:xfrm>
            <a:off x="8902032" y="2830376"/>
            <a:ext cx="638316" cy="369332"/>
          </a:xfrm>
          <a:prstGeom prst="rect">
            <a:avLst/>
          </a:prstGeom>
        </p:spPr>
        <p:txBody>
          <a:bodyPr wrap="none">
            <a:spAutoFit/>
          </a:bodyPr>
          <a:lstStyle/>
          <a:p>
            <a:r>
              <a:rPr lang="pt-BR" b="1" dirty="0" smtClean="0">
                <a:solidFill>
                  <a:srgbClr val="C00000"/>
                </a:solidFill>
              </a:rPr>
              <a:t>MÃE</a:t>
            </a:r>
            <a:endParaRPr lang="en-US" dirty="0"/>
          </a:p>
        </p:txBody>
      </p:sp>
      <p:sp>
        <p:nvSpPr>
          <p:cNvPr id="15" name="Rectangle 14"/>
          <p:cNvSpPr/>
          <p:nvPr/>
        </p:nvSpPr>
        <p:spPr>
          <a:xfrm>
            <a:off x="4576685" y="2832842"/>
            <a:ext cx="1244380" cy="369332"/>
          </a:xfrm>
          <a:prstGeom prst="rect">
            <a:avLst/>
          </a:prstGeom>
        </p:spPr>
        <p:txBody>
          <a:bodyPr wrap="none">
            <a:spAutoFit/>
          </a:bodyPr>
          <a:lstStyle/>
          <a:p>
            <a:r>
              <a:rPr lang="pt-BR" b="1" dirty="0" smtClean="0">
                <a:solidFill>
                  <a:srgbClr val="C00000"/>
                </a:solidFill>
              </a:rPr>
              <a:t>BABILÔNIA</a:t>
            </a:r>
            <a:endParaRPr lang="en-US" dirty="0"/>
          </a:p>
        </p:txBody>
      </p:sp>
      <p:sp>
        <p:nvSpPr>
          <p:cNvPr id="16" name="Rectangle 15"/>
          <p:cNvSpPr/>
          <p:nvPr/>
        </p:nvSpPr>
        <p:spPr>
          <a:xfrm>
            <a:off x="2634582" y="2461044"/>
            <a:ext cx="1023037" cy="369332"/>
          </a:xfrm>
          <a:prstGeom prst="rect">
            <a:avLst/>
          </a:prstGeom>
        </p:spPr>
        <p:txBody>
          <a:bodyPr wrap="none">
            <a:spAutoFit/>
          </a:bodyPr>
          <a:lstStyle/>
          <a:p>
            <a:r>
              <a:rPr lang="pt-BR" b="1" dirty="0" smtClean="0">
                <a:solidFill>
                  <a:srgbClr val="C00000"/>
                </a:solidFill>
              </a:rPr>
              <a:t>MULHER</a:t>
            </a:r>
            <a:endParaRPr lang="en-US" dirty="0"/>
          </a:p>
        </p:txBody>
      </p:sp>
      <p:sp>
        <p:nvSpPr>
          <p:cNvPr id="17" name="Rectangle 16"/>
          <p:cNvSpPr/>
          <p:nvPr/>
        </p:nvSpPr>
        <p:spPr>
          <a:xfrm>
            <a:off x="6096000" y="2439718"/>
            <a:ext cx="951864" cy="369332"/>
          </a:xfrm>
          <a:prstGeom prst="rect">
            <a:avLst/>
          </a:prstGeom>
        </p:spPr>
        <p:txBody>
          <a:bodyPr wrap="none">
            <a:spAutoFit/>
          </a:bodyPr>
          <a:lstStyle/>
          <a:p>
            <a:r>
              <a:rPr lang="pt-BR" b="1" dirty="0" smtClean="0">
                <a:solidFill>
                  <a:srgbClr val="C00000"/>
                </a:solidFill>
              </a:rPr>
              <a:t>FRONTE</a:t>
            </a:r>
            <a:endParaRPr lang="en-US" dirty="0"/>
          </a:p>
        </p:txBody>
      </p:sp>
    </p:spTree>
    <p:extLst>
      <p:ext uri="{BB962C8B-B14F-4D97-AF65-F5344CB8AC3E}">
        <p14:creationId xmlns:p14="http://schemas.microsoft.com/office/powerpoint/2010/main" val="385499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8058"/>
          </a:xfrm>
          <a:prstGeom prst="rect">
            <a:avLst/>
          </a:prstGeom>
        </p:spPr>
      </p:pic>
      <p:sp>
        <p:nvSpPr>
          <p:cNvPr id="3" name="TextBox 2"/>
          <p:cNvSpPr txBox="1"/>
          <p:nvPr/>
        </p:nvSpPr>
        <p:spPr>
          <a:xfrm>
            <a:off x="3090673" y="2182777"/>
            <a:ext cx="7396352" cy="2677656"/>
          </a:xfrm>
          <a:prstGeom prst="rect">
            <a:avLst/>
          </a:prstGeom>
          <a:noFill/>
        </p:spPr>
        <p:txBody>
          <a:bodyPr wrap="square" rtlCol="0">
            <a:spAutoFit/>
          </a:bodyPr>
          <a:lstStyle/>
          <a:p>
            <a:pPr>
              <a:spcBef>
                <a:spcPts val="1800"/>
              </a:spcBef>
            </a:pPr>
            <a:r>
              <a:rPr lang="pt-BR" sz="2800" b="1" dirty="0">
                <a:solidFill>
                  <a:schemeClr val="bg2">
                    <a:lumMod val="25000"/>
                  </a:schemeClr>
                </a:solidFill>
              </a:rPr>
              <a:t>Assim como em Apocalipse 12 uma mulher pura é o símbolo da igreja fiel, aqui aparece uma meretriz como símbolo de uma igreja que se prostituiu, contaminando a verdade com o erro. Na Bíblia, a prostituição é um símbolo da idolatria (</a:t>
            </a:r>
            <a:r>
              <a:rPr lang="pt-BR" sz="2800" b="1" dirty="0" err="1">
                <a:solidFill>
                  <a:schemeClr val="bg2">
                    <a:lumMod val="25000"/>
                  </a:schemeClr>
                </a:solidFill>
              </a:rPr>
              <a:t>Ez</a:t>
            </a:r>
            <a:r>
              <a:rPr lang="pt-BR" sz="2800" b="1" dirty="0">
                <a:solidFill>
                  <a:schemeClr val="bg2">
                    <a:lumMod val="25000"/>
                  </a:schemeClr>
                </a:solidFill>
              </a:rPr>
              <a:t> 16:15; 23:37, 38).</a:t>
            </a:r>
          </a:p>
        </p:txBody>
      </p:sp>
      <p:pic>
        <p:nvPicPr>
          <p:cNvPr id="2" name="Picture 1"/>
          <p:cNvPicPr>
            <a:picLocks noChangeAspect="1"/>
          </p:cNvPicPr>
          <p:nvPr/>
        </p:nvPicPr>
        <p:blipFill>
          <a:blip r:embed="rId4"/>
          <a:stretch>
            <a:fillRect/>
          </a:stretch>
        </p:blipFill>
        <p:spPr>
          <a:xfrm>
            <a:off x="904435" y="2632321"/>
            <a:ext cx="1786614" cy="1778567"/>
          </a:xfrm>
          <a:prstGeom prst="rect">
            <a:avLst/>
          </a:prstGeom>
        </p:spPr>
      </p:pic>
    </p:spTree>
    <p:extLst>
      <p:ext uri="{BB962C8B-B14F-4D97-AF65-F5344CB8AC3E}">
        <p14:creationId xmlns:p14="http://schemas.microsoft.com/office/powerpoint/2010/main" val="330749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8403</TotalTime>
  <Words>2018</Words>
  <Application>Microsoft Office PowerPoint</Application>
  <PresentationFormat>Widescreen</PresentationFormat>
  <Paragraphs>87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Suzana Lima</dc:creator>
  <cp:lastModifiedBy>Suzana Lima</cp:lastModifiedBy>
  <cp:revision>312</cp:revision>
  <dcterms:created xsi:type="dcterms:W3CDTF">2019-02-15T00:40:10Z</dcterms:created>
  <dcterms:modified xsi:type="dcterms:W3CDTF">2019-03-01T12:21:23Z</dcterms:modified>
</cp:coreProperties>
</file>