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476" r:id="rId4"/>
    <p:sldId id="669" r:id="rId5"/>
    <p:sldId id="709" r:id="rId6"/>
    <p:sldId id="710" r:id="rId7"/>
    <p:sldId id="712" r:id="rId8"/>
    <p:sldId id="713" r:id="rId9"/>
    <p:sldId id="714" r:id="rId10"/>
    <p:sldId id="715" r:id="rId11"/>
    <p:sldId id="716" r:id="rId12"/>
    <p:sldId id="717" r:id="rId13"/>
    <p:sldId id="718" r:id="rId14"/>
    <p:sldId id="719" r:id="rId15"/>
    <p:sldId id="720" r:id="rId16"/>
    <p:sldId id="7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BDAD"/>
    <a:srgbClr val="538569"/>
    <a:srgbClr val="A3BBEB"/>
    <a:srgbClr val="DAE6EB"/>
    <a:srgbClr val="D9BBB1"/>
    <a:srgbClr val="D9BBC3"/>
    <a:srgbClr val="E3CEC3"/>
    <a:srgbClr val="E8D7CE"/>
    <a:srgbClr val="E5D0C9"/>
    <a:srgbClr val="CAC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CF8B-C93B-40CE-A2FE-1B18DDFEDA5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BC80-F9DE-4DCE-BDC4-EE5C6798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o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048250"/>
            <a:ext cx="12192000" cy="1809749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7662" y="5229849"/>
            <a:ext cx="114966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12</a:t>
            </a:r>
            <a:r>
              <a:rPr lang="pt-BR" sz="1300" b="1" i="1" dirty="0" smtClean="0">
                <a:solidFill>
                  <a:schemeClr val="bg1"/>
                </a:solidFill>
              </a:rPr>
              <a:t>Derramou </a:t>
            </a:r>
            <a:r>
              <a:rPr lang="pt-BR" sz="1300" b="1" i="1" dirty="0">
                <a:solidFill>
                  <a:schemeClr val="bg1"/>
                </a:solidFill>
              </a:rPr>
              <a:t>o sexto a sua taça sobre o grande rio Eufrates, cujas águas secaram, para que se preparasse o caminho dos reis que vêm do lado do nascimento do sol.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13</a:t>
            </a:r>
            <a:r>
              <a:rPr lang="pt-BR" sz="1300" b="1" i="1" dirty="0" smtClean="0">
                <a:solidFill>
                  <a:schemeClr val="bg1"/>
                </a:solidFill>
              </a:rPr>
              <a:t>Então</a:t>
            </a:r>
            <a:r>
              <a:rPr lang="pt-BR" sz="1300" b="1" i="1" dirty="0">
                <a:solidFill>
                  <a:schemeClr val="bg1"/>
                </a:solidFill>
              </a:rPr>
              <a:t>, vi sair da boca do dragão, da boca da besta e da boca do falso profeta três espíritos imundos semelhantes a rãs;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14</a:t>
            </a:r>
            <a:r>
              <a:rPr lang="pt-BR" sz="1300" b="1" i="1" dirty="0" smtClean="0">
                <a:solidFill>
                  <a:schemeClr val="bg1"/>
                </a:solidFill>
              </a:rPr>
              <a:t>porque </a:t>
            </a:r>
            <a:r>
              <a:rPr lang="pt-BR" sz="1300" b="1" i="1" dirty="0">
                <a:solidFill>
                  <a:schemeClr val="bg1"/>
                </a:solidFill>
              </a:rPr>
              <a:t>eles são espíritos de demônios, operadores de sinais, e se dirigem aos reis do mundo inteiro com o fim de ajuntá-los para </a:t>
            </a:r>
            <a:r>
              <a:rPr lang="pt-BR" sz="1300" b="1" i="1" dirty="0" smtClean="0">
                <a:solidFill>
                  <a:schemeClr val="bg1"/>
                </a:solidFill>
              </a:rPr>
              <a:t>                                                            a </a:t>
            </a:r>
            <a:r>
              <a:rPr lang="pt-BR" sz="1300" b="1" i="1" dirty="0">
                <a:solidFill>
                  <a:schemeClr val="bg1"/>
                </a:solidFill>
              </a:rPr>
              <a:t>peleja do grande Dia do Deus Todo-Poderoso.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15</a:t>
            </a:r>
            <a:r>
              <a:rPr lang="pt-BR" sz="1300" b="1" i="1" dirty="0" smtClean="0">
                <a:solidFill>
                  <a:schemeClr val="bg1"/>
                </a:solidFill>
              </a:rPr>
              <a:t>(Eis </a:t>
            </a:r>
            <a:r>
              <a:rPr lang="pt-BR" sz="1300" b="1" i="1" dirty="0">
                <a:solidFill>
                  <a:schemeClr val="bg1"/>
                </a:solidFill>
              </a:rPr>
              <a:t>que venho como vem o ladrão. Bem-aventurado aquele que vigia e guarda as suas vestes, para que não ande nu, e não se veja a sua vergonha.)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16</a:t>
            </a:r>
            <a:r>
              <a:rPr lang="pt-BR" sz="1300" b="1" i="1" dirty="0" smtClean="0">
                <a:solidFill>
                  <a:schemeClr val="bg1"/>
                </a:solidFill>
              </a:rPr>
              <a:t>Então</a:t>
            </a:r>
            <a:r>
              <a:rPr lang="pt-BR" sz="1300" b="1" i="1" dirty="0">
                <a:solidFill>
                  <a:schemeClr val="bg1"/>
                </a:solidFill>
              </a:rPr>
              <a:t>, os ajuntaram no lugar que em hebraico se chama Armagedom. Apocalipse </a:t>
            </a:r>
            <a:r>
              <a:rPr lang="pt-BR" sz="1300" b="1" i="1" dirty="0" smtClean="0">
                <a:solidFill>
                  <a:schemeClr val="bg1"/>
                </a:solidFill>
              </a:rPr>
              <a:t>16:12-16 </a:t>
            </a:r>
            <a:endParaRPr lang="pt-BR" sz="13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363" y="2354378"/>
            <a:ext cx="9951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11613E"/>
                </a:solidFill>
              </a:rPr>
              <a:t>4</a:t>
            </a:r>
            <a:r>
              <a:rPr lang="pt-BR" sz="2800" b="1" dirty="0" smtClean="0"/>
              <a:t> </a:t>
            </a:r>
            <a:r>
              <a:rPr lang="pt-BR" sz="2800" b="1" dirty="0"/>
              <a:t>| Na sexta praga, qual é o nome dado ao local da batalha </a:t>
            </a:r>
            <a:r>
              <a:rPr lang="pt-BR" sz="2800" b="1" dirty="0" smtClean="0"/>
              <a:t>final</a:t>
            </a:r>
            <a:r>
              <a:rPr lang="pt-BR" sz="2800" b="1" dirty="0"/>
              <a:t>? </a:t>
            </a:r>
            <a:r>
              <a:rPr lang="pt-BR" sz="2800" i="1" dirty="0" smtClean="0"/>
              <a:t>Apocalipse </a:t>
            </a:r>
            <a:r>
              <a:rPr lang="en-US" sz="2800" i="1" dirty="0" smtClean="0"/>
              <a:t>16:12-16.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07510" y="3308485"/>
            <a:ext cx="209480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Grande </a:t>
            </a:r>
            <a:r>
              <a:rPr lang="pt-BR" b="1" dirty="0">
                <a:solidFill>
                  <a:srgbClr val="C00000"/>
                </a:solidFill>
              </a:rPr>
              <a:t>rio Eufrates.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81150" y="3773356"/>
            <a:ext cx="895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4575" y="1849402"/>
            <a:ext cx="75920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Esse relato relembra a história da queda de Babilônia ao mencionar o </a:t>
            </a:r>
            <a:r>
              <a:rPr lang="pt-BR" sz="2000" b="1" dirty="0" err="1" smtClean="0">
                <a:solidFill>
                  <a:schemeClr val="bg2">
                    <a:lumMod val="25000"/>
                  </a:schemeClr>
                </a:solidFill>
              </a:rPr>
              <a:t>secamento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 das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águas do rio Eufrates, simbolizando a libertação final. Quando as multidões de todas as nações se derem conta da condenação de Deus sobre a Babilônia apocalíptica, retirarão o apoio que davam a ela. Darão a volta e converterão seu apoio leal à Babilônia em um ódio ativo que a destruirá. Por outro lado, o dragão, a besta e o falso profeta, com a ajuda dos poderes civis, moverão todo o seu aparato mortal contra o povo de Deus. Nesse contexto, surge o símbolo do Armagedom, uma guerra espiritual entre todos os poderes do mal contra os fiéis do Senhor. Estes, por sua vez, não estarão sozinhos. Os santos verão a manifestação arrasadora da última praga enviada por Deus a seus inimigos.</a:t>
            </a:r>
          </a:p>
        </p:txBody>
      </p:sp>
    </p:spTree>
    <p:extLst>
      <p:ext uri="{BB962C8B-B14F-4D97-AF65-F5344CB8AC3E}">
        <p14:creationId xmlns:p14="http://schemas.microsoft.com/office/powerpoint/2010/main" val="19488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048250"/>
            <a:ext cx="12192000" cy="1809749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1929" y="5229849"/>
            <a:ext cx="117681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17</a:t>
            </a:r>
            <a:r>
              <a:rPr lang="pt-BR" sz="1300" b="1" i="1" dirty="0" smtClean="0">
                <a:solidFill>
                  <a:schemeClr val="bg1"/>
                </a:solidFill>
              </a:rPr>
              <a:t>Então</a:t>
            </a:r>
            <a:r>
              <a:rPr lang="pt-BR" sz="1300" b="1" i="1" dirty="0">
                <a:solidFill>
                  <a:schemeClr val="bg1"/>
                </a:solidFill>
              </a:rPr>
              <a:t>, derramou o sétimo anjo a sua taça pelo ar, e saiu grande voz do santuário, do lado do trono, dizendo: Feito está!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18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sobrevieram relâmpagos, vozes e trovões, e ocorreu grande terremoto, como nunca houve igual desde que há gente sobre a terra; tal foi o terremoto, forte e grande.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19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a grande cidade se dividiu em três partes, e caíram as cidades das nações. E lembrou-se Deus da grande Babilônia para dar-lhe o cálice do vinho do furor da sua ira.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20</a:t>
            </a:r>
            <a:r>
              <a:rPr lang="pt-BR" sz="1300" b="1" i="1" dirty="0" smtClean="0">
                <a:solidFill>
                  <a:schemeClr val="bg1"/>
                </a:solidFill>
              </a:rPr>
              <a:t>Todas </a:t>
            </a:r>
            <a:r>
              <a:rPr lang="pt-BR" sz="1300" b="1" i="1" dirty="0">
                <a:solidFill>
                  <a:schemeClr val="bg1"/>
                </a:solidFill>
              </a:rPr>
              <a:t>as ilhas fugiram, e os montes não foram achados;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21</a:t>
            </a:r>
            <a:r>
              <a:rPr lang="pt-BR" sz="1300" b="1" i="1" dirty="0" smtClean="0">
                <a:solidFill>
                  <a:schemeClr val="bg1"/>
                </a:solidFill>
              </a:rPr>
              <a:t>também </a:t>
            </a:r>
            <a:r>
              <a:rPr lang="pt-BR" sz="1300" b="1" i="1" dirty="0">
                <a:solidFill>
                  <a:schemeClr val="bg1"/>
                </a:solidFill>
              </a:rPr>
              <a:t>desabou do céu sobre os homens grande saraivada, com pedras que pesavam cerca de um talento; e, por causa do flagelo da chuva de pedras, os homens blasfemaram de Deus, porquanto o seu flagelo era sobremodo grande. Apocalipse </a:t>
            </a:r>
            <a:r>
              <a:rPr lang="pt-BR" sz="1300" b="1" i="1" dirty="0" smtClean="0">
                <a:solidFill>
                  <a:schemeClr val="bg1"/>
                </a:solidFill>
              </a:rPr>
              <a:t>16:17-21 </a:t>
            </a:r>
            <a:endParaRPr lang="pt-BR" sz="13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6874" y="3308485"/>
            <a:ext cx="697607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...e </a:t>
            </a:r>
            <a:r>
              <a:rPr lang="pt-BR" b="1" i="1" dirty="0">
                <a:solidFill>
                  <a:srgbClr val="C00000"/>
                </a:solidFill>
              </a:rPr>
              <a:t>saiu grande voz do santuário, do lado do trono, dizendo: Feito está</a:t>
            </a:r>
            <a:r>
              <a:rPr lang="pt-BR" b="1" i="1" dirty="0" smtClean="0">
                <a:solidFill>
                  <a:srgbClr val="C00000"/>
                </a:solidFill>
              </a:rPr>
              <a:t>!</a:t>
            </a:r>
            <a:endParaRPr lang="pt-BR" b="1" i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81150" y="3773356"/>
            <a:ext cx="895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6786" y="2389551"/>
            <a:ext cx="10258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11613E"/>
                </a:solidFill>
              </a:rPr>
              <a:t>5</a:t>
            </a:r>
            <a:r>
              <a:rPr lang="pt-BR" sz="2800" b="1" dirty="0" smtClean="0"/>
              <a:t> </a:t>
            </a:r>
            <a:r>
              <a:rPr lang="pt-BR" sz="2800" b="1" dirty="0"/>
              <a:t>| Quando a sétima praga é apresentada, o que a voz que sai do </a:t>
            </a:r>
            <a:endParaRPr lang="pt-BR" sz="2800" b="1" dirty="0" smtClean="0"/>
          </a:p>
          <a:p>
            <a:pPr algn="ctr"/>
            <a:r>
              <a:rPr lang="pt-BR" sz="2800" b="1" dirty="0"/>
              <a:t> </a:t>
            </a:r>
            <a:r>
              <a:rPr lang="pt-BR" sz="2800" b="1" dirty="0" smtClean="0"/>
              <a:t>      santuário </a:t>
            </a:r>
            <a:r>
              <a:rPr lang="pt-BR" sz="2800" b="1" dirty="0"/>
              <a:t>diz</a:t>
            </a:r>
            <a:r>
              <a:rPr lang="pt-BR" sz="2800" b="1" dirty="0" smtClean="0"/>
              <a:t>? </a:t>
            </a:r>
            <a:r>
              <a:rPr lang="en-US" sz="2800" i="1" dirty="0" err="1" smtClean="0"/>
              <a:t>Apocalipse</a:t>
            </a:r>
            <a:r>
              <a:rPr lang="en-US" sz="2800" i="1" dirty="0" smtClean="0"/>
              <a:t> 16:17-21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02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9173" y="1811302"/>
            <a:ext cx="6896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Por meio de eventos catastróficos como relâmpagos, trovões, grande terremoto e chuva de pedras (que pesam cerca de 35 quilos), Deus realiza o ato final: a destruição completa da Babilônia e de seus instrumentos de ação. Quando a sétima praga ocorrer, os salvos saberão que Jesus Cristo está chegando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850293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7843" y="5953124"/>
            <a:ext cx="9398796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1300" b="1" i="1" dirty="0" smtClean="0">
                <a:solidFill>
                  <a:schemeClr val="bg1"/>
                </a:solidFill>
              </a:rPr>
              <a:t>Vi </a:t>
            </a:r>
            <a:r>
              <a:rPr lang="pt-BR" sz="1300" b="1" i="1" dirty="0">
                <a:solidFill>
                  <a:schemeClr val="bg1"/>
                </a:solidFill>
              </a:rPr>
              <a:t>outro anjo que subia do nascente do sol, tendo o selo do Deus vivo, e clamou em grande voz aos quatro anjos, aqueles aos quais fora dado fazer dano à terra e ao mar,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3</a:t>
            </a:r>
            <a:r>
              <a:rPr lang="pt-BR" sz="1300" b="1" i="1" dirty="0" smtClean="0">
                <a:solidFill>
                  <a:schemeClr val="bg1"/>
                </a:solidFill>
              </a:rPr>
              <a:t>dizendo</a:t>
            </a:r>
            <a:r>
              <a:rPr lang="pt-BR" sz="1300" b="1" i="1" dirty="0">
                <a:solidFill>
                  <a:schemeClr val="bg1"/>
                </a:solidFill>
              </a:rPr>
              <a:t>: Não danifiqueis nem a terra, nem o mar, nem as árvores, até selarmos na fronte os servos do nosso Deus. Apocalipse </a:t>
            </a:r>
            <a:r>
              <a:rPr lang="pt-BR" sz="1300" b="1" i="1" dirty="0" smtClean="0">
                <a:solidFill>
                  <a:schemeClr val="bg1"/>
                </a:solidFill>
              </a:rPr>
              <a:t>7:2, 3 </a:t>
            </a:r>
            <a:endParaRPr lang="pt-BR" sz="13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159" y="1536301"/>
            <a:ext cx="11478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11613E"/>
                </a:solidFill>
              </a:rPr>
              <a:t>6</a:t>
            </a:r>
            <a:r>
              <a:rPr lang="pt-BR" sz="2400" b="1" dirty="0" smtClean="0"/>
              <a:t> </a:t>
            </a:r>
            <a:r>
              <a:rPr lang="pt-BR" sz="2400" b="1" dirty="0"/>
              <a:t>| Quem será protegido por Deus quando as pragas estiverem sendo </a:t>
            </a:r>
            <a:endParaRPr lang="pt-BR" sz="2400" b="1" dirty="0" smtClean="0"/>
          </a:p>
          <a:p>
            <a:r>
              <a:rPr lang="pt-BR" sz="2400" b="1" dirty="0" smtClean="0"/>
              <a:t>derramadas? </a:t>
            </a:r>
            <a:r>
              <a:rPr lang="pt-BR" sz="2400" i="1" dirty="0" smtClean="0"/>
              <a:t>Apocalipse </a:t>
            </a:r>
            <a:r>
              <a:rPr lang="pt-BR" sz="2400" i="1" dirty="0" smtClean="0"/>
              <a:t>7:2, 3</a:t>
            </a:r>
            <a:r>
              <a:rPr lang="pt-BR" sz="2400" i="1" dirty="0"/>
              <a:t>. </a:t>
            </a:r>
            <a:r>
              <a:rPr lang="pt-BR" sz="2400" b="1" dirty="0"/>
              <a:t>Assinale “V” para verdadeiro ou “F” </a:t>
            </a:r>
            <a:r>
              <a:rPr lang="pt-BR" sz="2400" b="1" dirty="0" smtClean="0"/>
              <a:t>para </a:t>
            </a:r>
            <a:r>
              <a:rPr lang="pt-BR" sz="2400" b="1" dirty="0"/>
              <a:t>falso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159" y="2272048"/>
            <a:ext cx="10056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□</a:t>
            </a:r>
            <a:r>
              <a:rPr lang="en-US" sz="2400" dirty="0" smtClean="0"/>
              <a:t> </a:t>
            </a:r>
            <a:r>
              <a:rPr lang="pt-BR" sz="2400" dirty="0"/>
              <a:t>Os membros de uma determinada igreja</a:t>
            </a:r>
            <a:r>
              <a:rPr lang="pt-BR" sz="2400" dirty="0" smtClean="0"/>
              <a:t>.</a:t>
            </a:r>
            <a:r>
              <a:rPr lang="en-US" sz="2400" dirty="0" smtClean="0"/>
              <a:t>      </a:t>
            </a:r>
          </a:p>
          <a:p>
            <a:r>
              <a:rPr lang="en-US" sz="3600" dirty="0" smtClean="0"/>
              <a:t>□</a:t>
            </a:r>
            <a:r>
              <a:rPr lang="en-US" sz="2400" dirty="0" smtClean="0"/>
              <a:t> </a:t>
            </a:r>
            <a:r>
              <a:rPr lang="en-US" sz="2400" dirty="0" err="1"/>
              <a:t>Os</a:t>
            </a:r>
            <a:r>
              <a:rPr lang="en-US" sz="2400" dirty="0"/>
              <a:t> servos de Deus</a:t>
            </a:r>
            <a:r>
              <a:rPr lang="pt-BR" sz="2400" dirty="0" smtClean="0"/>
              <a:t>.</a:t>
            </a:r>
            <a:r>
              <a:rPr lang="en-US" sz="2400" dirty="0" smtClean="0"/>
              <a:t> </a:t>
            </a:r>
          </a:p>
          <a:p>
            <a:r>
              <a:rPr lang="en-US" sz="3600" dirty="0" smtClean="0"/>
              <a:t>□</a:t>
            </a:r>
            <a:r>
              <a:rPr lang="en-US" sz="2400" dirty="0" smtClean="0"/>
              <a:t> </a:t>
            </a:r>
            <a:r>
              <a:rPr lang="pt-BR" sz="2400" dirty="0"/>
              <a:t>Aqueles que, simbolicamente, receberem na testa o selo de Deus</a:t>
            </a:r>
            <a:r>
              <a:rPr lang="pt-BR" sz="2400" dirty="0" smtClean="0"/>
              <a:t>.</a:t>
            </a:r>
            <a:r>
              <a:rPr lang="en-US" sz="2400" dirty="0" smtClean="0"/>
              <a:t>   </a:t>
            </a:r>
          </a:p>
          <a:p>
            <a:r>
              <a:rPr lang="en-US" sz="3600" dirty="0" smtClean="0"/>
              <a:t>□</a:t>
            </a:r>
            <a:r>
              <a:rPr lang="en-US" dirty="0" smtClean="0"/>
              <a:t> </a:t>
            </a:r>
            <a:r>
              <a:rPr lang="pt-BR" sz="2400" dirty="0" smtClean="0"/>
              <a:t>Aqueles que praticarem algum ritual de proteção contra 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 espíritos malignos</a:t>
            </a:r>
            <a:r>
              <a:rPr lang="pt-BR" dirty="0" smtClean="0"/>
              <a:t>.</a:t>
            </a:r>
            <a:r>
              <a:rPr lang="en-US" dirty="0" smtClean="0"/>
              <a:t>          </a:t>
            </a:r>
            <a:r>
              <a:rPr lang="en-US" sz="2400" dirty="0" smtClean="0"/>
              <a:t>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763" y="246272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F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1238" y="3013523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V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1238" y="3554797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70763" y="409877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4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9173" y="1811302"/>
            <a:ext cx="6896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Deus é justo e protegerá os que aceitarem o dom de Sua graça, oferecido com todo amor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3:16). Os redimidos de Cristo que aceitaram o selo de Deus e recusaram a marca do anticristo não serão castigados com as sete últimas pragas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Sl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12:7; 91:10, 11, 15; 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32:18, 19). Os salvos louvarão ao Senhor por Seu livramento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15:3-6).</a:t>
            </a:r>
          </a:p>
        </p:txBody>
      </p:sp>
    </p:spTree>
    <p:extLst>
      <p:ext uri="{BB962C8B-B14F-4D97-AF65-F5344CB8AC3E}">
        <p14:creationId xmlns:p14="http://schemas.microsoft.com/office/powerpoint/2010/main" val="1956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3702" y="2000307"/>
            <a:ext cx="4866348" cy="2977956"/>
          </a:xfrm>
          <a:prstGeom prst="rect">
            <a:avLst/>
          </a:prstGeom>
          <a:solidFill>
            <a:srgbClr val="A3B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3325151" y="2323645"/>
            <a:ext cx="43897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1613E"/>
                </a:solidFill>
              </a:rPr>
              <a:t>MEU COMPROMISSO:</a:t>
            </a:r>
          </a:p>
          <a:p>
            <a:pPr algn="ctr"/>
            <a:endParaRPr lang="en-US" b="1" dirty="0"/>
          </a:p>
          <a:p>
            <a:pPr algn="ctr"/>
            <a:r>
              <a:rPr lang="pt-BR" b="1" dirty="0"/>
              <a:t>Entendi que Deus derramará as sete pragas sobre aqueles que </a:t>
            </a:r>
            <a:r>
              <a:rPr lang="pt-BR" b="1" dirty="0" smtClean="0"/>
              <a:t>possuírem a </a:t>
            </a:r>
            <a:r>
              <a:rPr lang="pt-BR" b="1" dirty="0"/>
              <a:t>marca da besta. Eu me comprometo a buscar continuamente a </a:t>
            </a:r>
            <a:r>
              <a:rPr lang="pt-BR" b="1" dirty="0" smtClean="0"/>
              <a:t>proteção de </a:t>
            </a:r>
            <a:r>
              <a:rPr lang="pt-BR" b="1" dirty="0"/>
              <a:t>Deus, tendo a certeza de estar selado por Ele e vivendo com Seu </a:t>
            </a:r>
            <a:r>
              <a:rPr lang="pt-BR" b="1" dirty="0" smtClean="0"/>
              <a:t>povo </a:t>
            </a:r>
            <a:r>
              <a:rPr lang="en-US" b="1" dirty="0" err="1" smtClean="0"/>
              <a:t>escolhido</a:t>
            </a:r>
            <a:r>
              <a:rPr lang="en-US" b="1" dirty="0"/>
              <a:t>.</a:t>
            </a:r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60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22" y="1296952"/>
            <a:ext cx="791132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Armagedom. Você tem medo desta palavra? O que pensa ao ouvi-la?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Seria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algo como a “Terceira Guerra Mundial”? Alguns pressentem que terão que estocar comida ou fugir para as montanhas quando se deflagrar a batalha do Armagedom, predita no Apocalipse, durante as sete últimas pragas que assolarão a humanidade. A imaginação sobre essas profecias é contaminada com cenários catastróficos apresentados em filmes.</a:t>
            </a:r>
          </a:p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No entanto, não há o que temer a respeito das sete pragas descritas no Apocalipse, desde que você esteja do lado Deus, sendo fiel a Ele. Apesar de os eventos dos últimos dias incluírem tragédias e conflitos reais, o principal embate é espiritual. O grande conflito entre o bem e o mal, entre Deus e o diabo, entre a verdade e o engano, a luz e as trevas está chegando ao fim. A batalha decisiva será travada em breve. Nesta lição, você compreenderá que poderemos enfrentar o futuro sem medo se estivermos comprometidos totalmente com o Senhor Jesus e com os ensinamentos de Sua Palavra.</a:t>
            </a:r>
          </a:p>
        </p:txBody>
      </p:sp>
    </p:spTree>
    <p:extLst>
      <p:ext uri="{BB962C8B-B14F-4D97-AF65-F5344CB8AC3E}">
        <p14:creationId xmlns:p14="http://schemas.microsoft.com/office/powerpoint/2010/main" val="18325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5343525"/>
            <a:ext cx="12192000" cy="1514475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037" y="5498324"/>
            <a:ext cx="11591925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5</a:t>
            </a:r>
            <a:r>
              <a:rPr lang="pt-BR" sz="1300" b="1" i="1" dirty="0" smtClean="0">
                <a:solidFill>
                  <a:schemeClr val="bg1"/>
                </a:solidFill>
              </a:rPr>
              <a:t>Depois </a:t>
            </a:r>
            <a:r>
              <a:rPr lang="pt-BR" sz="1300" b="1" i="1" dirty="0">
                <a:solidFill>
                  <a:schemeClr val="bg1"/>
                </a:solidFill>
              </a:rPr>
              <a:t>destas coisas, olhei, e abriu-se no céu o santuário do tabernáculo do Testemunho,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6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os sete anjos que tinham os sete flagelos saíram do santuário, vestidos de linho puro e resplandecente e cingidos ao peito com cintas de ouro.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7</a:t>
            </a:r>
            <a:r>
              <a:rPr lang="pt-BR" sz="1300" b="1" i="1" dirty="0" smtClean="0">
                <a:solidFill>
                  <a:schemeClr val="bg1"/>
                </a:solidFill>
              </a:rPr>
              <a:t>Então</a:t>
            </a:r>
            <a:r>
              <a:rPr lang="pt-BR" sz="1300" b="1" i="1" dirty="0">
                <a:solidFill>
                  <a:schemeClr val="bg1"/>
                </a:solidFill>
              </a:rPr>
              <a:t>, um dos quatro seres viventes deu aos sete anjos sete taças de ouro, cheias da cólera de Deus, que vive pelos séculos dos séculos.</a:t>
            </a:r>
          </a:p>
          <a:p>
            <a:pPr algn="ctr"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8</a:t>
            </a:r>
            <a:r>
              <a:rPr lang="pt-BR" sz="1300" b="1" i="1" dirty="0" smtClean="0">
                <a:solidFill>
                  <a:schemeClr val="bg1"/>
                </a:solidFill>
              </a:rPr>
              <a:t>O </a:t>
            </a:r>
            <a:r>
              <a:rPr lang="pt-BR" sz="1300" b="1" i="1" dirty="0">
                <a:solidFill>
                  <a:schemeClr val="bg1"/>
                </a:solidFill>
              </a:rPr>
              <a:t>santuário se encheu de fumaça procedente da glória de Deus e do seu poder, e ninguém podia penetrar no santuário, enquanto não se cumprissem os sete flagelos dos sete anjos. Apocalipse </a:t>
            </a:r>
            <a:r>
              <a:rPr lang="pt-BR" sz="1300" b="1" i="1" dirty="0" smtClean="0">
                <a:solidFill>
                  <a:schemeClr val="bg1"/>
                </a:solidFill>
              </a:rPr>
              <a:t>15:5-8</a:t>
            </a:r>
            <a:endParaRPr lang="pt-BR" sz="1300" b="1" i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43031" y="3302270"/>
            <a:ext cx="6934462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As pragas ocorrerão após a proclamação das três mensagens angélicas.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09750" y="3773356"/>
            <a:ext cx="8201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312" y="2354378"/>
            <a:ext cx="10696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1613E"/>
                </a:solidFill>
              </a:rPr>
              <a:t>1</a:t>
            </a:r>
            <a:r>
              <a:rPr lang="pt-BR" sz="2800" b="1" dirty="0"/>
              <a:t> | Quando as sete últimas pragas cairão sobre a Terra? </a:t>
            </a:r>
            <a:endParaRPr lang="pt-BR" sz="2800" b="1" dirty="0" smtClean="0"/>
          </a:p>
          <a:p>
            <a:pPr algn="ctr"/>
            <a:r>
              <a:rPr lang="pt-BR" sz="2800" i="1" dirty="0" smtClean="0"/>
              <a:t>Apocalipse </a:t>
            </a:r>
            <a:r>
              <a:rPr lang="pt-BR" sz="2800" i="1" dirty="0"/>
              <a:t>15:5-8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7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3272" y="2239927"/>
            <a:ext cx="7644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As pragas ocorrerão após a proclamação das três mensagens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angélicas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14:6-12), o último chamado de Deus para o arrependimento (ver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tabela “As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sete pragas”, p. 111). Após a proclamação do evangelho eterno e o selamento dos santos, os sete anjos sairão do santuário para aplicar os flagelos de Deus sobre os que rejeitarem a verdade e receberem a marca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da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besta.</a:t>
            </a:r>
          </a:p>
        </p:txBody>
      </p:sp>
    </p:spTree>
    <p:extLst>
      <p:ext uri="{BB962C8B-B14F-4D97-AF65-F5344CB8AC3E}">
        <p14:creationId xmlns:p14="http://schemas.microsoft.com/office/powerpoint/2010/main" val="26166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277225" y="1"/>
            <a:ext cx="3914775" cy="6858000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95903" y="490077"/>
            <a:ext cx="3474451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 b="1" i="1" baseline="30000" dirty="0" smtClean="0">
                <a:solidFill>
                  <a:schemeClr val="bg1"/>
                </a:solidFill>
              </a:rPr>
              <a:t>1</a:t>
            </a:r>
            <a:r>
              <a:rPr lang="pt-BR" sz="1300" b="1" i="1" dirty="0" smtClean="0">
                <a:solidFill>
                  <a:schemeClr val="bg1"/>
                </a:solidFill>
              </a:rPr>
              <a:t>Ouvi</a:t>
            </a:r>
            <a:r>
              <a:rPr lang="pt-BR" sz="1300" b="1" i="1" dirty="0">
                <a:solidFill>
                  <a:schemeClr val="bg1"/>
                </a:solidFill>
              </a:rPr>
              <a:t>, vinda do santuário, uma grande voz, dizendo aos sete anjos: Ide e derramai pela terra as sete taças da cólera de Deus.</a:t>
            </a:r>
          </a:p>
          <a:p>
            <a:pPr>
              <a:spcBef>
                <a:spcPts val="300"/>
              </a:spcBef>
            </a:pPr>
            <a:r>
              <a:rPr lang="pt-BR" sz="1300" b="1" i="1" baseline="30000" dirty="0">
                <a:solidFill>
                  <a:schemeClr val="bg1"/>
                </a:solidFill>
              </a:rPr>
              <a:t>2</a:t>
            </a:r>
            <a:r>
              <a:rPr lang="pt-BR" sz="1300" b="1" i="1" dirty="0" smtClean="0">
                <a:solidFill>
                  <a:schemeClr val="bg1"/>
                </a:solidFill>
              </a:rPr>
              <a:t> </a:t>
            </a:r>
            <a:r>
              <a:rPr lang="pt-BR" sz="1300" b="1" i="1" dirty="0">
                <a:solidFill>
                  <a:schemeClr val="bg1"/>
                </a:solidFill>
              </a:rPr>
              <a:t>Saiu, pois, o primeiro anjo e derramou a sua taça pela terra, e, aos homens portadores da marca da besta e adoradores da sua imagem, sobrevieram úlceras malignas e perniciosas.</a:t>
            </a:r>
          </a:p>
          <a:p>
            <a:pPr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3</a:t>
            </a:r>
            <a:r>
              <a:rPr lang="pt-BR" sz="1300" b="1" i="1" dirty="0" smtClean="0">
                <a:solidFill>
                  <a:schemeClr val="bg1"/>
                </a:solidFill>
              </a:rPr>
              <a:t>Derramou </a:t>
            </a:r>
            <a:r>
              <a:rPr lang="pt-BR" sz="1300" b="1" i="1" dirty="0">
                <a:solidFill>
                  <a:schemeClr val="bg1"/>
                </a:solidFill>
              </a:rPr>
              <a:t>o segundo a sua taça no mar, e este se tornou em sangue como de morto, e morreu todo ser vivente que havia no mar.</a:t>
            </a:r>
          </a:p>
          <a:p>
            <a:pPr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4</a:t>
            </a:r>
            <a:r>
              <a:rPr lang="pt-BR" sz="1300" b="1" i="1" dirty="0" smtClean="0">
                <a:solidFill>
                  <a:schemeClr val="bg1"/>
                </a:solidFill>
              </a:rPr>
              <a:t>Derramou </a:t>
            </a:r>
            <a:r>
              <a:rPr lang="pt-BR" sz="1300" b="1" i="1" dirty="0">
                <a:solidFill>
                  <a:schemeClr val="bg1"/>
                </a:solidFill>
              </a:rPr>
              <a:t>o terceiro a sua taça nos rios e nas fontes das águas, e se tornaram em sangue.</a:t>
            </a:r>
          </a:p>
          <a:p>
            <a:pPr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5</a:t>
            </a:r>
            <a:r>
              <a:rPr lang="pt-BR" sz="1300" b="1" i="1" dirty="0" smtClean="0">
                <a:solidFill>
                  <a:schemeClr val="bg1"/>
                </a:solidFill>
              </a:rPr>
              <a:t>Então</a:t>
            </a:r>
            <a:r>
              <a:rPr lang="pt-BR" sz="1300" b="1" i="1" dirty="0">
                <a:solidFill>
                  <a:schemeClr val="bg1"/>
                </a:solidFill>
              </a:rPr>
              <a:t>, ouvi o anjo das águas dizendo: Tu és justo, tu que és e que eras, o Santo, pois julgaste estas coisas;</a:t>
            </a:r>
          </a:p>
          <a:p>
            <a:pPr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6</a:t>
            </a:r>
            <a:r>
              <a:rPr lang="pt-BR" sz="1300" b="1" i="1" dirty="0" smtClean="0">
                <a:solidFill>
                  <a:schemeClr val="bg1"/>
                </a:solidFill>
              </a:rPr>
              <a:t>porquanto </a:t>
            </a:r>
            <a:r>
              <a:rPr lang="pt-BR" sz="1300" b="1" i="1" dirty="0">
                <a:solidFill>
                  <a:schemeClr val="bg1"/>
                </a:solidFill>
              </a:rPr>
              <a:t>derramaram sangue de santos e de profetas, também sangue lhes tens dado a beber; são dignos disso.</a:t>
            </a:r>
          </a:p>
          <a:p>
            <a:pPr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7</a:t>
            </a:r>
            <a:r>
              <a:rPr lang="pt-BR" sz="1300" b="1" i="1" dirty="0" smtClean="0">
                <a:solidFill>
                  <a:schemeClr val="bg1"/>
                </a:solidFill>
              </a:rPr>
              <a:t>Ouvi </a:t>
            </a:r>
            <a:r>
              <a:rPr lang="pt-BR" sz="1300" b="1" i="1" dirty="0">
                <a:solidFill>
                  <a:schemeClr val="bg1"/>
                </a:solidFill>
              </a:rPr>
              <a:t>do altar que se dizia: Certamente, ó Senhor Deus, Todo-Poderoso, verdadeiros e justos são os teus juízos.</a:t>
            </a:r>
          </a:p>
          <a:p>
            <a:pPr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8</a:t>
            </a:r>
            <a:r>
              <a:rPr lang="pt-BR" sz="1300" b="1" i="1" dirty="0" smtClean="0">
                <a:solidFill>
                  <a:schemeClr val="bg1"/>
                </a:solidFill>
              </a:rPr>
              <a:t>O </a:t>
            </a:r>
            <a:r>
              <a:rPr lang="pt-BR" sz="1300" b="1" i="1" dirty="0">
                <a:solidFill>
                  <a:schemeClr val="bg1"/>
                </a:solidFill>
              </a:rPr>
              <a:t>quarto anjo derramou a sua taça sobre o sol, e foi-lhe dado queimar os homens com fogo.</a:t>
            </a:r>
          </a:p>
          <a:p>
            <a:pPr>
              <a:spcBef>
                <a:spcPts val="300"/>
              </a:spcBef>
            </a:pPr>
            <a:r>
              <a:rPr lang="pt-BR" sz="1300" b="1" i="1" baseline="30000" dirty="0" smtClean="0">
                <a:solidFill>
                  <a:schemeClr val="bg1"/>
                </a:solidFill>
              </a:rPr>
              <a:t>9</a:t>
            </a:r>
            <a:r>
              <a:rPr lang="pt-BR" sz="1300" b="1" i="1" dirty="0" smtClean="0">
                <a:solidFill>
                  <a:schemeClr val="bg1"/>
                </a:solidFill>
              </a:rPr>
              <a:t>Com </a:t>
            </a:r>
            <a:r>
              <a:rPr lang="pt-BR" sz="1300" b="1" i="1" dirty="0">
                <a:solidFill>
                  <a:schemeClr val="bg1"/>
                </a:solidFill>
              </a:rPr>
              <a:t>efeito, os homens se queimaram com o intenso calor, e blasfemaram o nome de Deus, que tem autoridade sobre estes flagelos, e nem se arrependeram para lhe darem glória. Apocalipse </a:t>
            </a:r>
            <a:r>
              <a:rPr lang="pt-BR" sz="1300" b="1" i="1" dirty="0" smtClean="0">
                <a:solidFill>
                  <a:schemeClr val="bg1"/>
                </a:solidFill>
              </a:rPr>
              <a:t>16:1-9</a:t>
            </a:r>
            <a:endParaRPr lang="pt-BR" sz="1300" b="1" i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3426" y="1449264"/>
            <a:ext cx="708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11613E"/>
                </a:solidFill>
              </a:rPr>
              <a:t>2</a:t>
            </a:r>
            <a:r>
              <a:rPr lang="pt-BR" sz="2400" b="1" dirty="0" smtClean="0"/>
              <a:t> </a:t>
            </a:r>
            <a:r>
              <a:rPr lang="pt-BR" sz="2400" b="1" dirty="0"/>
              <a:t>| Como são descritas as quatro primeiras pragas? </a:t>
            </a:r>
            <a:r>
              <a:rPr lang="pt-BR" sz="2400" i="1" dirty="0"/>
              <a:t>Apocalipse 16:1-9. </a:t>
            </a:r>
            <a:r>
              <a:rPr lang="pt-BR" sz="2400" b="1" dirty="0" smtClean="0"/>
              <a:t>Relacione </a:t>
            </a:r>
            <a:r>
              <a:rPr lang="en-US" sz="2400" b="1" dirty="0" smtClean="0"/>
              <a:t>as </a:t>
            </a:r>
            <a:r>
              <a:rPr lang="en-US" sz="2400" b="1" dirty="0" err="1"/>
              <a:t>colunas</a:t>
            </a:r>
            <a:r>
              <a:rPr lang="en-US" sz="2400" b="1" dirty="0"/>
              <a:t>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3426" y="2213491"/>
            <a:ext cx="74052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/>
              <a:t>Primeira</a:t>
            </a:r>
            <a:r>
              <a:rPr lang="en-US" sz="2400" dirty="0"/>
              <a:t> </a:t>
            </a:r>
            <a:r>
              <a:rPr lang="en-US" sz="2400" dirty="0" err="1" smtClean="0"/>
              <a:t>praga</a:t>
            </a:r>
            <a:r>
              <a:rPr lang="en-US" sz="2400" dirty="0" smtClean="0"/>
              <a:t> 	</a:t>
            </a:r>
            <a:r>
              <a:rPr lang="en-US" sz="4000" dirty="0" smtClean="0"/>
              <a:t>□</a:t>
            </a:r>
            <a:r>
              <a:rPr lang="en-US" sz="2400" dirty="0" smtClean="0"/>
              <a:t> </a:t>
            </a:r>
            <a:r>
              <a:rPr lang="pt-BR" sz="2400" dirty="0"/>
              <a:t>O mar se torna em sangue</a:t>
            </a:r>
            <a:r>
              <a:rPr lang="pt-BR" sz="2400" dirty="0" smtClean="0"/>
              <a:t>.</a:t>
            </a:r>
            <a:r>
              <a:rPr lang="en-US" sz="2400" dirty="0" smtClean="0"/>
              <a:t>          </a:t>
            </a:r>
          </a:p>
          <a:p>
            <a:r>
              <a:rPr lang="en-US" sz="2400" dirty="0" smtClean="0"/>
              <a:t>b) </a:t>
            </a:r>
            <a:r>
              <a:rPr lang="en-US" sz="2400" dirty="0" err="1" smtClean="0"/>
              <a:t>Segunda</a:t>
            </a:r>
            <a:r>
              <a:rPr lang="en-US" sz="2400" dirty="0" smtClean="0"/>
              <a:t> </a:t>
            </a:r>
            <a:r>
              <a:rPr lang="en-US" sz="2400" dirty="0" err="1" smtClean="0"/>
              <a:t>praga</a:t>
            </a:r>
            <a:r>
              <a:rPr lang="en-US" sz="2400" dirty="0" smtClean="0"/>
              <a:t> 	</a:t>
            </a:r>
            <a:r>
              <a:rPr lang="en-US" sz="4000" dirty="0" smtClean="0"/>
              <a:t>□</a:t>
            </a:r>
            <a:r>
              <a:rPr lang="en-US" sz="2400" dirty="0" smtClean="0"/>
              <a:t> </a:t>
            </a:r>
            <a:r>
              <a:rPr lang="en-US" sz="2400" dirty="0" err="1"/>
              <a:t>Úlceras</a:t>
            </a:r>
            <a:r>
              <a:rPr lang="en-US" sz="2400" dirty="0"/>
              <a:t> </a:t>
            </a:r>
            <a:r>
              <a:rPr lang="en-US" sz="2400" dirty="0" err="1"/>
              <a:t>malignas</a:t>
            </a:r>
            <a:r>
              <a:rPr lang="en-US" sz="2400" dirty="0"/>
              <a:t> e </a:t>
            </a:r>
            <a:r>
              <a:rPr lang="en-US" sz="2400" dirty="0" err="1"/>
              <a:t>perniciosas</a:t>
            </a:r>
            <a:r>
              <a:rPr lang="pt-BR" sz="2400" dirty="0" smtClean="0"/>
              <a:t>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c) Terceira </a:t>
            </a:r>
            <a:r>
              <a:rPr lang="en-US" sz="2400" dirty="0" err="1" smtClean="0"/>
              <a:t>praga</a:t>
            </a:r>
            <a:r>
              <a:rPr lang="en-US" sz="2400" dirty="0" smtClean="0"/>
              <a:t> 	</a:t>
            </a:r>
            <a:r>
              <a:rPr lang="en-US" sz="4000" dirty="0" smtClean="0"/>
              <a:t>□</a:t>
            </a:r>
            <a:r>
              <a:rPr lang="en-US" sz="2400" dirty="0" smtClean="0"/>
              <a:t> </a:t>
            </a:r>
            <a:r>
              <a:rPr lang="pt-BR" sz="2400" dirty="0"/>
              <a:t>Os homens são queimados </a:t>
            </a:r>
            <a:endParaRPr lang="pt-BR" sz="2400" dirty="0" smtClean="0"/>
          </a:p>
          <a:p>
            <a:r>
              <a:rPr lang="pt-BR" sz="2400" dirty="0"/>
              <a:t>	</a:t>
            </a:r>
            <a:r>
              <a:rPr lang="pt-BR" sz="2400" dirty="0" smtClean="0"/>
              <a:t>		      com o intenso </a:t>
            </a:r>
            <a:r>
              <a:rPr lang="pt-BR" sz="2400" dirty="0"/>
              <a:t>calor do </a:t>
            </a:r>
            <a:r>
              <a:rPr lang="pt-BR" sz="2400" dirty="0" smtClean="0"/>
              <a:t>sol.</a:t>
            </a:r>
            <a:r>
              <a:rPr lang="en-US" sz="2400" dirty="0" smtClean="0"/>
              <a:t>          </a:t>
            </a:r>
          </a:p>
          <a:p>
            <a:r>
              <a:rPr lang="en-US" sz="2400" dirty="0" smtClean="0"/>
              <a:t>d) </a:t>
            </a:r>
            <a:r>
              <a:rPr lang="en-US" sz="2400" dirty="0" err="1" smtClean="0"/>
              <a:t>Quarta</a:t>
            </a:r>
            <a:r>
              <a:rPr lang="en-US" sz="2400" dirty="0" smtClean="0"/>
              <a:t> </a:t>
            </a:r>
            <a:r>
              <a:rPr lang="en-US" sz="2400" dirty="0" err="1" smtClean="0"/>
              <a:t>praga</a:t>
            </a:r>
            <a:r>
              <a:rPr lang="en-US" sz="2400" dirty="0" smtClean="0"/>
              <a:t> </a:t>
            </a:r>
            <a:r>
              <a:rPr lang="en-US" sz="3200" dirty="0" smtClean="0"/>
              <a:t>	</a:t>
            </a:r>
            <a:r>
              <a:rPr lang="en-US" sz="4000" dirty="0" smtClean="0"/>
              <a:t>□</a:t>
            </a:r>
            <a:r>
              <a:rPr lang="en-US" sz="2400" dirty="0" smtClean="0"/>
              <a:t> </a:t>
            </a:r>
            <a:r>
              <a:rPr lang="pt-BR" sz="2400" dirty="0"/>
              <a:t>Os rios e as fontes das águas </a:t>
            </a:r>
            <a:endParaRPr lang="pt-BR" sz="2400" dirty="0" smtClean="0"/>
          </a:p>
          <a:p>
            <a:r>
              <a:rPr lang="pt-BR" sz="2400" dirty="0"/>
              <a:t>	</a:t>
            </a:r>
            <a:r>
              <a:rPr lang="pt-BR" sz="2400" dirty="0" smtClean="0"/>
              <a:t>		      se tornam </a:t>
            </a:r>
            <a:r>
              <a:rPr lang="pt-BR" sz="2400" dirty="0"/>
              <a:t>em sangue</a:t>
            </a:r>
            <a:r>
              <a:rPr lang="pt-BR" sz="2400" dirty="0" smtClean="0"/>
              <a:t>.</a:t>
            </a:r>
            <a:r>
              <a:rPr lang="en-US" sz="24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6309" y="3031094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66691" y="2444775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76309" y="4612244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c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62683" y="3656593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3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0522" y="1839877"/>
            <a:ext cx="74160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 realidade histórica das dez pragas descritas no livro de Êxodo (7:14–12:51) fornece um vislumbre das sete pragas e da atuação de Deus imediatamente antes da segunda vinda de Cristo. Os eventos sobrenaturais ocorridos há mais de 3.400 anos, voltarão a acontecer literalmente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, demonstrando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o poder do Senhor em favor de Seu povo.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propósito das últimas pragas corresponde essencialmente ao das pragas que caíram sobre o Egito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</a:rPr>
              <a:t>nos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tempos de Moisés: revelar a justiça de Deus ao subjugar o inimigo. As pragas terão início quando Jesus concluir Seu ministério intercessor no santuário celestial, indicando o fim do período de salvação, isto é, o fechamento da porta da graça.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42" y="2544727"/>
            <a:ext cx="1701426" cy="16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A3BDAD"/>
            </a:gs>
            <a:gs pos="90259">
              <a:srgbClr val="A3BDAD"/>
            </a:gs>
            <a:gs pos="83000">
              <a:srgbClr val="A3BDAD"/>
            </a:gs>
            <a:gs pos="100000">
              <a:srgbClr val="A3BD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227" y="2438138"/>
            <a:ext cx="56665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/>
              <a:t>O </a:t>
            </a:r>
            <a:r>
              <a:rPr lang="en-US" sz="2800" dirty="0" err="1"/>
              <a:t>trono</a:t>
            </a:r>
            <a:r>
              <a:rPr lang="en-US" sz="2800" dirty="0"/>
              <a:t> da </a:t>
            </a:r>
            <a:r>
              <a:rPr lang="en-US" sz="2800" dirty="0" err="1"/>
              <a:t>besta</a:t>
            </a:r>
            <a:r>
              <a:rPr lang="en-US" sz="2800" dirty="0" smtClean="0"/>
              <a:t>.        </a:t>
            </a:r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 sede do governo das nações mais poderosas</a:t>
            </a:r>
            <a:r>
              <a:rPr lang="pt-BR" sz="2800" dirty="0" smtClean="0"/>
              <a:t>.</a:t>
            </a:r>
            <a:r>
              <a:rPr lang="en-US" sz="2800" dirty="0" smtClean="0"/>
              <a:t> </a:t>
            </a:r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grandes</a:t>
            </a:r>
            <a:r>
              <a:rPr lang="en-US" sz="2800" dirty="0"/>
              <a:t> </a:t>
            </a:r>
            <a:r>
              <a:rPr lang="en-US" sz="2800" dirty="0" err="1"/>
              <a:t>centros</a:t>
            </a:r>
            <a:r>
              <a:rPr lang="en-US" sz="2800" dirty="0"/>
              <a:t> </a:t>
            </a:r>
            <a:r>
              <a:rPr lang="en-US" sz="2800" dirty="0" err="1"/>
              <a:t>empresariais</a:t>
            </a:r>
            <a:r>
              <a:rPr lang="pt-BR" sz="2800" dirty="0" smtClean="0"/>
              <a:t>.</a:t>
            </a:r>
            <a:r>
              <a:rPr lang="en-US" sz="2800" dirty="0" smtClean="0"/>
              <a:t>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227" y="1484031"/>
            <a:ext cx="10655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11613E"/>
                </a:solidFill>
              </a:rPr>
              <a:t>3</a:t>
            </a:r>
            <a:r>
              <a:rPr lang="pt-BR" sz="2800" b="1" dirty="0" smtClean="0"/>
              <a:t> </a:t>
            </a:r>
            <a:r>
              <a:rPr lang="pt-BR" sz="2800" b="1" dirty="0"/>
              <a:t>| O que será atingido pela quinta praga? </a:t>
            </a:r>
            <a:r>
              <a:rPr lang="pt-BR" sz="2800" i="1" dirty="0"/>
              <a:t>Apocalipse 16:10, 11. </a:t>
            </a:r>
            <a:endParaRPr lang="pt-BR" sz="2800" i="1" dirty="0" smtClean="0"/>
          </a:p>
          <a:p>
            <a:r>
              <a:rPr lang="pt-BR" sz="2800" b="1" dirty="0" smtClean="0"/>
              <a:t>Assinale a </a:t>
            </a:r>
            <a:r>
              <a:rPr lang="en-US" sz="2800" b="1" dirty="0" err="1" smtClean="0"/>
              <a:t>alternativa</a:t>
            </a:r>
            <a:r>
              <a:rPr lang="en-US" sz="2800" b="1" dirty="0" smtClean="0"/>
              <a:t> </a:t>
            </a:r>
            <a:r>
              <a:rPr lang="en-US" sz="2800" b="1" dirty="0" err="1"/>
              <a:t>correta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0" y="5850293"/>
            <a:ext cx="12192000" cy="1007706"/>
          </a:xfrm>
          <a:prstGeom prst="rect">
            <a:avLst/>
          </a:prstGeom>
          <a:solidFill>
            <a:srgbClr val="538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7662" y="6073300"/>
            <a:ext cx="11496675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10</a:t>
            </a:r>
            <a:r>
              <a:rPr lang="pt-BR" sz="1400" b="1" i="1" dirty="0" smtClean="0">
                <a:solidFill>
                  <a:schemeClr val="bg1"/>
                </a:solidFill>
              </a:rPr>
              <a:t>Derramou </a:t>
            </a:r>
            <a:r>
              <a:rPr lang="pt-BR" sz="1400" b="1" i="1" dirty="0">
                <a:solidFill>
                  <a:schemeClr val="bg1"/>
                </a:solidFill>
              </a:rPr>
              <a:t>o quinto a sua taça sobre o trono da besta, cujo reino se tornou em trevas, e os homens remordiam a língua por causa da dor que sentiam</a:t>
            </a:r>
          </a:p>
          <a:p>
            <a:pPr algn="ctr">
              <a:spcBef>
                <a:spcPts val="300"/>
              </a:spcBef>
            </a:pPr>
            <a:r>
              <a:rPr lang="pt-BR" sz="1400" b="1" i="1" baseline="30000" dirty="0" smtClean="0">
                <a:solidFill>
                  <a:schemeClr val="bg1"/>
                </a:solidFill>
              </a:rPr>
              <a:t>11</a:t>
            </a:r>
            <a:r>
              <a:rPr lang="pt-BR" sz="1400" b="1" i="1" dirty="0" smtClean="0">
                <a:solidFill>
                  <a:schemeClr val="bg1"/>
                </a:solidFill>
              </a:rPr>
              <a:t>e </a:t>
            </a:r>
            <a:r>
              <a:rPr lang="pt-BR" sz="1400" b="1" i="1" dirty="0">
                <a:solidFill>
                  <a:schemeClr val="bg1"/>
                </a:solidFill>
              </a:rPr>
              <a:t>blasfemaram o Deus do céu por causa das angústias e das úlceras que sofriam; e não se arrependeram de suas </a:t>
            </a:r>
            <a:r>
              <a:rPr lang="pt-BR" sz="1400" b="1" i="1" dirty="0" smtClean="0">
                <a:solidFill>
                  <a:schemeClr val="bg1"/>
                </a:solidFill>
              </a:rPr>
              <a:t>obras. </a:t>
            </a:r>
            <a:r>
              <a:rPr lang="pt-BR" sz="1400" b="1" i="1" dirty="0">
                <a:solidFill>
                  <a:schemeClr val="bg1"/>
                </a:solidFill>
              </a:rPr>
              <a:t>Apocalipse 16:10, 11.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6963" y="2642095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84"/>
            <a:ext cx="5038347" cy="6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8997" y="2173252"/>
            <a:ext cx="74160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 quinta praga do Apocalipse, que é similar à nona praga do Egito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Êx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10:23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), atinge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 “reino” da besta com uma escuridão sobrenatural, um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veredito celestial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para os que rejeitaram a Cristo como a luz do mundo e “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amaram mais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as trevas do que a luz”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3:19).</a:t>
            </a:r>
          </a:p>
        </p:txBody>
      </p:sp>
    </p:spTree>
    <p:extLst>
      <p:ext uri="{BB962C8B-B14F-4D97-AF65-F5344CB8AC3E}">
        <p14:creationId xmlns:p14="http://schemas.microsoft.com/office/powerpoint/2010/main" val="5198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8331</TotalTime>
  <Words>1778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303</cp:revision>
  <dcterms:created xsi:type="dcterms:W3CDTF">2019-02-15T00:40:10Z</dcterms:created>
  <dcterms:modified xsi:type="dcterms:W3CDTF">2019-03-01T12:19:46Z</dcterms:modified>
</cp:coreProperties>
</file>