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476" r:id="rId4"/>
    <p:sldId id="669" r:id="rId5"/>
    <p:sldId id="689" r:id="rId6"/>
    <p:sldId id="690" r:id="rId7"/>
    <p:sldId id="691" r:id="rId8"/>
    <p:sldId id="692" r:id="rId9"/>
    <p:sldId id="693" r:id="rId10"/>
    <p:sldId id="694" r:id="rId11"/>
    <p:sldId id="695" r:id="rId12"/>
    <p:sldId id="696" r:id="rId13"/>
    <p:sldId id="697" r:id="rId14"/>
    <p:sldId id="698" r:id="rId15"/>
    <p:sldId id="699" r:id="rId16"/>
    <p:sldId id="700" r:id="rId17"/>
    <p:sldId id="701" r:id="rId18"/>
    <p:sldId id="702" r:id="rId19"/>
    <p:sldId id="703" r:id="rId20"/>
    <p:sldId id="704" r:id="rId21"/>
    <p:sldId id="705" r:id="rId22"/>
    <p:sldId id="706" r:id="rId23"/>
    <p:sldId id="707" r:id="rId24"/>
    <p:sldId id="7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BB1"/>
    <a:srgbClr val="D9BBC3"/>
    <a:srgbClr val="E3CEC3"/>
    <a:srgbClr val="E8D7CE"/>
    <a:srgbClr val="E5D0C9"/>
    <a:srgbClr val="CACAE0"/>
    <a:srgbClr val="C8C7DB"/>
    <a:srgbClr val="CADBE4"/>
    <a:srgbClr val="DAE6EB"/>
    <a:srgbClr val="3C64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219700"/>
            <a:ext cx="12192000" cy="1638299"/>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5325" y="5334810"/>
            <a:ext cx="10801350" cy="1408078"/>
          </a:xfrm>
          <a:prstGeom prst="rect">
            <a:avLst/>
          </a:prstGeom>
        </p:spPr>
        <p:txBody>
          <a:bodyPr wrap="square">
            <a:spAutoFit/>
          </a:bodyPr>
          <a:lstStyle/>
          <a:p>
            <a:pPr algn="ctr">
              <a:spcBef>
                <a:spcPts val="300"/>
              </a:spcBef>
            </a:pPr>
            <a:r>
              <a:rPr lang="pt-BR" sz="1300" b="1" i="1" baseline="30000" dirty="0" smtClean="0">
                <a:solidFill>
                  <a:schemeClr val="bg1"/>
                </a:solidFill>
              </a:rPr>
              <a:t>5</a:t>
            </a:r>
            <a:r>
              <a:rPr lang="pt-BR" sz="1300" b="1" i="1" dirty="0" smtClean="0">
                <a:solidFill>
                  <a:schemeClr val="bg1"/>
                </a:solidFill>
              </a:rPr>
              <a:t>Estando </a:t>
            </a:r>
            <a:r>
              <a:rPr lang="pt-BR" sz="1300" b="1" i="1" dirty="0">
                <a:solidFill>
                  <a:schemeClr val="bg1"/>
                </a:solidFill>
              </a:rPr>
              <a:t>eu observando, eis que um bode vinha do ocidente sobre toda a terra, mas sem tocar no chão; este bode tinha um chifre notável entre os olhos;</a:t>
            </a:r>
          </a:p>
          <a:p>
            <a:pPr algn="ctr">
              <a:spcBef>
                <a:spcPts val="300"/>
              </a:spcBef>
            </a:pPr>
            <a:r>
              <a:rPr lang="pt-BR" sz="1300" b="1" i="1" baseline="30000" dirty="0" smtClean="0">
                <a:solidFill>
                  <a:schemeClr val="bg1"/>
                </a:solidFill>
              </a:rPr>
              <a:t>6</a:t>
            </a:r>
            <a:r>
              <a:rPr lang="pt-BR" sz="1300" b="1" i="1" dirty="0" smtClean="0">
                <a:solidFill>
                  <a:schemeClr val="bg1"/>
                </a:solidFill>
              </a:rPr>
              <a:t>dirigiu-se </a:t>
            </a:r>
            <a:r>
              <a:rPr lang="pt-BR" sz="1300" b="1" i="1" dirty="0">
                <a:solidFill>
                  <a:schemeClr val="bg1"/>
                </a:solidFill>
              </a:rPr>
              <a:t>ao carneiro que tinha os dois chifres, o qual eu tinha visto diante do rio; e correu contra ele com todo o seu furioso poder.</a:t>
            </a:r>
          </a:p>
          <a:p>
            <a:pPr algn="ctr">
              <a:spcBef>
                <a:spcPts val="300"/>
              </a:spcBef>
            </a:pPr>
            <a:r>
              <a:rPr lang="pt-BR" sz="1300" b="1" i="1" baseline="30000" dirty="0" smtClean="0">
                <a:solidFill>
                  <a:schemeClr val="bg1"/>
                </a:solidFill>
              </a:rPr>
              <a:t>7</a:t>
            </a:r>
            <a:r>
              <a:rPr lang="pt-BR" sz="1300" b="1" i="1" dirty="0" smtClean="0">
                <a:solidFill>
                  <a:schemeClr val="bg1"/>
                </a:solidFill>
              </a:rPr>
              <a:t>Vi-o </a:t>
            </a:r>
            <a:r>
              <a:rPr lang="pt-BR" sz="1300" b="1" i="1" dirty="0">
                <a:solidFill>
                  <a:schemeClr val="bg1"/>
                </a:solidFill>
              </a:rPr>
              <a:t>chegar perto do carneiro, e, enfurecido contra ele, o feriu e lhe quebrou os dois chifres, pois não havia força no carneiro para lhe resistir; e o bode o lançou por terra e o pisou aos pés, e não houve quem pudesse livrar o carneiro do poder dele.</a:t>
            </a:r>
          </a:p>
          <a:p>
            <a:pPr algn="ctr">
              <a:spcBef>
                <a:spcPts val="300"/>
              </a:spcBef>
            </a:pPr>
            <a:r>
              <a:rPr lang="pt-BR" sz="1300" b="1" i="1" baseline="30000" dirty="0" smtClean="0">
                <a:solidFill>
                  <a:schemeClr val="bg1"/>
                </a:solidFill>
              </a:rPr>
              <a:t>8</a:t>
            </a:r>
            <a:r>
              <a:rPr lang="pt-BR" sz="1300" b="1" i="1" dirty="0" smtClean="0">
                <a:solidFill>
                  <a:schemeClr val="bg1"/>
                </a:solidFill>
              </a:rPr>
              <a:t>O </a:t>
            </a:r>
            <a:r>
              <a:rPr lang="pt-BR" sz="1300" b="1" i="1" dirty="0">
                <a:solidFill>
                  <a:schemeClr val="bg1"/>
                </a:solidFill>
              </a:rPr>
              <a:t>bode se engrandeceu sobremaneira; e, na sua força, </a:t>
            </a:r>
            <a:r>
              <a:rPr lang="pt-BR" sz="1300" b="1" i="1" dirty="0" err="1">
                <a:solidFill>
                  <a:schemeClr val="bg1"/>
                </a:solidFill>
              </a:rPr>
              <a:t>quebrou-se-lhe</a:t>
            </a:r>
            <a:r>
              <a:rPr lang="pt-BR" sz="1300" b="1" i="1" dirty="0">
                <a:solidFill>
                  <a:schemeClr val="bg1"/>
                </a:solidFill>
              </a:rPr>
              <a:t> o grande chifre, e em seu lugar saíram quatro chifres notáveis, </a:t>
            </a:r>
            <a:r>
              <a:rPr lang="pt-BR" sz="1300" b="1" i="1" dirty="0" smtClean="0">
                <a:solidFill>
                  <a:schemeClr val="bg1"/>
                </a:solidFill>
              </a:rPr>
              <a:t>                                     para </a:t>
            </a:r>
            <a:r>
              <a:rPr lang="pt-BR" sz="1300" b="1" i="1" dirty="0">
                <a:solidFill>
                  <a:schemeClr val="bg1"/>
                </a:solidFill>
              </a:rPr>
              <a:t>os quatro ventos do </a:t>
            </a:r>
            <a:r>
              <a:rPr lang="pt-BR" sz="1300" b="1" i="1" dirty="0" smtClean="0">
                <a:solidFill>
                  <a:schemeClr val="bg1"/>
                </a:solidFill>
              </a:rPr>
              <a:t>céu. </a:t>
            </a:r>
            <a:r>
              <a:rPr lang="pt-BR" sz="1300" b="1" i="1" dirty="0" smtClean="0">
                <a:solidFill>
                  <a:schemeClr val="bg1"/>
                </a:solidFill>
              </a:rPr>
              <a:t>Daniel </a:t>
            </a:r>
            <a:r>
              <a:rPr lang="pt-BR" sz="1300" b="1" i="1" dirty="0" smtClean="0">
                <a:solidFill>
                  <a:schemeClr val="bg1"/>
                </a:solidFill>
              </a:rPr>
              <a:t>8:5-8</a:t>
            </a:r>
            <a:endParaRPr lang="pt-BR" sz="1300" b="1" i="1" dirty="0">
              <a:solidFill>
                <a:schemeClr val="bg1"/>
              </a:solidFill>
            </a:endParaRPr>
          </a:p>
        </p:txBody>
      </p:sp>
      <p:sp>
        <p:nvSpPr>
          <p:cNvPr id="8" name="TextBox 7"/>
          <p:cNvSpPr txBox="1"/>
          <p:nvPr/>
        </p:nvSpPr>
        <p:spPr>
          <a:xfrm>
            <a:off x="1791812" y="2674277"/>
            <a:ext cx="8922699" cy="2308324"/>
          </a:xfrm>
          <a:prstGeom prst="rect">
            <a:avLst/>
          </a:prstGeom>
          <a:noFill/>
        </p:spPr>
        <p:txBody>
          <a:bodyPr wrap="none" rtlCol="0">
            <a:spAutoFit/>
          </a:bodyPr>
          <a:lstStyle/>
          <a:p>
            <a:pPr algn="ctr">
              <a:lnSpc>
                <a:spcPct val="150000"/>
              </a:lnSpc>
            </a:pPr>
            <a:r>
              <a:rPr lang="pt-BR" sz="1600" b="1" dirty="0">
                <a:solidFill>
                  <a:srgbClr val="C00000"/>
                </a:solidFill>
              </a:rPr>
              <a:t>O chifre notável simboliza o primeiro </a:t>
            </a:r>
            <a:r>
              <a:rPr lang="pt-BR" sz="1600" b="1" dirty="0" smtClean="0">
                <a:solidFill>
                  <a:srgbClr val="C00000"/>
                </a:solidFill>
              </a:rPr>
              <a:t>rei, </a:t>
            </a:r>
            <a:r>
              <a:rPr lang="pt-BR" sz="1600" b="1" dirty="0">
                <a:solidFill>
                  <a:srgbClr val="C00000"/>
                </a:solidFill>
              </a:rPr>
              <a:t>Alexandre, o Grande, que liderou o exército grego </a:t>
            </a:r>
            <a:endParaRPr lang="pt-BR" sz="1600" b="1" dirty="0" smtClean="0">
              <a:solidFill>
                <a:srgbClr val="C00000"/>
              </a:solidFill>
            </a:endParaRPr>
          </a:p>
          <a:p>
            <a:pPr algn="ctr">
              <a:lnSpc>
                <a:spcPct val="150000"/>
              </a:lnSpc>
            </a:pPr>
            <a:r>
              <a:rPr lang="pt-BR" sz="1600" b="1" dirty="0" smtClean="0">
                <a:solidFill>
                  <a:srgbClr val="C00000"/>
                </a:solidFill>
              </a:rPr>
              <a:t>nas </a:t>
            </a:r>
            <a:r>
              <a:rPr lang="pt-BR" sz="1600" b="1" dirty="0">
                <a:solidFill>
                  <a:srgbClr val="C00000"/>
                </a:solidFill>
              </a:rPr>
              <a:t>vitórias espetaculares </a:t>
            </a:r>
            <a:r>
              <a:rPr lang="pt-BR" sz="1600" b="1" dirty="0" smtClean="0">
                <a:solidFill>
                  <a:srgbClr val="C00000"/>
                </a:solidFill>
              </a:rPr>
              <a:t>contra </a:t>
            </a:r>
            <a:r>
              <a:rPr lang="pt-BR" sz="1600" b="1" dirty="0">
                <a:solidFill>
                  <a:srgbClr val="C00000"/>
                </a:solidFill>
              </a:rPr>
              <a:t>os persas, em três batalhas, a última delas em 331 a.C. Tragicamente, </a:t>
            </a:r>
            <a:endParaRPr lang="pt-BR" sz="1600" b="1" dirty="0" smtClean="0">
              <a:solidFill>
                <a:srgbClr val="C00000"/>
              </a:solidFill>
            </a:endParaRPr>
          </a:p>
          <a:p>
            <a:pPr algn="ctr">
              <a:lnSpc>
                <a:spcPct val="150000"/>
              </a:lnSpc>
            </a:pPr>
            <a:r>
              <a:rPr lang="pt-BR" sz="1600" b="1" dirty="0" smtClean="0">
                <a:solidFill>
                  <a:srgbClr val="C00000"/>
                </a:solidFill>
              </a:rPr>
              <a:t>cumprindo </a:t>
            </a:r>
            <a:r>
              <a:rPr lang="pt-BR" sz="1600" b="1" dirty="0">
                <a:solidFill>
                  <a:srgbClr val="C00000"/>
                </a:solidFill>
              </a:rPr>
              <a:t>Daniel 8:8, Alexandre morreu pouco </a:t>
            </a:r>
            <a:r>
              <a:rPr lang="pt-BR" sz="1600" b="1" dirty="0" smtClean="0">
                <a:solidFill>
                  <a:srgbClr val="C00000"/>
                </a:solidFill>
              </a:rPr>
              <a:t>depois </a:t>
            </a:r>
            <a:r>
              <a:rPr lang="pt-BR" sz="1600" b="1" dirty="0">
                <a:solidFill>
                  <a:srgbClr val="C00000"/>
                </a:solidFill>
              </a:rPr>
              <a:t>de suas conquistas, em 323 a.C., e quatro de </a:t>
            </a:r>
            <a:endParaRPr lang="pt-BR" sz="1600" b="1" dirty="0" smtClean="0">
              <a:solidFill>
                <a:srgbClr val="C00000"/>
              </a:solidFill>
            </a:endParaRPr>
          </a:p>
          <a:p>
            <a:pPr algn="ctr">
              <a:lnSpc>
                <a:spcPct val="150000"/>
              </a:lnSpc>
            </a:pPr>
            <a:r>
              <a:rPr lang="pt-BR" sz="1600" b="1" dirty="0" smtClean="0">
                <a:solidFill>
                  <a:srgbClr val="C00000"/>
                </a:solidFill>
              </a:rPr>
              <a:t>seus generais dividiram </a:t>
            </a:r>
            <a:r>
              <a:rPr lang="pt-BR" sz="1600" b="1" dirty="0">
                <a:solidFill>
                  <a:srgbClr val="C00000"/>
                </a:solidFill>
              </a:rPr>
              <a:t>os territórios conquistados em quatro partes: </a:t>
            </a:r>
            <a:r>
              <a:rPr lang="pt-BR" sz="1600" b="1" dirty="0" err="1" smtClean="0">
                <a:solidFill>
                  <a:srgbClr val="C00000"/>
                </a:solidFill>
              </a:rPr>
              <a:t>Cassandro</a:t>
            </a:r>
            <a:r>
              <a:rPr lang="pt-BR" sz="1600" b="1" dirty="0" smtClean="0">
                <a:solidFill>
                  <a:srgbClr val="C00000"/>
                </a:solidFill>
              </a:rPr>
              <a:t> </a:t>
            </a:r>
            <a:r>
              <a:rPr lang="pt-BR" sz="1600" b="1" dirty="0">
                <a:solidFill>
                  <a:srgbClr val="C00000"/>
                </a:solidFill>
              </a:rPr>
              <a:t>(Macedônia e </a:t>
            </a:r>
            <a:r>
              <a:rPr lang="pt-BR" sz="1600" b="1" dirty="0" err="1">
                <a:solidFill>
                  <a:srgbClr val="C00000"/>
                </a:solidFill>
              </a:rPr>
              <a:t>Acaia</a:t>
            </a:r>
            <a:r>
              <a:rPr lang="pt-BR" sz="1600" b="1" dirty="0">
                <a:solidFill>
                  <a:srgbClr val="C00000"/>
                </a:solidFill>
              </a:rPr>
              <a:t>), </a:t>
            </a:r>
            <a:endParaRPr lang="pt-BR" sz="1600" b="1" dirty="0" smtClean="0">
              <a:solidFill>
                <a:srgbClr val="C00000"/>
              </a:solidFill>
            </a:endParaRPr>
          </a:p>
          <a:p>
            <a:pPr algn="ctr">
              <a:lnSpc>
                <a:spcPct val="150000"/>
              </a:lnSpc>
            </a:pPr>
            <a:r>
              <a:rPr lang="pt-BR" sz="1600" b="1" dirty="0" err="1" smtClean="0">
                <a:solidFill>
                  <a:srgbClr val="C00000"/>
                </a:solidFill>
              </a:rPr>
              <a:t>Lisímaco</a:t>
            </a:r>
            <a:r>
              <a:rPr lang="pt-BR" sz="1600" b="1" dirty="0" smtClean="0">
                <a:solidFill>
                  <a:srgbClr val="C00000"/>
                </a:solidFill>
              </a:rPr>
              <a:t> </a:t>
            </a:r>
            <a:r>
              <a:rPr lang="pt-BR" sz="1600" b="1" dirty="0">
                <a:solidFill>
                  <a:srgbClr val="C00000"/>
                </a:solidFill>
              </a:rPr>
              <a:t>(Trácia e Ásia Menor), </a:t>
            </a:r>
            <a:r>
              <a:rPr lang="pt-BR" sz="1600" b="1" dirty="0" err="1">
                <a:solidFill>
                  <a:srgbClr val="C00000"/>
                </a:solidFill>
              </a:rPr>
              <a:t>Seleuco</a:t>
            </a:r>
            <a:r>
              <a:rPr lang="pt-BR" sz="1600" b="1" dirty="0">
                <a:solidFill>
                  <a:srgbClr val="C00000"/>
                </a:solidFill>
              </a:rPr>
              <a:t> (Síria, Mesopotâmia, Pérsia e Índia) e Ptolomeu (Egito).</a:t>
            </a:r>
          </a:p>
          <a:p>
            <a:pPr algn="ctr">
              <a:lnSpc>
                <a:spcPct val="150000"/>
              </a:lnSpc>
            </a:pPr>
            <a:endParaRPr lang="en-US" sz="1600" dirty="0">
              <a:solidFill>
                <a:srgbClr val="C00000"/>
              </a:solidFill>
            </a:endParaRPr>
          </a:p>
        </p:txBody>
      </p:sp>
      <p:cxnSp>
        <p:nvCxnSpPr>
          <p:cNvPr id="9" name="Straight Connector 8"/>
          <p:cNvCxnSpPr/>
          <p:nvPr/>
        </p:nvCxnSpPr>
        <p:spPr>
          <a:xfrm>
            <a:off x="1687037" y="3050451"/>
            <a:ext cx="8847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85415" y="1473948"/>
            <a:ext cx="10421170" cy="1200329"/>
          </a:xfrm>
          <a:prstGeom prst="rect">
            <a:avLst/>
          </a:prstGeom>
          <a:noFill/>
        </p:spPr>
        <p:txBody>
          <a:bodyPr wrap="square" rtlCol="0">
            <a:spAutoFit/>
          </a:bodyPr>
          <a:lstStyle/>
          <a:p>
            <a:pPr algn="ctr"/>
            <a:r>
              <a:rPr lang="pt-BR" sz="2400" b="1" dirty="0" smtClean="0">
                <a:solidFill>
                  <a:srgbClr val="793520"/>
                </a:solidFill>
              </a:rPr>
              <a:t>4</a:t>
            </a:r>
            <a:r>
              <a:rPr lang="pt-BR" sz="2400" b="1" dirty="0" smtClean="0"/>
              <a:t> | </a:t>
            </a:r>
            <a:r>
              <a:rPr lang="pt-BR" sz="2400" b="1" dirty="0"/>
              <a:t>O bode com um chifre notável ataca o carneiro e quebra seus dois </a:t>
            </a:r>
            <a:endParaRPr lang="pt-BR" sz="2400" b="1" dirty="0" smtClean="0"/>
          </a:p>
          <a:p>
            <a:pPr algn="ctr"/>
            <a:r>
              <a:rPr lang="pt-BR" sz="2400" b="1" dirty="0" smtClean="0"/>
              <a:t>chifres; em </a:t>
            </a:r>
            <a:r>
              <a:rPr lang="pt-BR" sz="2400" b="1" dirty="0"/>
              <a:t>seguida, o chifre notável é quebrado e em seu lugar </a:t>
            </a:r>
            <a:endParaRPr lang="pt-BR" sz="2400" b="1" dirty="0" smtClean="0"/>
          </a:p>
          <a:p>
            <a:pPr algn="ctr"/>
            <a:r>
              <a:rPr lang="pt-BR" sz="2400" b="1" dirty="0" smtClean="0"/>
              <a:t>surgem </a:t>
            </a:r>
            <a:r>
              <a:rPr lang="pt-BR" sz="2400" b="1" dirty="0"/>
              <a:t>quatro </a:t>
            </a:r>
            <a:r>
              <a:rPr lang="pt-BR" sz="2400" b="1" dirty="0" smtClean="0"/>
              <a:t>chifres. O </a:t>
            </a:r>
            <a:r>
              <a:rPr lang="pt-BR" sz="2400" b="1" dirty="0"/>
              <a:t>que isso </a:t>
            </a:r>
            <a:r>
              <a:rPr lang="pt-BR" sz="2400" b="1" dirty="0" smtClean="0"/>
              <a:t>significa</a:t>
            </a:r>
            <a:r>
              <a:rPr lang="pt-BR" sz="2400" b="1" dirty="0"/>
              <a:t>? </a:t>
            </a:r>
            <a:r>
              <a:rPr lang="pt-BR" sz="2400" i="1" dirty="0"/>
              <a:t>Daniel 8:5-8</a:t>
            </a:r>
            <a:endParaRPr lang="en-US" sz="2400" dirty="0"/>
          </a:p>
        </p:txBody>
      </p:sp>
      <p:cxnSp>
        <p:nvCxnSpPr>
          <p:cNvPr id="12" name="Straight Connector 11"/>
          <p:cNvCxnSpPr/>
          <p:nvPr/>
        </p:nvCxnSpPr>
        <p:spPr>
          <a:xfrm>
            <a:off x="1687037" y="3460026"/>
            <a:ext cx="8847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87037" y="3839804"/>
            <a:ext cx="8847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72193" y="4212501"/>
            <a:ext cx="8847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72193" y="4564926"/>
            <a:ext cx="88476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87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1614109" y="2010262"/>
            <a:ext cx="8396666" cy="3170099"/>
          </a:xfrm>
          <a:prstGeom prst="rect">
            <a:avLst/>
          </a:prstGeom>
          <a:noFill/>
        </p:spPr>
        <p:txBody>
          <a:bodyPr wrap="square" rtlCol="0">
            <a:spAutoFit/>
          </a:bodyPr>
          <a:lstStyle/>
          <a:p>
            <a:pPr algn="ctr">
              <a:spcBef>
                <a:spcPts val="1800"/>
              </a:spcBef>
            </a:pPr>
            <a:r>
              <a:rPr lang="pt-BR" sz="2000" b="1" dirty="0">
                <a:solidFill>
                  <a:schemeClr val="bg2">
                    <a:lumMod val="25000"/>
                  </a:schemeClr>
                </a:solidFill>
              </a:rPr>
              <a:t>A palavra hebraica para “chifre” também significa “força” ou “poder”, pois</a:t>
            </a:r>
            <a:r>
              <a:rPr lang="pt-BR" sz="2000" b="1" dirty="0" smtClean="0">
                <a:solidFill>
                  <a:schemeClr val="bg2">
                    <a:lumMod val="25000"/>
                  </a:schemeClr>
                </a:solidFill>
              </a:rPr>
              <a:t>, no </a:t>
            </a:r>
            <a:r>
              <a:rPr lang="pt-BR" sz="2000" b="1" dirty="0">
                <a:solidFill>
                  <a:schemeClr val="bg2">
                    <a:lumMod val="25000"/>
                  </a:schemeClr>
                </a:solidFill>
              </a:rPr>
              <a:t>mundo natural, os chifres são usados como armas mortais. O fato de </a:t>
            </a:r>
            <a:r>
              <a:rPr lang="pt-BR" sz="2000" b="1" dirty="0" smtClean="0">
                <a:solidFill>
                  <a:schemeClr val="bg2">
                    <a:lumMod val="25000"/>
                  </a:schemeClr>
                </a:solidFill>
              </a:rPr>
              <a:t>o bode </a:t>
            </a:r>
            <a:r>
              <a:rPr lang="pt-BR" sz="2000" b="1" dirty="0">
                <a:solidFill>
                  <a:schemeClr val="bg2">
                    <a:lumMod val="25000"/>
                  </a:schemeClr>
                </a:solidFill>
              </a:rPr>
              <a:t>ter um “chifre notável entre os olhos” (8:5) indica sua </a:t>
            </a:r>
            <a:r>
              <a:rPr lang="pt-BR" sz="2000" b="1" dirty="0" smtClean="0">
                <a:solidFill>
                  <a:schemeClr val="bg2">
                    <a:lumMod val="25000"/>
                  </a:schemeClr>
                </a:solidFill>
              </a:rPr>
              <a:t>superioridade física</a:t>
            </a:r>
            <a:r>
              <a:rPr lang="pt-BR" sz="2000" b="1" dirty="0">
                <a:solidFill>
                  <a:schemeClr val="bg2">
                    <a:lumMod val="25000"/>
                  </a:schemeClr>
                </a:solidFill>
              </a:rPr>
              <a:t>, assim como sua fúria. O chifre notável simboliza o primeiro rei (8:21</a:t>
            </a:r>
            <a:r>
              <a:rPr lang="pt-BR" sz="2000" b="1" dirty="0" smtClean="0">
                <a:solidFill>
                  <a:schemeClr val="bg2">
                    <a:lumMod val="25000"/>
                  </a:schemeClr>
                </a:solidFill>
              </a:rPr>
              <a:t>), Alexandre</a:t>
            </a:r>
            <a:r>
              <a:rPr lang="pt-BR" sz="2000" b="1" dirty="0">
                <a:solidFill>
                  <a:schemeClr val="bg2">
                    <a:lumMod val="25000"/>
                  </a:schemeClr>
                </a:solidFill>
              </a:rPr>
              <a:t>, o Grande, que liderou o exército grego nas vitórias </a:t>
            </a:r>
            <a:r>
              <a:rPr lang="pt-BR" sz="2000" b="1" dirty="0" smtClean="0">
                <a:solidFill>
                  <a:schemeClr val="bg2">
                    <a:lumMod val="25000"/>
                  </a:schemeClr>
                </a:solidFill>
              </a:rPr>
              <a:t>espetaculares contra </a:t>
            </a:r>
            <a:r>
              <a:rPr lang="pt-BR" sz="2000" b="1" dirty="0">
                <a:solidFill>
                  <a:schemeClr val="bg2">
                    <a:lumMod val="25000"/>
                  </a:schemeClr>
                </a:solidFill>
              </a:rPr>
              <a:t>os persas, em três batalhas, a última delas em 331 a.C. Tragicamente</a:t>
            </a:r>
            <a:r>
              <a:rPr lang="pt-BR" sz="2000" b="1" dirty="0" smtClean="0">
                <a:solidFill>
                  <a:schemeClr val="bg2">
                    <a:lumMod val="25000"/>
                  </a:schemeClr>
                </a:solidFill>
              </a:rPr>
              <a:t>, cumprindo </a:t>
            </a:r>
            <a:r>
              <a:rPr lang="pt-BR" sz="2000" b="1" dirty="0">
                <a:solidFill>
                  <a:schemeClr val="bg2">
                    <a:lumMod val="25000"/>
                  </a:schemeClr>
                </a:solidFill>
              </a:rPr>
              <a:t>Daniel 8:8, Alexandre morreu pouco depois de suas conquistas, em 323 a.C., e quatro de seus generais dividiram os territórios </a:t>
            </a:r>
            <a:r>
              <a:rPr lang="pt-BR" sz="2000" b="1" dirty="0" smtClean="0">
                <a:solidFill>
                  <a:schemeClr val="bg2">
                    <a:lumMod val="25000"/>
                  </a:schemeClr>
                </a:solidFill>
              </a:rPr>
              <a:t>conquistados em </a:t>
            </a:r>
            <a:r>
              <a:rPr lang="pt-BR" sz="2000" b="1" dirty="0">
                <a:solidFill>
                  <a:schemeClr val="bg2">
                    <a:lumMod val="25000"/>
                  </a:schemeClr>
                </a:solidFill>
              </a:rPr>
              <a:t>quatro partes: </a:t>
            </a:r>
            <a:r>
              <a:rPr lang="pt-BR" sz="2000" b="1" dirty="0" err="1">
                <a:solidFill>
                  <a:schemeClr val="bg2">
                    <a:lumMod val="25000"/>
                  </a:schemeClr>
                </a:solidFill>
              </a:rPr>
              <a:t>Cassandro</a:t>
            </a:r>
            <a:r>
              <a:rPr lang="pt-BR" sz="2000" b="1" dirty="0">
                <a:solidFill>
                  <a:schemeClr val="bg2">
                    <a:lumMod val="25000"/>
                  </a:schemeClr>
                </a:solidFill>
              </a:rPr>
              <a:t> (Macedônia e </a:t>
            </a:r>
            <a:r>
              <a:rPr lang="pt-BR" sz="2000" b="1" dirty="0" err="1">
                <a:solidFill>
                  <a:schemeClr val="bg2">
                    <a:lumMod val="25000"/>
                  </a:schemeClr>
                </a:solidFill>
              </a:rPr>
              <a:t>Acaia</a:t>
            </a:r>
            <a:r>
              <a:rPr lang="pt-BR" sz="2000" b="1" dirty="0">
                <a:solidFill>
                  <a:schemeClr val="bg2">
                    <a:lumMod val="25000"/>
                  </a:schemeClr>
                </a:solidFill>
              </a:rPr>
              <a:t>), </a:t>
            </a:r>
            <a:r>
              <a:rPr lang="pt-BR" sz="2000" b="1" dirty="0" err="1">
                <a:solidFill>
                  <a:schemeClr val="bg2">
                    <a:lumMod val="25000"/>
                  </a:schemeClr>
                </a:solidFill>
              </a:rPr>
              <a:t>Lisímaco</a:t>
            </a:r>
            <a:r>
              <a:rPr lang="pt-BR" sz="2000" b="1" dirty="0">
                <a:solidFill>
                  <a:schemeClr val="bg2">
                    <a:lumMod val="25000"/>
                  </a:schemeClr>
                </a:solidFill>
              </a:rPr>
              <a:t> (Trácia e </a:t>
            </a:r>
            <a:r>
              <a:rPr lang="pt-BR" sz="2000" b="1" dirty="0" smtClean="0">
                <a:solidFill>
                  <a:schemeClr val="bg2">
                    <a:lumMod val="25000"/>
                  </a:schemeClr>
                </a:solidFill>
              </a:rPr>
              <a:t>Ásia Menor</a:t>
            </a:r>
            <a:r>
              <a:rPr lang="pt-BR" sz="2000" b="1" dirty="0">
                <a:solidFill>
                  <a:schemeClr val="bg2">
                    <a:lumMod val="25000"/>
                  </a:schemeClr>
                </a:solidFill>
              </a:rPr>
              <a:t>), </a:t>
            </a:r>
            <a:r>
              <a:rPr lang="pt-BR" sz="2000" b="1" dirty="0" err="1">
                <a:solidFill>
                  <a:schemeClr val="bg2">
                    <a:lumMod val="25000"/>
                  </a:schemeClr>
                </a:solidFill>
              </a:rPr>
              <a:t>Seleuco</a:t>
            </a:r>
            <a:r>
              <a:rPr lang="pt-BR" sz="2000" b="1" dirty="0">
                <a:solidFill>
                  <a:schemeClr val="bg2">
                    <a:lumMod val="25000"/>
                  </a:schemeClr>
                </a:solidFill>
              </a:rPr>
              <a:t> (Síria, Mesopotâmia, Pérsia e Índia) e Ptolomeu (Egito).</a:t>
            </a:r>
          </a:p>
        </p:txBody>
      </p:sp>
    </p:spTree>
    <p:extLst>
      <p:ext uri="{BB962C8B-B14F-4D97-AF65-F5344CB8AC3E}">
        <p14:creationId xmlns:p14="http://schemas.microsoft.com/office/powerpoint/2010/main" val="3873975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457826"/>
            <a:ext cx="12192000" cy="1400174"/>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6700" y="5631674"/>
            <a:ext cx="11658600" cy="1069524"/>
          </a:xfrm>
          <a:prstGeom prst="rect">
            <a:avLst/>
          </a:prstGeom>
        </p:spPr>
        <p:txBody>
          <a:bodyPr wrap="square">
            <a:spAutoFit/>
          </a:bodyPr>
          <a:lstStyle/>
          <a:p>
            <a:pPr algn="ctr">
              <a:spcBef>
                <a:spcPts val="300"/>
              </a:spcBef>
            </a:pPr>
            <a:r>
              <a:rPr lang="pt-BR" sz="1400" b="1" i="1" baseline="30000" dirty="0" smtClean="0">
                <a:solidFill>
                  <a:schemeClr val="bg1"/>
                </a:solidFill>
              </a:rPr>
              <a:t>9</a:t>
            </a:r>
            <a:r>
              <a:rPr lang="pt-BR" sz="1400" b="1" i="1" dirty="0" smtClean="0">
                <a:solidFill>
                  <a:schemeClr val="bg1"/>
                </a:solidFill>
              </a:rPr>
              <a:t>De </a:t>
            </a:r>
            <a:r>
              <a:rPr lang="pt-BR" sz="1400" b="1" i="1" dirty="0">
                <a:solidFill>
                  <a:schemeClr val="bg1"/>
                </a:solidFill>
              </a:rPr>
              <a:t>um dos chifres saiu um chifre pequeno e se tornou muito forte para o sul, para o oriente e para a terra gloriosa.</a:t>
            </a:r>
          </a:p>
          <a:p>
            <a:pPr algn="ctr">
              <a:spcBef>
                <a:spcPts val="300"/>
              </a:spcBef>
            </a:pPr>
            <a:r>
              <a:rPr lang="pt-BR" sz="1400" b="1" i="1" baseline="30000" dirty="0" smtClean="0">
                <a:solidFill>
                  <a:schemeClr val="bg1"/>
                </a:solidFill>
              </a:rPr>
              <a:t>10</a:t>
            </a:r>
            <a:r>
              <a:rPr lang="pt-BR" sz="1400" b="1" i="1" dirty="0" smtClean="0">
                <a:solidFill>
                  <a:schemeClr val="bg1"/>
                </a:solidFill>
              </a:rPr>
              <a:t>Cresceu </a:t>
            </a:r>
            <a:r>
              <a:rPr lang="pt-BR" sz="1400" b="1" i="1" dirty="0">
                <a:solidFill>
                  <a:schemeClr val="bg1"/>
                </a:solidFill>
              </a:rPr>
              <a:t>até atingir o exército dos céus; a alguns do exército e das estrelas lançou por terra e os pisou.</a:t>
            </a:r>
          </a:p>
          <a:p>
            <a:pPr algn="ctr">
              <a:spcBef>
                <a:spcPts val="300"/>
              </a:spcBef>
            </a:pPr>
            <a:r>
              <a:rPr lang="pt-BR" sz="1400" b="1" i="1" baseline="30000" dirty="0" smtClean="0">
                <a:solidFill>
                  <a:schemeClr val="bg1"/>
                </a:solidFill>
              </a:rPr>
              <a:t>11</a:t>
            </a:r>
            <a:r>
              <a:rPr lang="pt-BR" sz="1400" b="1" i="1" dirty="0" smtClean="0">
                <a:solidFill>
                  <a:schemeClr val="bg1"/>
                </a:solidFill>
              </a:rPr>
              <a:t>Sim</a:t>
            </a:r>
            <a:r>
              <a:rPr lang="pt-BR" sz="1400" b="1" i="1" dirty="0">
                <a:solidFill>
                  <a:schemeClr val="bg1"/>
                </a:solidFill>
              </a:rPr>
              <a:t>, engrandeceu-se até ao príncipe do exército; dele tirou o sacrifício diário e o lugar do seu santuário foi deitado abaixo.</a:t>
            </a:r>
          </a:p>
          <a:p>
            <a:pPr algn="ctr">
              <a:spcBef>
                <a:spcPts val="300"/>
              </a:spcBef>
            </a:pPr>
            <a:r>
              <a:rPr lang="pt-BR" sz="1400" b="1" i="1" baseline="30000" dirty="0" smtClean="0">
                <a:solidFill>
                  <a:schemeClr val="bg1"/>
                </a:solidFill>
              </a:rPr>
              <a:t>12</a:t>
            </a:r>
            <a:r>
              <a:rPr lang="pt-BR" sz="1400" b="1" i="1" dirty="0" smtClean="0">
                <a:solidFill>
                  <a:schemeClr val="bg1"/>
                </a:solidFill>
              </a:rPr>
              <a:t>O </a:t>
            </a:r>
            <a:r>
              <a:rPr lang="pt-BR" sz="1400" b="1" i="1" dirty="0">
                <a:solidFill>
                  <a:schemeClr val="bg1"/>
                </a:solidFill>
              </a:rPr>
              <a:t>exército lhe foi entregue, com o sacrifício diário, por causa das transgressões; e deitou por terra a verdade; e o que fez </a:t>
            </a:r>
            <a:r>
              <a:rPr lang="pt-BR" sz="1400" b="1" i="1" dirty="0" smtClean="0">
                <a:solidFill>
                  <a:schemeClr val="bg1"/>
                </a:solidFill>
              </a:rPr>
              <a:t>prosperou. Daniel 8:9-12</a:t>
            </a:r>
            <a:endParaRPr lang="pt-BR" sz="1400" b="1" i="1" dirty="0">
              <a:solidFill>
                <a:schemeClr val="bg1"/>
              </a:solidFill>
            </a:endParaRPr>
          </a:p>
        </p:txBody>
      </p:sp>
      <p:sp>
        <p:nvSpPr>
          <p:cNvPr id="10" name="TextBox 9"/>
          <p:cNvSpPr txBox="1"/>
          <p:nvPr/>
        </p:nvSpPr>
        <p:spPr>
          <a:xfrm>
            <a:off x="597651" y="1225909"/>
            <a:ext cx="11522722" cy="954107"/>
          </a:xfrm>
          <a:prstGeom prst="rect">
            <a:avLst/>
          </a:prstGeom>
          <a:noFill/>
        </p:spPr>
        <p:txBody>
          <a:bodyPr wrap="square" rtlCol="0">
            <a:spAutoFit/>
          </a:bodyPr>
          <a:lstStyle/>
          <a:p>
            <a:r>
              <a:rPr lang="pt-BR" sz="2800" b="1" dirty="0" smtClean="0">
                <a:solidFill>
                  <a:srgbClr val="793520"/>
                </a:solidFill>
              </a:rPr>
              <a:t>5</a:t>
            </a:r>
            <a:r>
              <a:rPr lang="pt-BR" sz="2800" b="1" dirty="0" smtClean="0"/>
              <a:t> </a:t>
            </a:r>
            <a:r>
              <a:rPr lang="pt-BR" sz="2800" b="1" dirty="0"/>
              <a:t>| O que representa o chifre pequeno que surge no relato </a:t>
            </a:r>
            <a:endParaRPr lang="pt-BR" sz="2800" b="1" dirty="0" smtClean="0"/>
          </a:p>
          <a:p>
            <a:r>
              <a:rPr lang="pt-BR" sz="2800" b="1" dirty="0" smtClean="0"/>
              <a:t>profético</a:t>
            </a:r>
            <a:r>
              <a:rPr lang="pt-BR" sz="2800" b="1" dirty="0"/>
              <a:t>? </a:t>
            </a:r>
            <a:r>
              <a:rPr lang="pt-BR" sz="2800" i="1" dirty="0"/>
              <a:t>Daniel </a:t>
            </a:r>
            <a:r>
              <a:rPr lang="pt-BR" sz="2800" i="1" dirty="0" smtClean="0"/>
              <a:t>8:9-12. </a:t>
            </a:r>
            <a:r>
              <a:rPr lang="pt-BR" sz="2800" b="1" dirty="0" smtClean="0"/>
              <a:t>Assinale </a:t>
            </a:r>
            <a:r>
              <a:rPr lang="pt-BR" sz="2800" b="1" dirty="0"/>
              <a:t>“V” para verdadeiro e </a:t>
            </a:r>
            <a:r>
              <a:rPr lang="pt-BR" sz="2800" b="1" dirty="0" smtClean="0"/>
              <a:t>“</a:t>
            </a:r>
            <a:r>
              <a:rPr lang="pt-BR" sz="2800" b="1" dirty="0"/>
              <a:t>F” para falso</a:t>
            </a:r>
            <a:r>
              <a:rPr lang="pt-BR" sz="2800" b="1" dirty="0" smtClean="0"/>
              <a:t>.</a:t>
            </a:r>
            <a:endParaRPr lang="en-US" sz="2800" dirty="0"/>
          </a:p>
        </p:txBody>
      </p:sp>
      <p:sp>
        <p:nvSpPr>
          <p:cNvPr id="12" name="TextBox 11"/>
          <p:cNvSpPr txBox="1"/>
          <p:nvPr/>
        </p:nvSpPr>
        <p:spPr>
          <a:xfrm>
            <a:off x="597651" y="1997617"/>
            <a:ext cx="10532123" cy="3354765"/>
          </a:xfrm>
          <a:prstGeom prst="rect">
            <a:avLst/>
          </a:prstGeom>
          <a:noFill/>
        </p:spPr>
        <p:txBody>
          <a:bodyPr wrap="square" rtlCol="0">
            <a:spAutoFit/>
          </a:bodyPr>
          <a:lstStyle/>
          <a:p>
            <a:pPr defTabSz="720000"/>
            <a:r>
              <a:rPr lang="en-US" sz="3600" dirty="0" smtClean="0"/>
              <a:t>□</a:t>
            </a:r>
            <a:r>
              <a:rPr lang="en-US" sz="2400" dirty="0" smtClean="0"/>
              <a:t> </a:t>
            </a:r>
            <a:r>
              <a:rPr lang="pt-BR" sz="2400" dirty="0"/>
              <a:t>Como o chifre pequeno cresce em direção ao sul, ao oriente </a:t>
            </a:r>
            <a:r>
              <a:rPr lang="pt-BR" sz="2400" dirty="0" smtClean="0"/>
              <a:t>e </a:t>
            </a:r>
            <a:r>
              <a:rPr lang="pt-BR" sz="2400" dirty="0"/>
              <a:t>para a  </a:t>
            </a:r>
            <a:endParaRPr lang="pt-BR" sz="2400" dirty="0" smtClean="0"/>
          </a:p>
          <a:p>
            <a:pPr defTabSz="720000"/>
            <a:r>
              <a:rPr lang="pt-BR" sz="2400" dirty="0"/>
              <a:t> </a:t>
            </a:r>
            <a:r>
              <a:rPr lang="pt-BR" sz="2400" dirty="0" smtClean="0"/>
              <a:t>    terra gloriosa </a:t>
            </a:r>
            <a:r>
              <a:rPr lang="pt-BR" sz="2400" dirty="0"/>
              <a:t>(Israel), ele só pode vir da direção </a:t>
            </a:r>
            <a:r>
              <a:rPr lang="pt-BR" sz="2400" dirty="0" smtClean="0"/>
              <a:t>da Europa.</a:t>
            </a:r>
            <a:endParaRPr lang="en-US" sz="2400" dirty="0" smtClean="0"/>
          </a:p>
          <a:p>
            <a:pPr defTabSz="720000"/>
            <a:r>
              <a:rPr lang="en-US" sz="3600" dirty="0" smtClean="0"/>
              <a:t>□</a:t>
            </a:r>
            <a:r>
              <a:rPr lang="en-US" sz="2400" dirty="0" smtClean="0"/>
              <a:t> </a:t>
            </a:r>
            <a:r>
              <a:rPr lang="pt-BR" sz="2400" dirty="0"/>
              <a:t>Ele representa as forças blasfemas dos persas</a:t>
            </a:r>
            <a:r>
              <a:rPr lang="pt-BR" sz="2400" dirty="0" smtClean="0"/>
              <a:t>.</a:t>
            </a:r>
          </a:p>
          <a:p>
            <a:pPr defTabSz="720000"/>
            <a:r>
              <a:rPr lang="en-US" sz="3600" dirty="0"/>
              <a:t>□</a:t>
            </a:r>
            <a:r>
              <a:rPr lang="en-US" dirty="0" smtClean="0"/>
              <a:t> </a:t>
            </a:r>
            <a:r>
              <a:rPr lang="pt-BR" sz="2400" dirty="0"/>
              <a:t>Esse chifre pequeno é o mesmo poder blasfemo </a:t>
            </a:r>
            <a:r>
              <a:rPr lang="pt-BR" sz="2400" dirty="0" smtClean="0"/>
              <a:t>identificado em Daniel </a:t>
            </a:r>
            <a:r>
              <a:rPr lang="en-US" sz="2400" dirty="0" smtClean="0"/>
              <a:t>7:8</a:t>
            </a:r>
            <a:r>
              <a:rPr lang="en-US" sz="2400" dirty="0"/>
              <a:t>, 25</a:t>
            </a:r>
            <a:r>
              <a:rPr lang="pt-BR" sz="2400" dirty="0" smtClean="0"/>
              <a:t>.</a:t>
            </a:r>
          </a:p>
          <a:p>
            <a:pPr defTabSz="720000"/>
            <a:r>
              <a:rPr lang="en-US" sz="3600" dirty="0" smtClean="0"/>
              <a:t>□</a:t>
            </a:r>
            <a:r>
              <a:rPr lang="en-US" dirty="0" smtClean="0"/>
              <a:t> </a:t>
            </a:r>
            <a:r>
              <a:rPr lang="pt-BR" sz="2400" dirty="0"/>
              <a:t>A ação desse chifre pequeno é dirigida contra o santuário </a:t>
            </a:r>
            <a:r>
              <a:rPr lang="pt-BR" sz="2400" dirty="0" smtClean="0"/>
              <a:t>celestial</a:t>
            </a:r>
            <a:r>
              <a:rPr lang="pt-BR" sz="3200" dirty="0" smtClean="0"/>
              <a:t>.</a:t>
            </a:r>
          </a:p>
          <a:p>
            <a:pPr defTabSz="720000"/>
            <a:r>
              <a:rPr lang="en-US" sz="3600" dirty="0" smtClean="0"/>
              <a:t>□</a:t>
            </a:r>
            <a:r>
              <a:rPr lang="en-US" sz="2400" dirty="0" smtClean="0"/>
              <a:t> </a:t>
            </a:r>
            <a:r>
              <a:rPr lang="pt-BR" sz="2400" dirty="0"/>
              <a:t>O chifre pequeno não prejudica a </a:t>
            </a:r>
            <a:r>
              <a:rPr lang="pt-BR" sz="2400" dirty="0" smtClean="0"/>
              <a:t>verdade.</a:t>
            </a:r>
            <a:r>
              <a:rPr lang="en-US" sz="2400" dirty="0" smtClean="0"/>
              <a:t> 	</a:t>
            </a:r>
            <a:endParaRPr lang="en-US" sz="2400" dirty="0"/>
          </a:p>
        </p:txBody>
      </p:sp>
      <p:sp>
        <p:nvSpPr>
          <p:cNvPr id="13" name="Rectangle 12"/>
          <p:cNvSpPr/>
          <p:nvPr/>
        </p:nvSpPr>
        <p:spPr>
          <a:xfrm>
            <a:off x="676661" y="4750717"/>
            <a:ext cx="279244" cy="338554"/>
          </a:xfrm>
          <a:prstGeom prst="rect">
            <a:avLst/>
          </a:prstGeom>
        </p:spPr>
        <p:txBody>
          <a:bodyPr wrap="none">
            <a:spAutoFit/>
          </a:bodyPr>
          <a:lstStyle/>
          <a:p>
            <a:r>
              <a:rPr lang="pt-BR" sz="1600" b="1" dirty="0" smtClean="0">
                <a:solidFill>
                  <a:srgbClr val="C00000"/>
                </a:solidFill>
              </a:rPr>
              <a:t>F</a:t>
            </a:r>
            <a:endParaRPr lang="en-US" sz="1600" dirty="0"/>
          </a:p>
        </p:txBody>
      </p:sp>
      <p:sp>
        <p:nvSpPr>
          <p:cNvPr id="14" name="Rectangle 13"/>
          <p:cNvSpPr/>
          <p:nvPr/>
        </p:nvSpPr>
        <p:spPr>
          <a:xfrm>
            <a:off x="676661" y="4188339"/>
            <a:ext cx="306494" cy="338554"/>
          </a:xfrm>
          <a:prstGeom prst="rect">
            <a:avLst/>
          </a:prstGeom>
        </p:spPr>
        <p:txBody>
          <a:bodyPr wrap="none">
            <a:spAutoFit/>
          </a:bodyPr>
          <a:lstStyle/>
          <a:p>
            <a:r>
              <a:rPr lang="pt-BR" sz="1600" b="1" dirty="0" smtClean="0">
                <a:solidFill>
                  <a:srgbClr val="C00000"/>
                </a:solidFill>
              </a:rPr>
              <a:t>V</a:t>
            </a:r>
            <a:endParaRPr lang="en-US" sz="1600" dirty="0"/>
          </a:p>
        </p:txBody>
      </p:sp>
      <p:sp>
        <p:nvSpPr>
          <p:cNvPr id="15" name="Rectangle 14"/>
          <p:cNvSpPr/>
          <p:nvPr/>
        </p:nvSpPr>
        <p:spPr>
          <a:xfrm>
            <a:off x="676661" y="3652012"/>
            <a:ext cx="279244" cy="338554"/>
          </a:xfrm>
          <a:prstGeom prst="rect">
            <a:avLst/>
          </a:prstGeom>
        </p:spPr>
        <p:txBody>
          <a:bodyPr wrap="none">
            <a:spAutoFit/>
          </a:bodyPr>
          <a:lstStyle/>
          <a:p>
            <a:r>
              <a:rPr lang="pt-BR" sz="1600" b="1" dirty="0" smtClean="0">
                <a:solidFill>
                  <a:srgbClr val="C00000"/>
                </a:solidFill>
              </a:rPr>
              <a:t>F</a:t>
            </a:r>
            <a:endParaRPr lang="en-US" sz="1600" dirty="0"/>
          </a:p>
        </p:txBody>
      </p:sp>
      <p:sp>
        <p:nvSpPr>
          <p:cNvPr id="16" name="Rectangle 15"/>
          <p:cNvSpPr/>
          <p:nvPr/>
        </p:nvSpPr>
        <p:spPr>
          <a:xfrm>
            <a:off x="691890" y="3096034"/>
            <a:ext cx="279244" cy="338554"/>
          </a:xfrm>
          <a:prstGeom prst="rect">
            <a:avLst/>
          </a:prstGeom>
        </p:spPr>
        <p:txBody>
          <a:bodyPr wrap="none">
            <a:spAutoFit/>
          </a:bodyPr>
          <a:lstStyle/>
          <a:p>
            <a:r>
              <a:rPr lang="pt-BR" sz="1600" b="1" dirty="0" smtClean="0">
                <a:solidFill>
                  <a:srgbClr val="C00000"/>
                </a:solidFill>
              </a:rPr>
              <a:t>F</a:t>
            </a:r>
            <a:endParaRPr lang="en-US" sz="1600" dirty="0"/>
          </a:p>
        </p:txBody>
      </p:sp>
      <p:sp>
        <p:nvSpPr>
          <p:cNvPr id="19" name="Rectangle 18"/>
          <p:cNvSpPr/>
          <p:nvPr/>
        </p:nvSpPr>
        <p:spPr>
          <a:xfrm>
            <a:off x="676661" y="2188395"/>
            <a:ext cx="306494" cy="338554"/>
          </a:xfrm>
          <a:prstGeom prst="rect">
            <a:avLst/>
          </a:prstGeom>
        </p:spPr>
        <p:txBody>
          <a:bodyPr wrap="none">
            <a:spAutoFit/>
          </a:bodyPr>
          <a:lstStyle/>
          <a:p>
            <a:r>
              <a:rPr lang="pt-BR" sz="1600" b="1" dirty="0" smtClean="0">
                <a:solidFill>
                  <a:srgbClr val="C00000"/>
                </a:solidFill>
              </a:rPr>
              <a:t>V</a:t>
            </a:r>
            <a:endParaRPr lang="en-US" sz="1600" dirty="0"/>
          </a:p>
        </p:txBody>
      </p:sp>
    </p:spTree>
    <p:extLst>
      <p:ext uri="{BB962C8B-B14F-4D97-AF65-F5344CB8AC3E}">
        <p14:creationId xmlns:p14="http://schemas.microsoft.com/office/powerpoint/2010/main" val="282179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2095501" y="1848337"/>
            <a:ext cx="7505699" cy="3785652"/>
          </a:xfrm>
          <a:prstGeom prst="rect">
            <a:avLst/>
          </a:prstGeom>
          <a:noFill/>
        </p:spPr>
        <p:txBody>
          <a:bodyPr wrap="square" rtlCol="0">
            <a:spAutoFit/>
          </a:bodyPr>
          <a:lstStyle/>
          <a:p>
            <a:pPr algn="ctr"/>
            <a:r>
              <a:rPr lang="pt-BR" sz="2400" b="1" dirty="0">
                <a:solidFill>
                  <a:schemeClr val="bg2">
                    <a:lumMod val="25000"/>
                  </a:schemeClr>
                </a:solidFill>
              </a:rPr>
              <a:t>O chifre pequeno surge de um dos “quatro ventos do céu”, que significam as quatro direções ou pontos cardeais (Jr 49:36; </a:t>
            </a:r>
            <a:r>
              <a:rPr lang="pt-BR" sz="2400" b="1" dirty="0" err="1">
                <a:solidFill>
                  <a:schemeClr val="bg2">
                    <a:lumMod val="25000"/>
                  </a:schemeClr>
                </a:solidFill>
              </a:rPr>
              <a:t>Zc</a:t>
            </a:r>
            <a:r>
              <a:rPr lang="pt-BR" sz="2400" b="1" dirty="0">
                <a:solidFill>
                  <a:schemeClr val="bg2">
                    <a:lumMod val="25000"/>
                  </a:schemeClr>
                </a:solidFill>
              </a:rPr>
              <a:t> 2:6; 6:5; Mc 13:27). Portanto, o chifre pequeno surge do Ocidente e se lança em direção ao Sul (Egito), ao Oriente (Ásia) e à terra gloriosa (Terra Santa). Esse poder representa uma potência política e religiosa (Roma), tanto em sua fase pagã quanto papal. </a:t>
            </a:r>
            <a:endParaRPr lang="pt-BR" sz="2400" b="1" dirty="0" smtClean="0">
              <a:solidFill>
                <a:schemeClr val="bg2">
                  <a:lumMod val="25000"/>
                </a:schemeClr>
              </a:solidFill>
            </a:endParaRPr>
          </a:p>
          <a:p>
            <a:pPr algn="ctr"/>
            <a:r>
              <a:rPr lang="pt-BR" sz="2400" b="1" dirty="0" smtClean="0">
                <a:solidFill>
                  <a:schemeClr val="bg2">
                    <a:lumMod val="25000"/>
                  </a:schemeClr>
                </a:solidFill>
              </a:rPr>
              <a:t>As </a:t>
            </a:r>
            <a:r>
              <a:rPr lang="pt-BR" sz="2400" b="1" dirty="0">
                <a:solidFill>
                  <a:schemeClr val="bg2">
                    <a:lumMod val="25000"/>
                  </a:schemeClr>
                </a:solidFill>
              </a:rPr>
              <a:t>ações do chifre representam uma expansão política e militar e assumem uma dimensão religiosa, contra o santuário de Deus e a própria verdade.</a:t>
            </a:r>
          </a:p>
        </p:txBody>
      </p:sp>
    </p:spTree>
    <p:extLst>
      <p:ext uri="{BB962C8B-B14F-4D97-AF65-F5344CB8AC3E}">
        <p14:creationId xmlns:p14="http://schemas.microsoft.com/office/powerpoint/2010/main" val="654692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850293"/>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43087" y="5988661"/>
            <a:ext cx="8339138" cy="730969"/>
          </a:xfrm>
          <a:prstGeom prst="rect">
            <a:avLst/>
          </a:prstGeom>
        </p:spPr>
        <p:txBody>
          <a:bodyPr wrap="square">
            <a:spAutoFit/>
          </a:bodyPr>
          <a:lstStyle/>
          <a:p>
            <a:pPr algn="ctr">
              <a:spcBef>
                <a:spcPts val="300"/>
              </a:spcBef>
            </a:pPr>
            <a:r>
              <a:rPr lang="pt-BR" sz="1300" b="1" i="1" baseline="30000" dirty="0" smtClean="0">
                <a:solidFill>
                  <a:schemeClr val="bg1"/>
                </a:solidFill>
              </a:rPr>
              <a:t>13</a:t>
            </a:r>
            <a:r>
              <a:rPr lang="pt-BR" sz="1300" b="1" i="1" dirty="0" smtClean="0">
                <a:solidFill>
                  <a:schemeClr val="bg1"/>
                </a:solidFill>
              </a:rPr>
              <a:t>Depois</a:t>
            </a:r>
            <a:r>
              <a:rPr lang="pt-BR" sz="1300" b="1" i="1" dirty="0">
                <a:solidFill>
                  <a:schemeClr val="bg1"/>
                </a:solidFill>
              </a:rPr>
              <a:t>, ouvi um santo que falava; e disse outro santo àquele que falava: Até quando durará a visão do sacrifício diário e da transgressão assoladora, visão na qual é entregue o santuário e o exército, a fim de serem pisados?</a:t>
            </a:r>
          </a:p>
          <a:p>
            <a:pPr algn="ctr">
              <a:spcBef>
                <a:spcPts val="300"/>
              </a:spcBef>
            </a:pPr>
            <a:r>
              <a:rPr lang="pt-BR" sz="1300" b="1" i="1" baseline="30000" dirty="0" smtClean="0">
                <a:solidFill>
                  <a:schemeClr val="bg1"/>
                </a:solidFill>
              </a:rPr>
              <a:t>14</a:t>
            </a:r>
            <a:r>
              <a:rPr lang="pt-BR" sz="1300" b="1" i="1" dirty="0" smtClean="0">
                <a:solidFill>
                  <a:schemeClr val="bg1"/>
                </a:solidFill>
              </a:rPr>
              <a:t>Ele </a:t>
            </a:r>
            <a:r>
              <a:rPr lang="pt-BR" sz="1300" b="1" i="1" dirty="0">
                <a:solidFill>
                  <a:schemeClr val="bg1"/>
                </a:solidFill>
              </a:rPr>
              <a:t>me disse: Até duas mil e trezentas tardes e manhãs; e o santuário será purificado. </a:t>
            </a:r>
            <a:r>
              <a:rPr lang="pt-BR" sz="1300" b="1" i="1" dirty="0" smtClean="0">
                <a:solidFill>
                  <a:schemeClr val="bg1"/>
                </a:solidFill>
              </a:rPr>
              <a:t>Daniel 8:13, 14</a:t>
            </a:r>
            <a:endParaRPr lang="pt-BR" sz="1300" b="1" i="1" dirty="0">
              <a:solidFill>
                <a:schemeClr val="bg1"/>
              </a:solidFill>
            </a:endParaRPr>
          </a:p>
        </p:txBody>
      </p:sp>
      <p:sp>
        <p:nvSpPr>
          <p:cNvPr id="8" name="TextBox 7"/>
          <p:cNvSpPr txBox="1"/>
          <p:nvPr/>
        </p:nvSpPr>
        <p:spPr>
          <a:xfrm>
            <a:off x="3964654" y="2927509"/>
            <a:ext cx="4332916" cy="464871"/>
          </a:xfrm>
          <a:prstGeom prst="rect">
            <a:avLst/>
          </a:prstGeom>
          <a:noFill/>
        </p:spPr>
        <p:txBody>
          <a:bodyPr wrap="none" rtlCol="0">
            <a:spAutoFit/>
          </a:bodyPr>
          <a:lstStyle/>
          <a:p>
            <a:pPr algn="ctr">
              <a:lnSpc>
                <a:spcPct val="150000"/>
              </a:lnSpc>
            </a:pPr>
            <a:r>
              <a:rPr lang="pt-BR" b="1" dirty="0" smtClean="0">
                <a:solidFill>
                  <a:srgbClr val="C00000"/>
                </a:solidFill>
              </a:rPr>
              <a:t>O </a:t>
            </a:r>
            <a:r>
              <a:rPr lang="pt-BR" b="1" dirty="0">
                <a:solidFill>
                  <a:srgbClr val="C00000"/>
                </a:solidFill>
              </a:rPr>
              <a:t>relato trata de um período de 2.300 anos.</a:t>
            </a:r>
            <a:endParaRPr lang="en-US" dirty="0">
              <a:solidFill>
                <a:srgbClr val="C00000"/>
              </a:solidFill>
            </a:endParaRPr>
          </a:p>
        </p:txBody>
      </p:sp>
      <p:cxnSp>
        <p:nvCxnSpPr>
          <p:cNvPr id="9" name="Straight Connector 8"/>
          <p:cNvCxnSpPr/>
          <p:nvPr/>
        </p:nvCxnSpPr>
        <p:spPr>
          <a:xfrm>
            <a:off x="1323975" y="3392380"/>
            <a:ext cx="968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43025" y="2275474"/>
            <a:ext cx="9944490" cy="523220"/>
          </a:xfrm>
          <a:prstGeom prst="rect">
            <a:avLst/>
          </a:prstGeom>
          <a:noFill/>
        </p:spPr>
        <p:txBody>
          <a:bodyPr wrap="square" rtlCol="0">
            <a:spAutoFit/>
          </a:bodyPr>
          <a:lstStyle/>
          <a:p>
            <a:r>
              <a:rPr lang="pt-BR" sz="2800" b="1" dirty="0" smtClean="0">
                <a:solidFill>
                  <a:srgbClr val="793520"/>
                </a:solidFill>
              </a:rPr>
              <a:t>6</a:t>
            </a:r>
            <a:r>
              <a:rPr lang="pt-BR" sz="2800" b="1" dirty="0" smtClean="0"/>
              <a:t> </a:t>
            </a:r>
            <a:r>
              <a:rPr lang="pt-BR" sz="2800" b="1" dirty="0"/>
              <a:t>| Até quando duraria o ataque ao santuário? </a:t>
            </a:r>
            <a:r>
              <a:rPr lang="pt-BR" sz="2800" i="1" dirty="0"/>
              <a:t>Daniel 8:13, 14</a:t>
            </a:r>
            <a:endParaRPr lang="en-US" sz="2800" dirty="0"/>
          </a:p>
        </p:txBody>
      </p:sp>
    </p:spTree>
    <p:extLst>
      <p:ext uri="{BB962C8B-B14F-4D97-AF65-F5344CB8AC3E}">
        <p14:creationId xmlns:p14="http://schemas.microsoft.com/office/powerpoint/2010/main" val="9571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1638301" y="1705462"/>
            <a:ext cx="8791574" cy="3785652"/>
          </a:xfrm>
          <a:prstGeom prst="rect">
            <a:avLst/>
          </a:prstGeom>
          <a:noFill/>
        </p:spPr>
        <p:txBody>
          <a:bodyPr wrap="square" rtlCol="0">
            <a:spAutoFit/>
          </a:bodyPr>
          <a:lstStyle/>
          <a:p>
            <a:pPr algn="ctr"/>
            <a:r>
              <a:rPr lang="pt-BR" sz="2400" b="1" dirty="0">
                <a:solidFill>
                  <a:schemeClr val="bg2">
                    <a:lumMod val="25000"/>
                  </a:schemeClr>
                </a:solidFill>
              </a:rPr>
              <a:t>Seguindo o princípio de equivalência profética dia/ano (</a:t>
            </a:r>
            <a:r>
              <a:rPr lang="pt-BR" sz="2400" b="1" dirty="0" err="1">
                <a:solidFill>
                  <a:schemeClr val="bg2">
                    <a:lumMod val="25000"/>
                  </a:schemeClr>
                </a:solidFill>
              </a:rPr>
              <a:t>Ez</a:t>
            </a:r>
            <a:r>
              <a:rPr lang="pt-BR" sz="2400" b="1" dirty="0">
                <a:solidFill>
                  <a:schemeClr val="bg2">
                    <a:lumMod val="25000"/>
                  </a:schemeClr>
                </a:solidFill>
              </a:rPr>
              <a:t> 4:7; </a:t>
            </a:r>
            <a:endParaRPr lang="pt-BR" sz="2400" b="1" dirty="0" smtClean="0">
              <a:solidFill>
                <a:schemeClr val="bg2">
                  <a:lumMod val="25000"/>
                </a:schemeClr>
              </a:solidFill>
            </a:endParaRPr>
          </a:p>
          <a:p>
            <a:pPr algn="ctr"/>
            <a:r>
              <a:rPr lang="pt-BR" sz="2400" b="1" dirty="0" err="1" smtClean="0">
                <a:solidFill>
                  <a:schemeClr val="bg2">
                    <a:lumMod val="25000"/>
                  </a:schemeClr>
                </a:solidFill>
              </a:rPr>
              <a:t>Nm</a:t>
            </a:r>
            <a:r>
              <a:rPr lang="pt-BR" sz="2400" b="1" dirty="0" smtClean="0">
                <a:solidFill>
                  <a:schemeClr val="bg2">
                    <a:lumMod val="25000"/>
                  </a:schemeClr>
                </a:solidFill>
              </a:rPr>
              <a:t> </a:t>
            </a:r>
            <a:r>
              <a:rPr lang="pt-BR" sz="2400" b="1" dirty="0">
                <a:solidFill>
                  <a:schemeClr val="bg2">
                    <a:lumMod val="25000"/>
                  </a:schemeClr>
                </a:solidFill>
              </a:rPr>
              <a:t>14:34), o relato trata de um período de 2.300 anos. O próprio capítulo identifica isso ao dizer que: (1) os impérios envolvidos seriam Média-Pérsia, Grécia e Roma (</a:t>
            </a:r>
            <a:r>
              <a:rPr lang="pt-BR" sz="2400" b="1" dirty="0" err="1">
                <a:solidFill>
                  <a:schemeClr val="bg2">
                    <a:lumMod val="25000"/>
                  </a:schemeClr>
                </a:solidFill>
              </a:rPr>
              <a:t>Dn</a:t>
            </a:r>
            <a:r>
              <a:rPr lang="pt-BR" sz="2400" b="1" dirty="0">
                <a:solidFill>
                  <a:schemeClr val="bg2">
                    <a:lumMod val="25000"/>
                  </a:schemeClr>
                </a:solidFill>
              </a:rPr>
              <a:t> 8:20, 21, 23); (2) a visão era para o “tempo do fim” e para dias “mui distantes” (8:17, 19, 26); e (3) aconteceria próximo à intervenção do Príncipe dos príncipes na história humana (8:25). A ação do chifre pequeno contra o santuário é evidentemente simbólica. De fato, ele não atinge o Céu, mas lança “por terra a verdade” divina (8:12) e realiza uma obra de </a:t>
            </a:r>
            <a:r>
              <a:rPr lang="pt-BR" sz="2400" b="1" dirty="0" smtClean="0">
                <a:solidFill>
                  <a:schemeClr val="bg2">
                    <a:lumMod val="25000"/>
                  </a:schemeClr>
                </a:solidFill>
              </a:rPr>
              <a:t>contrafação do </a:t>
            </a:r>
            <a:r>
              <a:rPr lang="pt-BR" sz="2400" b="1" dirty="0">
                <a:solidFill>
                  <a:schemeClr val="bg2">
                    <a:lumMod val="25000"/>
                  </a:schemeClr>
                </a:solidFill>
              </a:rPr>
              <a:t>ministério de Cristo no santuário celestial.</a:t>
            </a:r>
          </a:p>
        </p:txBody>
      </p:sp>
    </p:spTree>
    <p:extLst>
      <p:ext uri="{BB962C8B-B14F-4D97-AF65-F5344CB8AC3E}">
        <p14:creationId xmlns:p14="http://schemas.microsoft.com/office/powerpoint/2010/main" val="3210431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4781550"/>
            <a:ext cx="12192000" cy="2076449"/>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81087" y="4936674"/>
            <a:ext cx="10029825" cy="1808187"/>
          </a:xfrm>
          <a:prstGeom prst="rect">
            <a:avLst/>
          </a:prstGeom>
        </p:spPr>
        <p:txBody>
          <a:bodyPr wrap="square">
            <a:spAutoFit/>
          </a:bodyPr>
          <a:lstStyle/>
          <a:p>
            <a:pPr algn="ctr">
              <a:spcBef>
                <a:spcPts val="300"/>
              </a:spcBef>
            </a:pPr>
            <a:r>
              <a:rPr lang="pt-BR" sz="1300" b="1" i="1" baseline="30000" dirty="0" smtClean="0">
                <a:solidFill>
                  <a:schemeClr val="bg1"/>
                </a:solidFill>
              </a:rPr>
              <a:t>24</a:t>
            </a:r>
            <a:r>
              <a:rPr lang="pt-BR" sz="1300" b="1" i="1" dirty="0" smtClean="0">
                <a:solidFill>
                  <a:schemeClr val="bg1"/>
                </a:solidFill>
              </a:rPr>
              <a:t>Setenta </a:t>
            </a:r>
            <a:r>
              <a:rPr lang="pt-BR" sz="1300" b="1" i="1" dirty="0">
                <a:solidFill>
                  <a:schemeClr val="bg1"/>
                </a:solidFill>
              </a:rPr>
              <a:t>semanas estão determinadas sobre o teu povo e sobre a tua santa cidade, para fazer cessar a transgressão, para dar fim aos pecados, para expiar a </a:t>
            </a:r>
            <a:r>
              <a:rPr lang="pt-BR" sz="1300" b="1" i="1" dirty="0" err="1">
                <a:solidFill>
                  <a:schemeClr val="bg1"/>
                </a:solidFill>
              </a:rPr>
              <a:t>iniqüidade</a:t>
            </a:r>
            <a:r>
              <a:rPr lang="pt-BR" sz="1300" b="1" i="1" dirty="0">
                <a:solidFill>
                  <a:schemeClr val="bg1"/>
                </a:solidFill>
              </a:rPr>
              <a:t>, para trazer a justiça eterna, para selar a visão e a profecia e para ungir o Santo dos Santos.</a:t>
            </a:r>
          </a:p>
          <a:p>
            <a:pPr algn="ctr">
              <a:spcBef>
                <a:spcPts val="300"/>
              </a:spcBef>
            </a:pPr>
            <a:r>
              <a:rPr lang="pt-BR" sz="1300" b="1" i="1" baseline="30000" dirty="0" smtClean="0">
                <a:solidFill>
                  <a:schemeClr val="bg1"/>
                </a:solidFill>
              </a:rPr>
              <a:t>25</a:t>
            </a:r>
            <a:r>
              <a:rPr lang="pt-BR" sz="1300" b="1" i="1" dirty="0" smtClean="0">
                <a:solidFill>
                  <a:schemeClr val="bg1"/>
                </a:solidFill>
              </a:rPr>
              <a:t>Sabe </a:t>
            </a:r>
            <a:r>
              <a:rPr lang="pt-BR" sz="1300" b="1" i="1" dirty="0">
                <a:solidFill>
                  <a:schemeClr val="bg1"/>
                </a:solidFill>
              </a:rPr>
              <a:t>e entende: desde a saída da ordem para restaurar e para edificar Jerusalém, até ao Ungido, ao Príncipe, sete semanas e sessenta e duas semanas; as praças e as circunvalações se reedificarão, mas em tempos angustiosos.</a:t>
            </a:r>
          </a:p>
          <a:p>
            <a:pPr algn="ctr">
              <a:spcBef>
                <a:spcPts val="300"/>
              </a:spcBef>
            </a:pPr>
            <a:r>
              <a:rPr lang="pt-BR" sz="1300" b="1" i="1" baseline="30000" dirty="0" smtClean="0">
                <a:solidFill>
                  <a:schemeClr val="bg1"/>
                </a:solidFill>
              </a:rPr>
              <a:t>26</a:t>
            </a:r>
            <a:r>
              <a:rPr lang="pt-BR" sz="1300" b="1" i="1" dirty="0" smtClean="0">
                <a:solidFill>
                  <a:schemeClr val="bg1"/>
                </a:solidFill>
              </a:rPr>
              <a:t>Depois </a:t>
            </a:r>
            <a:r>
              <a:rPr lang="pt-BR" sz="1300" b="1" i="1" dirty="0">
                <a:solidFill>
                  <a:schemeClr val="bg1"/>
                </a:solidFill>
              </a:rPr>
              <a:t>das sessenta e duas semanas, será morto o Ungido e já não estará; e o povo de um príncipe que há de vir destruirá a cidade e o santuário, e o seu fim será num dilúvio, e até ao fim haverá guerra; desolações são determinadas.</a:t>
            </a:r>
          </a:p>
          <a:p>
            <a:pPr algn="ctr">
              <a:spcBef>
                <a:spcPts val="300"/>
              </a:spcBef>
            </a:pPr>
            <a:r>
              <a:rPr lang="pt-BR" sz="1300" b="1" i="1" baseline="30000" dirty="0" smtClean="0">
                <a:solidFill>
                  <a:schemeClr val="bg1"/>
                </a:solidFill>
              </a:rPr>
              <a:t>27</a:t>
            </a:r>
            <a:r>
              <a:rPr lang="pt-BR" sz="1300" b="1" i="1" dirty="0" smtClean="0">
                <a:solidFill>
                  <a:schemeClr val="bg1"/>
                </a:solidFill>
              </a:rPr>
              <a:t>Ele </a:t>
            </a:r>
            <a:r>
              <a:rPr lang="pt-BR" sz="1300" b="1" i="1" dirty="0">
                <a:solidFill>
                  <a:schemeClr val="bg1"/>
                </a:solidFill>
              </a:rPr>
              <a:t>fará firme aliança com muitos, por uma semana; na metade da semana, fará cessar o sacrifício e a oferta de manjares; sobre a asa das abominações virá o assolador, até que a destruição, que está determinada, se derrame sobre ele. </a:t>
            </a:r>
            <a:r>
              <a:rPr lang="pt-BR" sz="1300" b="1" i="1" dirty="0" smtClean="0">
                <a:solidFill>
                  <a:schemeClr val="bg1"/>
                </a:solidFill>
              </a:rPr>
              <a:t>Daniel 9:24-27</a:t>
            </a:r>
            <a:endParaRPr lang="pt-BR" sz="1300" b="1" i="1" dirty="0">
              <a:solidFill>
                <a:schemeClr val="bg1"/>
              </a:solidFill>
            </a:endParaRPr>
          </a:p>
        </p:txBody>
      </p:sp>
      <p:sp>
        <p:nvSpPr>
          <p:cNvPr id="12" name="TextBox 11"/>
          <p:cNvSpPr txBox="1"/>
          <p:nvPr/>
        </p:nvSpPr>
        <p:spPr>
          <a:xfrm>
            <a:off x="723509" y="2432224"/>
            <a:ext cx="8982466" cy="1938992"/>
          </a:xfrm>
          <a:prstGeom prst="rect">
            <a:avLst/>
          </a:prstGeom>
          <a:noFill/>
        </p:spPr>
        <p:txBody>
          <a:bodyPr wrap="square" rtlCol="0">
            <a:spAutoFit/>
          </a:bodyPr>
          <a:lstStyle/>
          <a:p>
            <a:r>
              <a:rPr lang="en-US" sz="4000" dirty="0" smtClean="0"/>
              <a:t>□</a:t>
            </a:r>
            <a:r>
              <a:rPr lang="en-US" sz="2800" dirty="0" smtClean="0"/>
              <a:t> </a:t>
            </a:r>
            <a:r>
              <a:rPr lang="pt-BR" sz="2800" dirty="0"/>
              <a:t>A partir da saída do povo de Israel do Egito</a:t>
            </a:r>
            <a:r>
              <a:rPr lang="en-US" sz="2800" dirty="0" smtClean="0"/>
              <a:t>.</a:t>
            </a:r>
            <a:endParaRPr lang="en-US" sz="2000" dirty="0" smtClean="0"/>
          </a:p>
          <a:p>
            <a:r>
              <a:rPr lang="en-US" sz="4000" dirty="0" smtClean="0"/>
              <a:t>□</a:t>
            </a:r>
            <a:r>
              <a:rPr lang="en-US" sz="2800" dirty="0" smtClean="0"/>
              <a:t> </a:t>
            </a:r>
            <a:r>
              <a:rPr lang="pt-BR" sz="2800" dirty="0"/>
              <a:t>A partir da destruição do templo de Jerusalém</a:t>
            </a:r>
            <a:r>
              <a:rPr lang="pt-BR" sz="2800" dirty="0" smtClean="0"/>
              <a:t>.</a:t>
            </a:r>
          </a:p>
          <a:p>
            <a:r>
              <a:rPr lang="en-US" sz="4000" dirty="0"/>
              <a:t>□</a:t>
            </a:r>
            <a:r>
              <a:rPr lang="en-US" sz="2000" dirty="0" smtClean="0"/>
              <a:t> </a:t>
            </a:r>
            <a:r>
              <a:rPr lang="pt-BR" sz="2800" dirty="0"/>
              <a:t>A partir da ordem para restaurar e </a:t>
            </a:r>
            <a:r>
              <a:rPr lang="pt-BR" sz="2800" dirty="0" smtClean="0"/>
              <a:t>edificar </a:t>
            </a:r>
            <a:r>
              <a:rPr lang="pt-BR" sz="2800" dirty="0"/>
              <a:t>Jerusalém</a:t>
            </a:r>
            <a:r>
              <a:rPr lang="pt-BR" sz="2800" dirty="0" smtClean="0"/>
              <a:t>.</a:t>
            </a:r>
            <a:r>
              <a:rPr lang="en-US" sz="2800" dirty="0" smtClean="0"/>
              <a:t> 	</a:t>
            </a:r>
            <a:endParaRPr lang="en-US" sz="2800" dirty="0"/>
          </a:p>
        </p:txBody>
      </p:sp>
      <p:sp>
        <p:nvSpPr>
          <p:cNvPr id="13" name="TextBox 12"/>
          <p:cNvSpPr txBox="1"/>
          <p:nvPr/>
        </p:nvSpPr>
        <p:spPr>
          <a:xfrm>
            <a:off x="723509" y="1449584"/>
            <a:ext cx="9934965" cy="954107"/>
          </a:xfrm>
          <a:prstGeom prst="rect">
            <a:avLst/>
          </a:prstGeom>
          <a:noFill/>
        </p:spPr>
        <p:txBody>
          <a:bodyPr wrap="square" rtlCol="0">
            <a:spAutoFit/>
          </a:bodyPr>
          <a:lstStyle/>
          <a:p>
            <a:r>
              <a:rPr lang="pt-BR" sz="2800" b="1" dirty="0" smtClean="0">
                <a:solidFill>
                  <a:srgbClr val="793520"/>
                </a:solidFill>
              </a:rPr>
              <a:t>7</a:t>
            </a:r>
            <a:r>
              <a:rPr lang="pt-BR" sz="2800" b="1" dirty="0" smtClean="0"/>
              <a:t> </a:t>
            </a:r>
            <a:r>
              <a:rPr lang="pt-BR" sz="2800" b="1" dirty="0"/>
              <a:t>| Quando iniciaria a contagem dos 2.300 dias proféticos (anos)? </a:t>
            </a:r>
            <a:endParaRPr lang="pt-BR" sz="2800" b="1" dirty="0" smtClean="0"/>
          </a:p>
          <a:p>
            <a:r>
              <a:rPr lang="pt-BR" sz="2800" i="1" dirty="0" smtClean="0"/>
              <a:t>Daniel </a:t>
            </a:r>
            <a:r>
              <a:rPr lang="pt-BR" sz="2800" i="1" dirty="0"/>
              <a:t>9:24-27</a:t>
            </a:r>
            <a:r>
              <a:rPr lang="pt-BR" sz="2800" i="1" dirty="0" smtClean="0"/>
              <a:t>. </a:t>
            </a:r>
            <a:r>
              <a:rPr lang="en-US" sz="2800" b="1" dirty="0" err="1" smtClean="0"/>
              <a:t>Assinale</a:t>
            </a:r>
            <a:r>
              <a:rPr lang="en-US" sz="2800" b="1" dirty="0" smtClean="0"/>
              <a:t> </a:t>
            </a:r>
            <a:r>
              <a:rPr lang="en-US" sz="2800" b="1" dirty="0"/>
              <a:t>a </a:t>
            </a:r>
            <a:r>
              <a:rPr lang="en-US" sz="2800" b="1" dirty="0" err="1"/>
              <a:t>alternativa</a:t>
            </a:r>
            <a:r>
              <a:rPr lang="en-US" sz="2800" b="1" dirty="0"/>
              <a:t> </a:t>
            </a:r>
            <a:r>
              <a:rPr lang="en-US" sz="2800" b="1" dirty="0" err="1"/>
              <a:t>correta</a:t>
            </a:r>
            <a:r>
              <a:rPr lang="en-US" sz="2800" b="1" dirty="0"/>
              <a:t>.</a:t>
            </a:r>
            <a:endParaRPr lang="en-US" sz="2800" dirty="0"/>
          </a:p>
        </p:txBody>
      </p:sp>
      <p:sp>
        <p:nvSpPr>
          <p:cNvPr id="14" name="Rectangle 13"/>
          <p:cNvSpPr/>
          <p:nvPr/>
        </p:nvSpPr>
        <p:spPr>
          <a:xfrm>
            <a:off x="828723" y="3873787"/>
            <a:ext cx="290464" cy="369332"/>
          </a:xfrm>
          <a:prstGeom prst="rect">
            <a:avLst/>
          </a:prstGeom>
        </p:spPr>
        <p:txBody>
          <a:bodyPr wrap="none">
            <a:spAutoFit/>
          </a:bodyPr>
          <a:lstStyle/>
          <a:p>
            <a:r>
              <a:rPr lang="pt-BR" b="1" dirty="0" smtClean="0">
                <a:solidFill>
                  <a:srgbClr val="C00000"/>
                </a:solidFill>
              </a:rPr>
              <a:t>x</a:t>
            </a:r>
            <a:endParaRPr lang="en-US" dirty="0"/>
          </a:p>
        </p:txBody>
      </p:sp>
    </p:spTree>
    <p:extLst>
      <p:ext uri="{BB962C8B-B14F-4D97-AF65-F5344CB8AC3E}">
        <p14:creationId xmlns:p14="http://schemas.microsoft.com/office/powerpoint/2010/main" val="246492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1009650" y="1419712"/>
            <a:ext cx="10058400" cy="4801314"/>
          </a:xfrm>
          <a:prstGeom prst="rect">
            <a:avLst/>
          </a:prstGeom>
          <a:noFill/>
        </p:spPr>
        <p:txBody>
          <a:bodyPr wrap="square" rtlCol="0">
            <a:spAutoFit/>
          </a:bodyPr>
          <a:lstStyle/>
          <a:p>
            <a:pPr algn="ctr"/>
            <a:r>
              <a:rPr lang="pt-BR" b="1" dirty="0">
                <a:solidFill>
                  <a:schemeClr val="bg2">
                    <a:lumMod val="25000"/>
                  </a:schemeClr>
                </a:solidFill>
              </a:rPr>
              <a:t>Nesse relato, o anjo Gabriel vem para explicar ao profeta o significado </a:t>
            </a:r>
            <a:r>
              <a:rPr lang="pt-BR" b="1" dirty="0" smtClean="0">
                <a:solidFill>
                  <a:schemeClr val="bg2">
                    <a:lumMod val="25000"/>
                  </a:schemeClr>
                </a:solidFill>
              </a:rPr>
              <a:t>da profecia </a:t>
            </a:r>
            <a:r>
              <a:rPr lang="pt-BR" b="1" dirty="0">
                <a:solidFill>
                  <a:schemeClr val="bg2">
                    <a:lumMod val="25000"/>
                  </a:schemeClr>
                </a:solidFill>
              </a:rPr>
              <a:t>das 2.300 tardes e manhãs. A exposição de Gabriel se inicia com </a:t>
            </a:r>
            <a:r>
              <a:rPr lang="pt-BR" b="1" dirty="0" smtClean="0">
                <a:solidFill>
                  <a:schemeClr val="bg2">
                    <a:lumMod val="25000"/>
                  </a:schemeClr>
                </a:solidFill>
              </a:rPr>
              <a:t>a menção </a:t>
            </a:r>
            <a:r>
              <a:rPr lang="pt-BR" b="1" dirty="0">
                <a:solidFill>
                  <a:schemeClr val="bg2">
                    <a:lumMod val="25000"/>
                  </a:schemeClr>
                </a:solidFill>
              </a:rPr>
              <a:t>a 70 semanas determinadas sobre o povo judeu. Com base no princípio de interpretação profética dia/ano, esse período corresponde a 490 anos, que estão no início do período maior de 2.300 anos (ver diagrama “2.300 tardes e manhãs”, p. 106</a:t>
            </a:r>
            <a:r>
              <a:rPr lang="pt-BR" b="1" dirty="0" smtClean="0">
                <a:solidFill>
                  <a:schemeClr val="bg2">
                    <a:lumMod val="25000"/>
                  </a:schemeClr>
                </a:solidFill>
              </a:rPr>
              <a:t>). A </a:t>
            </a:r>
            <a:r>
              <a:rPr lang="pt-BR" b="1" dirty="0">
                <a:solidFill>
                  <a:schemeClr val="bg2">
                    <a:lumMod val="25000"/>
                  </a:schemeClr>
                </a:solidFill>
              </a:rPr>
              <a:t>ordem para restaurar e edificar Jerusalém dá início a essa contagem </a:t>
            </a:r>
            <a:r>
              <a:rPr lang="pt-BR" b="1" dirty="0" smtClean="0">
                <a:solidFill>
                  <a:schemeClr val="bg2">
                    <a:lumMod val="25000"/>
                  </a:schemeClr>
                </a:solidFill>
              </a:rPr>
              <a:t>de tempo</a:t>
            </a:r>
            <a:r>
              <a:rPr lang="pt-BR" b="1" dirty="0">
                <a:solidFill>
                  <a:schemeClr val="bg2">
                    <a:lumMod val="25000"/>
                  </a:schemeClr>
                </a:solidFill>
              </a:rPr>
              <a:t>. Ela foi assinada por </a:t>
            </a:r>
            <a:r>
              <a:rPr lang="pt-BR" b="1" dirty="0" err="1">
                <a:solidFill>
                  <a:schemeClr val="bg2">
                    <a:lumMod val="25000"/>
                  </a:schemeClr>
                </a:solidFill>
              </a:rPr>
              <a:t>Artaxerxes</a:t>
            </a:r>
            <a:r>
              <a:rPr lang="pt-BR" b="1" dirty="0">
                <a:solidFill>
                  <a:schemeClr val="bg2">
                    <a:lumMod val="25000"/>
                  </a:schemeClr>
                </a:solidFill>
              </a:rPr>
              <a:t> I (Ed 7:11-28) em 457 a.C. De </a:t>
            </a:r>
            <a:r>
              <a:rPr lang="pt-BR" b="1" dirty="0" smtClean="0">
                <a:solidFill>
                  <a:schemeClr val="bg2">
                    <a:lumMod val="25000"/>
                  </a:schemeClr>
                </a:solidFill>
              </a:rPr>
              <a:t>acordo com </a:t>
            </a:r>
            <a:r>
              <a:rPr lang="pt-BR" b="1" dirty="0">
                <a:solidFill>
                  <a:schemeClr val="bg2">
                    <a:lumMod val="25000"/>
                  </a:schemeClr>
                </a:solidFill>
              </a:rPr>
              <a:t>a profecia, 483 anos (69 semanas proféticas) após o decreto, </a:t>
            </a:r>
            <a:r>
              <a:rPr lang="pt-BR" b="1" dirty="0" smtClean="0">
                <a:solidFill>
                  <a:schemeClr val="bg2">
                    <a:lumMod val="25000"/>
                  </a:schemeClr>
                </a:solidFill>
              </a:rPr>
              <a:t>deveria aparecer </a:t>
            </a:r>
            <a:r>
              <a:rPr lang="pt-BR" b="1" dirty="0">
                <a:solidFill>
                  <a:schemeClr val="bg2">
                    <a:lumMod val="25000"/>
                  </a:schemeClr>
                </a:solidFill>
              </a:rPr>
              <a:t>o “Ungido, […] o Príncipe”. De fato, isso se cumpriu no outono </a:t>
            </a:r>
            <a:r>
              <a:rPr lang="pt-BR" b="1" dirty="0" smtClean="0">
                <a:solidFill>
                  <a:schemeClr val="bg2">
                    <a:lumMod val="25000"/>
                  </a:schemeClr>
                </a:solidFill>
              </a:rPr>
              <a:t>do ano </a:t>
            </a:r>
            <a:r>
              <a:rPr lang="pt-BR" b="1" dirty="0">
                <a:solidFill>
                  <a:schemeClr val="bg2">
                    <a:lumMod val="25000"/>
                  </a:schemeClr>
                </a:solidFill>
              </a:rPr>
              <a:t>27 d.C., quando Jesus foi batizado e iniciou Seu ministério público. </a:t>
            </a:r>
            <a:r>
              <a:rPr lang="pt-BR" b="1" dirty="0" smtClean="0">
                <a:solidFill>
                  <a:schemeClr val="bg2">
                    <a:lumMod val="25000"/>
                  </a:schemeClr>
                </a:solidFill>
              </a:rPr>
              <a:t>Em Seu </a:t>
            </a:r>
            <a:r>
              <a:rPr lang="pt-BR" b="1" dirty="0">
                <a:solidFill>
                  <a:schemeClr val="bg2">
                    <a:lumMod val="25000"/>
                  </a:schemeClr>
                </a:solidFill>
              </a:rPr>
              <a:t>batismo no rio Jordão, Jesus foi ungido pelo Espírito Santo e recebeu de Deus o reconhecimento como o “Ungido” – “Messias” (hebraico) ou “Cristo” (grego) tem esse significado (</a:t>
            </a:r>
            <a:r>
              <a:rPr lang="pt-BR" b="1" dirty="0" err="1">
                <a:solidFill>
                  <a:schemeClr val="bg2">
                    <a:lumMod val="25000"/>
                  </a:schemeClr>
                </a:solidFill>
              </a:rPr>
              <a:t>Lc</a:t>
            </a:r>
            <a:r>
              <a:rPr lang="pt-BR" b="1" dirty="0">
                <a:solidFill>
                  <a:schemeClr val="bg2">
                    <a:lumMod val="25000"/>
                  </a:schemeClr>
                </a:solidFill>
              </a:rPr>
              <a:t> 3:21, 22; At 10:38; </a:t>
            </a:r>
            <a:r>
              <a:rPr lang="pt-BR" b="1" dirty="0" err="1">
                <a:solidFill>
                  <a:schemeClr val="bg2">
                    <a:lumMod val="25000"/>
                  </a:schemeClr>
                </a:solidFill>
              </a:rPr>
              <a:t>Jo</a:t>
            </a:r>
            <a:r>
              <a:rPr lang="pt-BR" b="1" dirty="0">
                <a:solidFill>
                  <a:schemeClr val="bg2">
                    <a:lumMod val="25000"/>
                  </a:schemeClr>
                </a:solidFill>
              </a:rPr>
              <a:t> 1:41). A proclamação de Jesus, “o tempo está cumprido” (Mc 1:15), refere-se ao cumprimento do aspecto tempo envolvido na profecia. Na metade da 70a semana, ou seja, na primavera do ano 31 d.C. (três anos e meio após Seu batismo), o Messias cumpriu o sistema de sacrifícios ao oferecer Sua vida. Os serviços do santuário terrestre não mais eram necessários. No tempo indicado na visão de Daniel, na metade da última semana profética, Cristo morreu, selando a profecia. No ano 34 d.C., encerram-se os 490 anos com o início da pregação cristã entre os gentios. Assim, os 1.810 anos restantes da profecia nos conduzem a 22 de outubro de 1844 d.C. quando tem início a purificação do santuário celestial.</a:t>
            </a:r>
          </a:p>
        </p:txBody>
      </p:sp>
    </p:spTree>
    <p:extLst>
      <p:ext uri="{BB962C8B-B14F-4D97-AF65-F5344CB8AC3E}">
        <p14:creationId xmlns:p14="http://schemas.microsoft.com/office/powerpoint/2010/main" val="2131098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88268" y="6073301"/>
            <a:ext cx="9841370" cy="561692"/>
          </a:xfrm>
          <a:prstGeom prst="rect">
            <a:avLst/>
          </a:prstGeom>
        </p:spPr>
        <p:txBody>
          <a:bodyPr wrap="square">
            <a:spAutoFit/>
          </a:bodyPr>
          <a:lstStyle/>
          <a:p>
            <a:pPr algn="ctr">
              <a:spcBef>
                <a:spcPts val="300"/>
              </a:spcBef>
            </a:pPr>
            <a:r>
              <a:rPr lang="pt-BR" sz="1400" b="1" i="1" baseline="30000" dirty="0" smtClean="0">
                <a:solidFill>
                  <a:schemeClr val="bg1"/>
                </a:solidFill>
              </a:rPr>
              <a:t>50</a:t>
            </a:r>
            <a:r>
              <a:rPr lang="pt-BR" sz="1400" b="1" i="1" dirty="0" smtClean="0">
                <a:solidFill>
                  <a:schemeClr val="bg1"/>
                </a:solidFill>
              </a:rPr>
              <a:t>E </a:t>
            </a:r>
            <a:r>
              <a:rPr lang="pt-BR" sz="1400" b="1" i="1" dirty="0">
                <a:solidFill>
                  <a:schemeClr val="bg1"/>
                </a:solidFill>
              </a:rPr>
              <a:t>Jesus, clamando outra vez com grande voz, entregou o espírito.</a:t>
            </a:r>
          </a:p>
          <a:p>
            <a:pPr algn="ctr">
              <a:spcBef>
                <a:spcPts val="300"/>
              </a:spcBef>
            </a:pPr>
            <a:r>
              <a:rPr lang="pt-BR" sz="1400" b="1" i="1" baseline="30000" dirty="0" smtClean="0">
                <a:solidFill>
                  <a:schemeClr val="bg1"/>
                </a:solidFill>
              </a:rPr>
              <a:t>51</a:t>
            </a:r>
            <a:r>
              <a:rPr lang="pt-BR" sz="1400" b="1" i="1" dirty="0" smtClean="0">
                <a:solidFill>
                  <a:schemeClr val="bg1"/>
                </a:solidFill>
              </a:rPr>
              <a:t>Eis </a:t>
            </a:r>
            <a:r>
              <a:rPr lang="pt-BR" sz="1400" b="1" i="1" dirty="0">
                <a:solidFill>
                  <a:schemeClr val="bg1"/>
                </a:solidFill>
              </a:rPr>
              <a:t>que o véu do santuário se rasgou em duas partes de alto a baixo; tremeu a terra, fenderam-se as </a:t>
            </a:r>
            <a:r>
              <a:rPr lang="pt-BR" sz="1400" b="1" i="1" dirty="0" smtClean="0">
                <a:solidFill>
                  <a:schemeClr val="bg1"/>
                </a:solidFill>
              </a:rPr>
              <a:t>rochas</a:t>
            </a:r>
            <a:r>
              <a:rPr lang="pt-BR" sz="1400" b="1" i="1" dirty="0">
                <a:solidFill>
                  <a:schemeClr val="bg1"/>
                </a:solidFill>
              </a:rPr>
              <a:t>.</a:t>
            </a:r>
            <a:r>
              <a:rPr lang="pt-BR" sz="1400" b="1" i="1" dirty="0" smtClean="0">
                <a:solidFill>
                  <a:schemeClr val="bg1"/>
                </a:solidFill>
              </a:rPr>
              <a:t> Mateus 27:50, 51</a:t>
            </a:r>
            <a:endParaRPr lang="pt-BR" sz="1400" b="1" i="1" dirty="0">
              <a:solidFill>
                <a:schemeClr val="bg1"/>
              </a:solidFill>
            </a:endParaRPr>
          </a:p>
        </p:txBody>
      </p:sp>
      <p:sp>
        <p:nvSpPr>
          <p:cNvPr id="12" name="TextBox 11"/>
          <p:cNvSpPr txBox="1"/>
          <p:nvPr/>
        </p:nvSpPr>
        <p:spPr>
          <a:xfrm>
            <a:off x="1339621" y="1836132"/>
            <a:ext cx="9512757" cy="954107"/>
          </a:xfrm>
          <a:prstGeom prst="rect">
            <a:avLst/>
          </a:prstGeom>
          <a:noFill/>
        </p:spPr>
        <p:txBody>
          <a:bodyPr wrap="square" rtlCol="0">
            <a:spAutoFit/>
          </a:bodyPr>
          <a:lstStyle/>
          <a:p>
            <a:pPr algn="ctr"/>
            <a:r>
              <a:rPr lang="pt-BR" sz="2800" b="1" dirty="0" smtClean="0">
                <a:solidFill>
                  <a:srgbClr val="793520"/>
                </a:solidFill>
              </a:rPr>
              <a:t>8</a:t>
            </a:r>
            <a:r>
              <a:rPr lang="pt-BR" sz="2800" b="1" dirty="0" smtClean="0"/>
              <a:t> </a:t>
            </a:r>
            <a:r>
              <a:rPr lang="pt-BR" sz="2800" b="1" dirty="0"/>
              <a:t>| O que ocorreu no templo de Jerusalém simultaneamente à </a:t>
            </a:r>
            <a:endParaRPr lang="pt-BR" sz="2800" b="1" dirty="0" smtClean="0"/>
          </a:p>
          <a:p>
            <a:pPr algn="ctr"/>
            <a:r>
              <a:rPr lang="pt-BR" sz="2800" b="1" dirty="0" smtClean="0"/>
              <a:t>morte </a:t>
            </a:r>
            <a:r>
              <a:rPr lang="pt-BR" sz="2800" b="1" dirty="0"/>
              <a:t>de Cristo</a:t>
            </a:r>
            <a:r>
              <a:rPr lang="pt-BR" sz="2800" b="1" dirty="0" smtClean="0"/>
              <a:t>? </a:t>
            </a:r>
            <a:r>
              <a:rPr lang="pt-BR" sz="2800" i="1" dirty="0" smtClean="0"/>
              <a:t>Mateus </a:t>
            </a:r>
            <a:r>
              <a:rPr lang="pt-BR" sz="2800" i="1" dirty="0"/>
              <a:t>27:50, 51. </a:t>
            </a:r>
            <a:r>
              <a:rPr lang="pt-BR" sz="2800" b="1" dirty="0"/>
              <a:t>Complete as lacunas</a:t>
            </a:r>
            <a:endParaRPr lang="en-US" sz="2800" dirty="0"/>
          </a:p>
        </p:txBody>
      </p:sp>
      <p:sp>
        <p:nvSpPr>
          <p:cNvPr id="13" name="Rectangle 12"/>
          <p:cNvSpPr/>
          <p:nvPr/>
        </p:nvSpPr>
        <p:spPr>
          <a:xfrm>
            <a:off x="1681162" y="3091851"/>
            <a:ext cx="9255583" cy="954107"/>
          </a:xfrm>
          <a:prstGeom prst="rect">
            <a:avLst/>
          </a:prstGeom>
        </p:spPr>
        <p:txBody>
          <a:bodyPr wrap="square">
            <a:spAutoFit/>
          </a:bodyPr>
          <a:lstStyle/>
          <a:p>
            <a:pPr>
              <a:spcBef>
                <a:spcPts val="200"/>
              </a:spcBef>
              <a:spcAft>
                <a:spcPts val="200"/>
              </a:spcAft>
            </a:pPr>
            <a:r>
              <a:rPr lang="pt-BR" sz="2800" dirty="0"/>
              <a:t>“Eis que o </a:t>
            </a:r>
            <a:r>
              <a:rPr lang="pt-BR" sz="2800" dirty="0" smtClean="0"/>
              <a:t>_____________ </a:t>
            </a:r>
            <a:r>
              <a:rPr lang="pt-BR" sz="2800" dirty="0"/>
              <a:t>do santuário </a:t>
            </a:r>
            <a:r>
              <a:rPr lang="pt-BR" sz="2800" dirty="0" smtClean="0"/>
              <a:t>se ______________ em </a:t>
            </a:r>
            <a:r>
              <a:rPr lang="pt-BR" sz="2800" dirty="0"/>
              <a:t>duas partes de </a:t>
            </a:r>
            <a:r>
              <a:rPr lang="pt-BR" sz="2800" dirty="0" smtClean="0"/>
              <a:t>_________________ </a:t>
            </a:r>
            <a:r>
              <a:rPr lang="pt-BR" sz="2800" dirty="0"/>
              <a:t>a </a:t>
            </a:r>
            <a:r>
              <a:rPr lang="pt-BR" sz="2800" dirty="0" smtClean="0"/>
              <a:t>_______________.”</a:t>
            </a:r>
            <a:endParaRPr lang="en-US" sz="2800" dirty="0"/>
          </a:p>
        </p:txBody>
      </p:sp>
      <p:sp>
        <p:nvSpPr>
          <p:cNvPr id="14" name="Rectangle 13"/>
          <p:cNvSpPr/>
          <p:nvPr/>
        </p:nvSpPr>
        <p:spPr>
          <a:xfrm>
            <a:off x="4076748" y="3199572"/>
            <a:ext cx="685752" cy="369332"/>
          </a:xfrm>
          <a:prstGeom prst="rect">
            <a:avLst/>
          </a:prstGeom>
        </p:spPr>
        <p:txBody>
          <a:bodyPr wrap="square">
            <a:spAutoFit/>
          </a:bodyPr>
          <a:lstStyle/>
          <a:p>
            <a:r>
              <a:rPr lang="pt-BR" b="1" dirty="0" smtClean="0">
                <a:solidFill>
                  <a:srgbClr val="C00000"/>
                </a:solidFill>
              </a:rPr>
              <a:t>VÉU</a:t>
            </a:r>
            <a:endParaRPr lang="en-US" dirty="0"/>
          </a:p>
        </p:txBody>
      </p:sp>
      <p:sp>
        <p:nvSpPr>
          <p:cNvPr id="15" name="Rectangle 14"/>
          <p:cNvSpPr/>
          <p:nvPr/>
        </p:nvSpPr>
        <p:spPr>
          <a:xfrm>
            <a:off x="8667798" y="3175681"/>
            <a:ext cx="1047702" cy="369332"/>
          </a:xfrm>
          <a:prstGeom prst="rect">
            <a:avLst/>
          </a:prstGeom>
        </p:spPr>
        <p:txBody>
          <a:bodyPr wrap="square">
            <a:spAutoFit/>
          </a:bodyPr>
          <a:lstStyle/>
          <a:p>
            <a:r>
              <a:rPr lang="pt-BR" b="1" dirty="0" smtClean="0">
                <a:solidFill>
                  <a:srgbClr val="C00000"/>
                </a:solidFill>
              </a:rPr>
              <a:t>RASGOU</a:t>
            </a:r>
            <a:endParaRPr lang="en-US" dirty="0"/>
          </a:p>
        </p:txBody>
      </p:sp>
      <p:sp>
        <p:nvSpPr>
          <p:cNvPr id="16" name="Rectangle 15"/>
          <p:cNvSpPr/>
          <p:nvPr/>
        </p:nvSpPr>
        <p:spPr>
          <a:xfrm>
            <a:off x="5680351" y="3603464"/>
            <a:ext cx="685752" cy="369332"/>
          </a:xfrm>
          <a:prstGeom prst="rect">
            <a:avLst/>
          </a:prstGeom>
        </p:spPr>
        <p:txBody>
          <a:bodyPr wrap="square">
            <a:spAutoFit/>
          </a:bodyPr>
          <a:lstStyle/>
          <a:p>
            <a:r>
              <a:rPr lang="pt-BR" b="1" dirty="0" smtClean="0">
                <a:solidFill>
                  <a:srgbClr val="C00000"/>
                </a:solidFill>
              </a:rPr>
              <a:t>ALTO</a:t>
            </a:r>
            <a:endParaRPr lang="en-US" dirty="0"/>
          </a:p>
        </p:txBody>
      </p:sp>
      <p:sp>
        <p:nvSpPr>
          <p:cNvPr id="19" name="Rectangle 18"/>
          <p:cNvSpPr/>
          <p:nvPr/>
        </p:nvSpPr>
        <p:spPr>
          <a:xfrm>
            <a:off x="8848772" y="3613709"/>
            <a:ext cx="866727" cy="369332"/>
          </a:xfrm>
          <a:prstGeom prst="rect">
            <a:avLst/>
          </a:prstGeom>
        </p:spPr>
        <p:txBody>
          <a:bodyPr wrap="square">
            <a:spAutoFit/>
          </a:bodyPr>
          <a:lstStyle/>
          <a:p>
            <a:r>
              <a:rPr lang="pt-BR" b="1" dirty="0" smtClean="0">
                <a:solidFill>
                  <a:srgbClr val="C00000"/>
                </a:solidFill>
              </a:rPr>
              <a:t>BAIXO</a:t>
            </a:r>
            <a:endParaRPr lang="en-US" dirty="0"/>
          </a:p>
        </p:txBody>
      </p:sp>
    </p:spTree>
    <p:extLst>
      <p:ext uri="{BB962C8B-B14F-4D97-AF65-F5344CB8AC3E}">
        <p14:creationId xmlns:p14="http://schemas.microsoft.com/office/powerpoint/2010/main" val="7763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2152651" y="1943587"/>
            <a:ext cx="7962900" cy="3416320"/>
          </a:xfrm>
          <a:prstGeom prst="rect">
            <a:avLst/>
          </a:prstGeom>
          <a:noFill/>
        </p:spPr>
        <p:txBody>
          <a:bodyPr wrap="square" rtlCol="0">
            <a:spAutoFit/>
          </a:bodyPr>
          <a:lstStyle/>
          <a:p>
            <a:pPr algn="ctr"/>
            <a:r>
              <a:rPr lang="pt-BR" sz="2400" b="1" dirty="0">
                <a:solidFill>
                  <a:schemeClr val="bg2">
                    <a:lumMod val="25000"/>
                  </a:schemeClr>
                </a:solidFill>
              </a:rPr>
              <a:t>O véu rasgado indicou o fim do serviço simbólico do santuário terrestre: </a:t>
            </a:r>
            <a:r>
              <a:rPr lang="pt-BR" sz="2400" b="1" dirty="0" smtClean="0">
                <a:solidFill>
                  <a:schemeClr val="bg2">
                    <a:lumMod val="25000"/>
                  </a:schemeClr>
                </a:solidFill>
              </a:rPr>
              <a:t>o verdadeiro </a:t>
            </a:r>
            <a:r>
              <a:rPr lang="pt-BR" sz="2400" b="1" dirty="0">
                <a:solidFill>
                  <a:schemeClr val="bg2">
                    <a:lumMod val="25000"/>
                  </a:schemeClr>
                </a:solidFill>
              </a:rPr>
              <a:t>Cordeiro havia sido morto, e a ministração no santuário </a:t>
            </a:r>
            <a:r>
              <a:rPr lang="pt-BR" sz="2400" b="1" dirty="0" smtClean="0">
                <a:solidFill>
                  <a:schemeClr val="bg2">
                    <a:lumMod val="25000"/>
                  </a:schemeClr>
                </a:solidFill>
              </a:rPr>
              <a:t>celestial começaria </a:t>
            </a:r>
            <a:r>
              <a:rPr lang="pt-BR" sz="2400" b="1" dirty="0">
                <a:solidFill>
                  <a:schemeClr val="bg2">
                    <a:lumMod val="25000"/>
                  </a:schemeClr>
                </a:solidFill>
              </a:rPr>
              <a:t>a ser realizada pelo verdadeiro Sumo Sacerdote (</a:t>
            </a:r>
            <a:r>
              <a:rPr lang="pt-BR" sz="2400" b="1" dirty="0" err="1">
                <a:solidFill>
                  <a:schemeClr val="bg2">
                    <a:lumMod val="25000"/>
                  </a:schemeClr>
                </a:solidFill>
              </a:rPr>
              <a:t>Hb</a:t>
            </a:r>
            <a:r>
              <a:rPr lang="pt-BR" sz="2400" b="1" dirty="0">
                <a:solidFill>
                  <a:schemeClr val="bg2">
                    <a:lumMod val="25000"/>
                  </a:schemeClr>
                </a:solidFill>
              </a:rPr>
              <a:t> 8:1, 2). </a:t>
            </a:r>
            <a:r>
              <a:rPr lang="pt-BR" sz="2400" b="1" dirty="0" smtClean="0">
                <a:solidFill>
                  <a:schemeClr val="bg2">
                    <a:lumMod val="25000"/>
                  </a:schemeClr>
                </a:solidFill>
              </a:rPr>
              <a:t>Como demonstração </a:t>
            </a:r>
            <a:r>
              <a:rPr lang="pt-BR" sz="2400" b="1" dirty="0">
                <a:solidFill>
                  <a:schemeClr val="bg2">
                    <a:lumMod val="25000"/>
                  </a:schemeClr>
                </a:solidFill>
              </a:rPr>
              <a:t>última desse fato, Deus permitiu que o templo de </a:t>
            </a:r>
            <a:r>
              <a:rPr lang="pt-BR" sz="2400" b="1" dirty="0" smtClean="0">
                <a:solidFill>
                  <a:schemeClr val="bg2">
                    <a:lumMod val="25000"/>
                  </a:schemeClr>
                </a:solidFill>
              </a:rPr>
              <a:t>Jerusalém fosse </a:t>
            </a:r>
            <a:r>
              <a:rPr lang="pt-BR" sz="2400" b="1" dirty="0">
                <a:solidFill>
                  <a:schemeClr val="bg2">
                    <a:lumMod val="25000"/>
                  </a:schemeClr>
                </a:solidFill>
              </a:rPr>
              <a:t>destruído pelos romanos no ano 70 d.C. Uma vez que o templo </a:t>
            </a:r>
            <a:r>
              <a:rPr lang="pt-BR" sz="2400" b="1" dirty="0" smtClean="0">
                <a:solidFill>
                  <a:schemeClr val="bg2">
                    <a:lumMod val="25000"/>
                  </a:schemeClr>
                </a:solidFill>
              </a:rPr>
              <a:t>não existe </a:t>
            </a:r>
            <a:r>
              <a:rPr lang="pt-BR" sz="2400" b="1" dirty="0">
                <a:solidFill>
                  <a:schemeClr val="bg2">
                    <a:lumMod val="25000"/>
                  </a:schemeClr>
                </a:solidFill>
              </a:rPr>
              <a:t>mais, a profecia que termina em 1844 evidentemente se projeta para </a:t>
            </a:r>
            <a:r>
              <a:rPr lang="pt-BR" sz="2400" b="1" dirty="0" smtClean="0">
                <a:solidFill>
                  <a:schemeClr val="bg2">
                    <a:lumMod val="25000"/>
                  </a:schemeClr>
                </a:solidFill>
              </a:rPr>
              <a:t>a realidade </a:t>
            </a:r>
            <a:r>
              <a:rPr lang="pt-BR" sz="2400" b="1" dirty="0">
                <a:solidFill>
                  <a:schemeClr val="bg2">
                    <a:lumMod val="25000"/>
                  </a:schemeClr>
                </a:solidFill>
              </a:rPr>
              <a:t>celestial: é nesse ano que inicia o juízo </a:t>
            </a:r>
            <a:r>
              <a:rPr lang="pt-BR" sz="2400" b="1" dirty="0" err="1">
                <a:solidFill>
                  <a:schemeClr val="bg2">
                    <a:lumMod val="25000"/>
                  </a:schemeClr>
                </a:solidFill>
              </a:rPr>
              <a:t>pré</a:t>
            </a:r>
            <a:r>
              <a:rPr lang="pt-BR" sz="2400" b="1" dirty="0">
                <a:solidFill>
                  <a:schemeClr val="bg2">
                    <a:lumMod val="25000"/>
                  </a:schemeClr>
                </a:solidFill>
              </a:rPr>
              <a:t>-advento.</a:t>
            </a:r>
          </a:p>
        </p:txBody>
      </p:sp>
    </p:spTree>
    <p:extLst>
      <p:ext uri="{BB962C8B-B14F-4D97-AF65-F5344CB8AC3E}">
        <p14:creationId xmlns:p14="http://schemas.microsoft.com/office/powerpoint/2010/main" val="2946539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9396" y="6200258"/>
            <a:ext cx="10413207" cy="307777"/>
          </a:xfrm>
          <a:prstGeom prst="rect">
            <a:avLst/>
          </a:prstGeom>
        </p:spPr>
        <p:txBody>
          <a:bodyPr wrap="square">
            <a:spAutoFit/>
          </a:bodyPr>
          <a:lstStyle/>
          <a:p>
            <a:pPr algn="ctr">
              <a:spcBef>
                <a:spcPts val="300"/>
              </a:spcBef>
            </a:pPr>
            <a:r>
              <a:rPr lang="pt-BR" sz="1400" b="1" i="1" dirty="0">
                <a:solidFill>
                  <a:schemeClr val="bg1"/>
                </a:solidFill>
              </a:rPr>
              <a:t>Tu, porém, Daniel, encerra as palavras e sela o livro, até ao tempo do fim; muitos o esquadrinharão, e o saber se multiplicará. </a:t>
            </a:r>
            <a:r>
              <a:rPr lang="pt-BR" sz="1400" b="1" i="1" dirty="0" smtClean="0">
                <a:solidFill>
                  <a:schemeClr val="bg1"/>
                </a:solidFill>
              </a:rPr>
              <a:t>Daniel 12:4</a:t>
            </a:r>
            <a:endParaRPr lang="pt-BR" sz="1400" b="1" i="1" dirty="0">
              <a:solidFill>
                <a:schemeClr val="bg1"/>
              </a:solidFill>
            </a:endParaRPr>
          </a:p>
        </p:txBody>
      </p:sp>
      <p:sp>
        <p:nvSpPr>
          <p:cNvPr id="7" name="TextBox 6"/>
          <p:cNvSpPr txBox="1"/>
          <p:nvPr/>
        </p:nvSpPr>
        <p:spPr>
          <a:xfrm>
            <a:off x="812341" y="2680711"/>
            <a:ext cx="9312734" cy="2000548"/>
          </a:xfrm>
          <a:prstGeom prst="rect">
            <a:avLst/>
          </a:prstGeom>
          <a:noFill/>
        </p:spPr>
        <p:txBody>
          <a:bodyPr wrap="square" rtlCol="0">
            <a:spAutoFit/>
          </a:bodyPr>
          <a:lstStyle/>
          <a:p>
            <a:r>
              <a:rPr lang="en-US" sz="4000" dirty="0" smtClean="0"/>
              <a:t>□</a:t>
            </a:r>
            <a:r>
              <a:rPr lang="en-US" sz="2800" dirty="0" smtClean="0"/>
              <a:t> </a:t>
            </a:r>
            <a:r>
              <a:rPr lang="pt-BR" sz="2800" dirty="0"/>
              <a:t>Já na época de Daniel</a:t>
            </a:r>
            <a:r>
              <a:rPr lang="en-US" sz="2800" dirty="0" smtClean="0"/>
              <a:t>.</a:t>
            </a:r>
            <a:endParaRPr lang="en-US" sz="2000" dirty="0" smtClean="0"/>
          </a:p>
          <a:p>
            <a:r>
              <a:rPr lang="en-US" sz="4000" dirty="0" smtClean="0"/>
              <a:t>□</a:t>
            </a:r>
            <a:r>
              <a:rPr lang="en-US" sz="2800" dirty="0" smtClean="0"/>
              <a:t> </a:t>
            </a:r>
            <a:r>
              <a:rPr lang="pt-BR" sz="2800" dirty="0"/>
              <a:t>Somente no tempo do </a:t>
            </a:r>
            <a:r>
              <a:rPr lang="pt-BR" sz="2800" dirty="0" smtClean="0"/>
              <a:t>fim.</a:t>
            </a:r>
          </a:p>
          <a:p>
            <a:r>
              <a:rPr lang="en-US" sz="4000" dirty="0"/>
              <a:t>□</a:t>
            </a:r>
            <a:r>
              <a:rPr lang="en-US" sz="2000" dirty="0" smtClean="0"/>
              <a:t> </a:t>
            </a:r>
            <a:r>
              <a:rPr lang="en-US" sz="2800" dirty="0" err="1"/>
              <a:t>Depois</a:t>
            </a:r>
            <a:r>
              <a:rPr lang="en-US" sz="2800" dirty="0"/>
              <a:t> das </a:t>
            </a:r>
            <a:r>
              <a:rPr lang="en-US" sz="2800" dirty="0" err="1"/>
              <a:t>setenta</a:t>
            </a:r>
            <a:r>
              <a:rPr lang="en-US" sz="2800" dirty="0"/>
              <a:t> </a:t>
            </a:r>
            <a:r>
              <a:rPr lang="en-US" sz="2800" dirty="0" err="1" smtClean="0"/>
              <a:t>semanas</a:t>
            </a:r>
            <a:r>
              <a:rPr lang="en-US" sz="2800" dirty="0" smtClean="0"/>
              <a:t> </a:t>
            </a:r>
            <a:r>
              <a:rPr lang="en-US" sz="2800" dirty="0" err="1" smtClean="0"/>
              <a:t>proféticas</a:t>
            </a:r>
            <a:r>
              <a:rPr lang="pt-BR" sz="2800" dirty="0" smtClean="0"/>
              <a:t>.</a:t>
            </a:r>
            <a:r>
              <a:rPr lang="en-US" sz="2800" dirty="0" smtClean="0"/>
              <a:t>	</a:t>
            </a:r>
            <a:endParaRPr lang="en-US" sz="2800" dirty="0"/>
          </a:p>
        </p:txBody>
      </p:sp>
      <p:sp>
        <p:nvSpPr>
          <p:cNvPr id="8" name="TextBox 7"/>
          <p:cNvSpPr txBox="1"/>
          <p:nvPr/>
        </p:nvSpPr>
        <p:spPr>
          <a:xfrm>
            <a:off x="812341" y="1726604"/>
            <a:ext cx="10303333" cy="954107"/>
          </a:xfrm>
          <a:prstGeom prst="rect">
            <a:avLst/>
          </a:prstGeom>
          <a:noFill/>
        </p:spPr>
        <p:txBody>
          <a:bodyPr wrap="square" rtlCol="0">
            <a:spAutoFit/>
          </a:bodyPr>
          <a:lstStyle/>
          <a:p>
            <a:r>
              <a:rPr lang="pt-BR" sz="2800" b="1" dirty="0" smtClean="0">
                <a:solidFill>
                  <a:srgbClr val="793520"/>
                </a:solidFill>
              </a:rPr>
              <a:t>9</a:t>
            </a:r>
            <a:r>
              <a:rPr lang="pt-BR" sz="2800" b="1" dirty="0" smtClean="0"/>
              <a:t> </a:t>
            </a:r>
            <a:r>
              <a:rPr lang="pt-BR" sz="2800" b="1" dirty="0"/>
              <a:t>| Quando as profecias de Daniel começariam a ser plenamente </a:t>
            </a:r>
            <a:endParaRPr lang="pt-BR" sz="2800" b="1" dirty="0" smtClean="0"/>
          </a:p>
          <a:p>
            <a:r>
              <a:rPr lang="pt-BR" sz="2800" b="1" dirty="0" smtClean="0"/>
              <a:t>compreendidas? </a:t>
            </a:r>
            <a:r>
              <a:rPr lang="it-IT" sz="2800" i="1" dirty="0" smtClean="0"/>
              <a:t>Daniel </a:t>
            </a:r>
            <a:r>
              <a:rPr lang="it-IT" sz="2800" i="1" dirty="0"/>
              <a:t>12:4. </a:t>
            </a:r>
            <a:r>
              <a:rPr lang="it-IT" sz="2800" b="1" dirty="0"/>
              <a:t>Assinale a alternativa correta.</a:t>
            </a:r>
            <a:endParaRPr lang="en-US" sz="2800" dirty="0"/>
          </a:p>
        </p:txBody>
      </p:sp>
      <p:sp>
        <p:nvSpPr>
          <p:cNvPr id="9" name="Rectangle 8"/>
          <p:cNvSpPr/>
          <p:nvPr/>
        </p:nvSpPr>
        <p:spPr>
          <a:xfrm>
            <a:off x="905261" y="3496319"/>
            <a:ext cx="290464" cy="369332"/>
          </a:xfrm>
          <a:prstGeom prst="rect">
            <a:avLst/>
          </a:prstGeom>
        </p:spPr>
        <p:txBody>
          <a:bodyPr wrap="none">
            <a:spAutoFit/>
          </a:bodyPr>
          <a:lstStyle/>
          <a:p>
            <a:r>
              <a:rPr lang="pt-BR" b="1" dirty="0" smtClean="0">
                <a:solidFill>
                  <a:srgbClr val="C00000"/>
                </a:solidFill>
              </a:rPr>
              <a:t>x</a:t>
            </a:r>
            <a:endParaRPr lang="en-US" dirty="0"/>
          </a:p>
        </p:txBody>
      </p:sp>
    </p:spTree>
    <p:extLst>
      <p:ext uri="{BB962C8B-B14F-4D97-AF65-F5344CB8AC3E}">
        <p14:creationId xmlns:p14="http://schemas.microsoft.com/office/powerpoint/2010/main" val="375159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2152651" y="1943587"/>
            <a:ext cx="7962900" cy="4154984"/>
          </a:xfrm>
          <a:prstGeom prst="rect">
            <a:avLst/>
          </a:prstGeom>
          <a:noFill/>
        </p:spPr>
        <p:txBody>
          <a:bodyPr wrap="square" rtlCol="0">
            <a:spAutoFit/>
          </a:bodyPr>
          <a:lstStyle/>
          <a:p>
            <a:pPr algn="ctr"/>
            <a:r>
              <a:rPr lang="pt-BR" sz="2400" b="1" dirty="0">
                <a:solidFill>
                  <a:schemeClr val="bg2">
                    <a:lumMod val="25000"/>
                  </a:schemeClr>
                </a:solidFill>
              </a:rPr>
              <a:t>A história registra um despertamento em várias partes do mundo para o estudo das profecias de Daniel e Apocalipse, especialmente durante o fim do século 18 e início do 19. Desses estudos, surgiu a crença de que próximo a 1844 Cristo voltaria à Terra. Destacou-se o movimento </a:t>
            </a:r>
            <a:r>
              <a:rPr lang="pt-BR" sz="2400" b="1" dirty="0" err="1">
                <a:solidFill>
                  <a:schemeClr val="bg2">
                    <a:lumMod val="25000"/>
                  </a:schemeClr>
                </a:solidFill>
              </a:rPr>
              <a:t>milerita</a:t>
            </a:r>
            <a:r>
              <a:rPr lang="pt-BR" sz="2400" b="1" dirty="0">
                <a:solidFill>
                  <a:schemeClr val="bg2">
                    <a:lumMod val="25000"/>
                  </a:schemeClr>
                </a:solidFill>
              </a:rPr>
              <a:t>, iniciado pelo pregador batista Guilherme Miller. Seu ímpeto foi frustrado por aquilo que a história cristã denomina de o “Grande Desapontamento”. O fato mais surpreendente neste assunto é descobrir que há uma profecia no Apocalipse na qual se revela que Deus conduziu os </a:t>
            </a:r>
            <a:r>
              <a:rPr lang="pt-BR" sz="2400" b="1" dirty="0" err="1">
                <a:solidFill>
                  <a:schemeClr val="bg2">
                    <a:lumMod val="25000"/>
                  </a:schemeClr>
                </a:solidFill>
              </a:rPr>
              <a:t>mileritas</a:t>
            </a:r>
            <a:r>
              <a:rPr lang="pt-BR" sz="2400" b="1" dirty="0">
                <a:solidFill>
                  <a:schemeClr val="bg2">
                    <a:lumMod val="25000"/>
                  </a:schemeClr>
                </a:solidFill>
              </a:rPr>
              <a:t> ao desapontamento, com um propósito muito especial.</a:t>
            </a:r>
          </a:p>
        </p:txBody>
      </p:sp>
    </p:spTree>
    <p:extLst>
      <p:ext uri="{BB962C8B-B14F-4D97-AF65-F5344CB8AC3E}">
        <p14:creationId xmlns:p14="http://schemas.microsoft.com/office/powerpoint/2010/main" val="1538022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850294"/>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89396" y="6200258"/>
            <a:ext cx="10413207" cy="561692"/>
          </a:xfrm>
          <a:prstGeom prst="rect">
            <a:avLst/>
          </a:prstGeom>
        </p:spPr>
        <p:txBody>
          <a:bodyPr wrap="square">
            <a:spAutoFit/>
          </a:bodyPr>
          <a:lstStyle/>
          <a:p>
            <a:pPr algn="ctr">
              <a:spcBef>
                <a:spcPts val="300"/>
              </a:spcBef>
            </a:pPr>
            <a:r>
              <a:rPr lang="pt-BR" sz="1400" b="1" i="1" dirty="0">
                <a:solidFill>
                  <a:schemeClr val="bg1"/>
                </a:solidFill>
              </a:rPr>
              <a:t>Então, me disseram: É necessário que ainda profetizes a respeito de muitos povos, nações, línguas e reis. Apocalipse 10:11</a:t>
            </a:r>
          </a:p>
          <a:p>
            <a:pPr algn="ctr">
              <a:spcBef>
                <a:spcPts val="300"/>
              </a:spcBef>
            </a:pPr>
            <a:endParaRPr lang="pt-BR" sz="1400" b="1" i="1" dirty="0">
              <a:solidFill>
                <a:schemeClr val="bg1"/>
              </a:solidFill>
            </a:endParaRPr>
          </a:p>
        </p:txBody>
      </p:sp>
      <p:sp>
        <p:nvSpPr>
          <p:cNvPr id="9" name="TextBox 8"/>
          <p:cNvSpPr txBox="1"/>
          <p:nvPr/>
        </p:nvSpPr>
        <p:spPr>
          <a:xfrm>
            <a:off x="1058537" y="1951084"/>
            <a:ext cx="10074923" cy="954107"/>
          </a:xfrm>
          <a:prstGeom prst="rect">
            <a:avLst/>
          </a:prstGeom>
          <a:noFill/>
        </p:spPr>
        <p:txBody>
          <a:bodyPr wrap="square" rtlCol="0">
            <a:spAutoFit/>
          </a:bodyPr>
          <a:lstStyle/>
          <a:p>
            <a:pPr algn="ctr"/>
            <a:r>
              <a:rPr lang="pt-BR" sz="2800" b="1" dirty="0" smtClean="0">
                <a:solidFill>
                  <a:srgbClr val="793520"/>
                </a:solidFill>
              </a:rPr>
              <a:t>10</a:t>
            </a:r>
            <a:r>
              <a:rPr lang="pt-BR" sz="2800" b="1" dirty="0" smtClean="0"/>
              <a:t> </a:t>
            </a:r>
            <a:r>
              <a:rPr lang="pt-BR" sz="2800" b="1" dirty="0"/>
              <a:t>| O que o remanescente </a:t>
            </a:r>
            <a:r>
              <a:rPr lang="pt-BR" sz="2800" b="1" dirty="0" smtClean="0"/>
              <a:t>fiel</a:t>
            </a:r>
            <a:r>
              <a:rPr lang="pt-BR" sz="2800" b="1" dirty="0"/>
              <a:t>, que surgiria do desapontamento </a:t>
            </a:r>
            <a:endParaRPr lang="pt-BR" sz="2800" b="1" dirty="0" smtClean="0"/>
          </a:p>
          <a:p>
            <a:pPr algn="ctr"/>
            <a:r>
              <a:rPr lang="pt-BR" sz="2800" b="1" dirty="0" smtClean="0"/>
              <a:t>de </a:t>
            </a:r>
            <a:r>
              <a:rPr lang="pt-BR" sz="2800" b="1" dirty="0"/>
              <a:t>1844, </a:t>
            </a:r>
            <a:r>
              <a:rPr lang="pt-BR" sz="2800" b="1" dirty="0" smtClean="0"/>
              <a:t>deveria </a:t>
            </a:r>
            <a:r>
              <a:rPr lang="en-US" sz="2800" b="1" dirty="0" err="1" smtClean="0"/>
              <a:t>fazer</a:t>
            </a:r>
            <a:r>
              <a:rPr lang="en-US" sz="2800" b="1" dirty="0"/>
              <a:t>? </a:t>
            </a:r>
            <a:r>
              <a:rPr lang="en-US" sz="2800" i="1" dirty="0" err="1"/>
              <a:t>Apocalipse</a:t>
            </a:r>
            <a:r>
              <a:rPr lang="en-US" sz="2800" i="1" dirty="0"/>
              <a:t> 10:11</a:t>
            </a:r>
            <a:endParaRPr lang="en-US" sz="2800" dirty="0"/>
          </a:p>
        </p:txBody>
      </p:sp>
      <p:sp>
        <p:nvSpPr>
          <p:cNvPr id="10" name="Rectangle 9"/>
          <p:cNvSpPr/>
          <p:nvPr/>
        </p:nvSpPr>
        <p:spPr>
          <a:xfrm>
            <a:off x="1297706" y="3243235"/>
            <a:ext cx="9835754" cy="992579"/>
          </a:xfrm>
          <a:prstGeom prst="rect">
            <a:avLst/>
          </a:prstGeom>
        </p:spPr>
        <p:txBody>
          <a:bodyPr wrap="square">
            <a:spAutoFit/>
          </a:bodyPr>
          <a:lstStyle/>
          <a:p>
            <a:r>
              <a:rPr lang="pt-BR" sz="2800" dirty="0"/>
              <a:t>“É necessário que ainda </a:t>
            </a:r>
            <a:r>
              <a:rPr lang="pt-BR" sz="2800" dirty="0" smtClean="0"/>
              <a:t>_______________________ </a:t>
            </a:r>
            <a:r>
              <a:rPr lang="pt-BR" sz="2800" dirty="0"/>
              <a:t>a respeito de </a:t>
            </a:r>
            <a:endParaRPr lang="pt-BR" sz="2800" dirty="0" smtClean="0"/>
          </a:p>
          <a:p>
            <a:pPr>
              <a:spcBef>
                <a:spcPts val="300"/>
              </a:spcBef>
            </a:pPr>
            <a:r>
              <a:rPr lang="pt-BR" sz="2800" dirty="0" smtClean="0"/>
              <a:t>__________________ </a:t>
            </a:r>
            <a:r>
              <a:rPr lang="pt-BR" sz="2800" dirty="0"/>
              <a:t>povos</a:t>
            </a:r>
            <a:r>
              <a:rPr lang="pt-BR" sz="2800" dirty="0" smtClean="0"/>
              <a:t>, </a:t>
            </a:r>
            <a:r>
              <a:rPr lang="en-US" sz="2800" dirty="0" err="1" smtClean="0"/>
              <a:t>nações</a:t>
            </a:r>
            <a:r>
              <a:rPr lang="en-US" sz="2800" dirty="0"/>
              <a:t>, </a:t>
            </a:r>
            <a:r>
              <a:rPr lang="en-US" sz="2800" dirty="0" err="1"/>
              <a:t>línguas</a:t>
            </a:r>
            <a:r>
              <a:rPr lang="en-US" sz="2800" dirty="0"/>
              <a:t> e reis.”</a:t>
            </a:r>
          </a:p>
        </p:txBody>
      </p:sp>
      <p:sp>
        <p:nvSpPr>
          <p:cNvPr id="12" name="Rectangle 11"/>
          <p:cNvSpPr/>
          <p:nvPr/>
        </p:nvSpPr>
        <p:spPr>
          <a:xfrm>
            <a:off x="6215583" y="3343099"/>
            <a:ext cx="1371552" cy="369332"/>
          </a:xfrm>
          <a:prstGeom prst="rect">
            <a:avLst/>
          </a:prstGeom>
        </p:spPr>
        <p:txBody>
          <a:bodyPr wrap="square">
            <a:spAutoFit/>
          </a:bodyPr>
          <a:lstStyle/>
          <a:p>
            <a:r>
              <a:rPr lang="pt-BR" b="1" dirty="0" smtClean="0">
                <a:solidFill>
                  <a:srgbClr val="C00000"/>
                </a:solidFill>
              </a:rPr>
              <a:t>PROFETIZES</a:t>
            </a:r>
            <a:endParaRPr lang="en-US" dirty="0"/>
          </a:p>
        </p:txBody>
      </p:sp>
      <p:sp>
        <p:nvSpPr>
          <p:cNvPr id="13" name="Rectangle 12"/>
          <p:cNvSpPr/>
          <p:nvPr/>
        </p:nvSpPr>
        <p:spPr>
          <a:xfrm>
            <a:off x="2305097" y="3776119"/>
            <a:ext cx="981027" cy="369332"/>
          </a:xfrm>
          <a:prstGeom prst="rect">
            <a:avLst/>
          </a:prstGeom>
        </p:spPr>
        <p:txBody>
          <a:bodyPr wrap="square">
            <a:spAutoFit/>
          </a:bodyPr>
          <a:lstStyle/>
          <a:p>
            <a:r>
              <a:rPr lang="pt-BR" b="1" dirty="0" smtClean="0">
                <a:solidFill>
                  <a:srgbClr val="C00000"/>
                </a:solidFill>
              </a:rPr>
              <a:t>MUITOS</a:t>
            </a:r>
            <a:endParaRPr lang="en-US" dirty="0"/>
          </a:p>
        </p:txBody>
      </p:sp>
    </p:spTree>
    <p:extLst>
      <p:ext uri="{BB962C8B-B14F-4D97-AF65-F5344CB8AC3E}">
        <p14:creationId xmlns:p14="http://schemas.microsoft.com/office/powerpoint/2010/main" val="13139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1571626" y="1800712"/>
            <a:ext cx="8562974" cy="3785652"/>
          </a:xfrm>
          <a:prstGeom prst="rect">
            <a:avLst/>
          </a:prstGeom>
          <a:noFill/>
        </p:spPr>
        <p:txBody>
          <a:bodyPr wrap="square" rtlCol="0">
            <a:spAutoFit/>
          </a:bodyPr>
          <a:lstStyle/>
          <a:p>
            <a:pPr algn="ctr"/>
            <a:r>
              <a:rPr lang="pt-BR" sz="2400" b="1" dirty="0">
                <a:solidFill>
                  <a:schemeClr val="bg2">
                    <a:lumMod val="25000"/>
                  </a:schemeClr>
                </a:solidFill>
              </a:rPr>
              <a:t>Aqueles que esperavam que a vinda de Cristo coincidiria com o fim dos </a:t>
            </a:r>
            <a:r>
              <a:rPr lang="pt-BR" sz="2400" b="1" dirty="0" smtClean="0">
                <a:solidFill>
                  <a:schemeClr val="bg2">
                    <a:lumMod val="25000"/>
                  </a:schemeClr>
                </a:solidFill>
              </a:rPr>
              <a:t>2.300 </a:t>
            </a:r>
            <a:r>
              <a:rPr lang="pt-BR" sz="2400" b="1" dirty="0">
                <a:solidFill>
                  <a:schemeClr val="bg2">
                    <a:lumMod val="25000"/>
                  </a:schemeClr>
                </a:solidFill>
              </a:rPr>
              <a:t>dias/anos proféticos em 1844 (</a:t>
            </a:r>
            <a:r>
              <a:rPr lang="pt-BR" sz="2400" b="1" dirty="0" err="1">
                <a:solidFill>
                  <a:schemeClr val="bg2">
                    <a:lumMod val="25000"/>
                  </a:schemeClr>
                </a:solidFill>
              </a:rPr>
              <a:t>Dn</a:t>
            </a:r>
            <a:r>
              <a:rPr lang="pt-BR" sz="2400" b="1" dirty="0">
                <a:solidFill>
                  <a:schemeClr val="bg2">
                    <a:lumMod val="25000"/>
                  </a:schemeClr>
                </a:solidFill>
              </a:rPr>
              <a:t> 8:14) passaram por um grande desapontamento, assim como os seguidores de Cristo inicialmente se desapontaram com Sua morte (</a:t>
            </a:r>
            <a:r>
              <a:rPr lang="pt-BR" sz="2400" b="1" dirty="0" err="1">
                <a:solidFill>
                  <a:schemeClr val="bg2">
                    <a:lumMod val="25000"/>
                  </a:schemeClr>
                </a:solidFill>
              </a:rPr>
              <a:t>Lc</a:t>
            </a:r>
            <a:r>
              <a:rPr lang="pt-BR" sz="2400" b="1" dirty="0">
                <a:solidFill>
                  <a:schemeClr val="bg2">
                    <a:lumMod val="25000"/>
                  </a:schemeClr>
                </a:solidFill>
              </a:rPr>
              <a:t> 24:15-21). Porém, alguns dedicados estudantes da Bíblia dentre aquele grupo entenderam que, em 1844, teve início a obra divina do juízo investigativo no lugar santíssimo do santuário celestial. Dessa compreensão renovada, surgiram os adventistas do sétimo dia, que atualmente pregam a mensagem bíblica em mais de 200 países, em cerca de 1.000 idiomas.</a:t>
            </a:r>
          </a:p>
        </p:txBody>
      </p:sp>
    </p:spTree>
    <p:extLst>
      <p:ext uri="{BB962C8B-B14F-4D97-AF65-F5344CB8AC3E}">
        <p14:creationId xmlns:p14="http://schemas.microsoft.com/office/powerpoint/2010/main" val="152321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5" name="Rectangle 4"/>
          <p:cNvSpPr/>
          <p:nvPr/>
        </p:nvSpPr>
        <p:spPr>
          <a:xfrm>
            <a:off x="3173496" y="1958016"/>
            <a:ext cx="5560929" cy="3375694"/>
          </a:xfrm>
          <a:prstGeom prst="rect">
            <a:avLst/>
          </a:prstGeom>
          <a:solidFill>
            <a:srgbClr val="D9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3411621" y="2195629"/>
            <a:ext cx="4887869" cy="2862322"/>
          </a:xfrm>
          <a:prstGeom prst="rect">
            <a:avLst/>
          </a:prstGeom>
          <a:noFill/>
        </p:spPr>
        <p:txBody>
          <a:bodyPr wrap="square" rtlCol="0">
            <a:spAutoFit/>
          </a:bodyPr>
          <a:lstStyle/>
          <a:p>
            <a:pPr algn="ctr"/>
            <a:r>
              <a:rPr lang="en-US" b="1" dirty="0" smtClean="0">
                <a:solidFill>
                  <a:srgbClr val="793520"/>
                </a:solidFill>
              </a:rPr>
              <a:t>MEU COMPROMISSO:</a:t>
            </a:r>
          </a:p>
          <a:p>
            <a:pPr algn="ctr"/>
            <a:endParaRPr lang="en-US" b="1" dirty="0"/>
          </a:p>
          <a:p>
            <a:pPr algn="ctr"/>
            <a:r>
              <a:rPr lang="pt-BR" b="1" dirty="0"/>
              <a:t>Entendi que a profecia que indica a </a:t>
            </a:r>
            <a:r>
              <a:rPr lang="pt-BR" b="1" dirty="0" smtClean="0"/>
              <a:t>purificação </a:t>
            </a:r>
            <a:r>
              <a:rPr lang="pt-BR" b="1" dirty="0"/>
              <a:t>do santuário iniciou seu </a:t>
            </a:r>
            <a:r>
              <a:rPr lang="pt-BR" b="1" dirty="0" smtClean="0"/>
              <a:t>cumprimento em </a:t>
            </a:r>
            <a:r>
              <a:rPr lang="pt-BR" b="1" dirty="0"/>
              <a:t>1844, mais precisamente no dia 22 de outubro, quando caiu </a:t>
            </a:r>
            <a:r>
              <a:rPr lang="pt-BR" b="1" dirty="0" smtClean="0"/>
              <a:t>o Dia </a:t>
            </a:r>
            <a:r>
              <a:rPr lang="pt-BR" b="1" dirty="0"/>
              <a:t>da Expiação nesse ano. Iniciou-se então o juízo </a:t>
            </a:r>
            <a:r>
              <a:rPr lang="pt-BR" b="1" dirty="0" err="1"/>
              <a:t>pré</a:t>
            </a:r>
            <a:r>
              <a:rPr lang="pt-BR" b="1" dirty="0"/>
              <a:t>-advento. Eu me </a:t>
            </a:r>
            <a:r>
              <a:rPr lang="pt-BR" b="1" dirty="0" smtClean="0"/>
              <a:t>comprometo a </a:t>
            </a:r>
            <a:r>
              <a:rPr lang="pt-BR" b="1" dirty="0"/>
              <a:t>buscar uma vida de consagração e lealdade ao Senhor, para </a:t>
            </a:r>
            <a:r>
              <a:rPr lang="pt-BR" b="1" dirty="0" smtClean="0"/>
              <a:t>que em </a:t>
            </a:r>
            <a:r>
              <a:rPr lang="pt-BR" b="1" dirty="0"/>
              <a:t>Sua vinda, eu possa receber a coroa da vida</a:t>
            </a:r>
            <a:r>
              <a:rPr lang="pt-BR" b="1" dirty="0" smtClean="0"/>
              <a:t>.</a:t>
            </a:r>
            <a:endParaRPr lang="en-US" dirty="0" smtClean="0"/>
          </a:p>
        </p:txBody>
      </p:sp>
    </p:spTree>
    <p:extLst>
      <p:ext uri="{BB962C8B-B14F-4D97-AF65-F5344CB8AC3E}">
        <p14:creationId xmlns:p14="http://schemas.microsoft.com/office/powerpoint/2010/main" val="35554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3" name="TextBox 2"/>
          <p:cNvSpPr txBox="1"/>
          <p:nvPr/>
        </p:nvSpPr>
        <p:spPr>
          <a:xfrm>
            <a:off x="489722" y="1296952"/>
            <a:ext cx="7911328" cy="4985980"/>
          </a:xfrm>
          <a:prstGeom prst="rect">
            <a:avLst/>
          </a:prstGeom>
          <a:noFill/>
        </p:spPr>
        <p:txBody>
          <a:bodyPr wrap="square" rtlCol="0">
            <a:spAutoFit/>
          </a:bodyPr>
          <a:lstStyle/>
          <a:p>
            <a:pPr>
              <a:spcBef>
                <a:spcPts val="1800"/>
              </a:spcBef>
            </a:pPr>
            <a:r>
              <a:rPr lang="pt-BR" b="1" dirty="0">
                <a:solidFill>
                  <a:schemeClr val="bg2">
                    <a:lumMod val="25000"/>
                  </a:schemeClr>
                </a:solidFill>
              </a:rPr>
              <a:t>Certas datas marcam a história de uma pessoa. Outras marcam a </a:t>
            </a:r>
            <a:r>
              <a:rPr lang="pt-BR" b="1" dirty="0" smtClean="0">
                <a:solidFill>
                  <a:schemeClr val="bg2">
                    <a:lumMod val="25000"/>
                  </a:schemeClr>
                </a:solidFill>
              </a:rPr>
              <a:t>história </a:t>
            </a:r>
            <a:r>
              <a:rPr lang="pt-BR" b="1" dirty="0">
                <a:solidFill>
                  <a:schemeClr val="bg2">
                    <a:lumMod val="25000"/>
                  </a:schemeClr>
                </a:solidFill>
              </a:rPr>
              <a:t>de toda a humanidade. Você sabe o que aconteceu em 11 de setembro de 2001? Dependendo da idade que tem hoje, você se lembra do ataque terrorista que destruiu as duas torres gêmeas do World Trade Center em Nova York. E o que aconteceu em 9 de novembro de 1989? Se forçar um pouco a memória, talvez recorde que neste dia ocorreu a queda do muro de Berlim, evento que marcou o fim dos regimes autoritários nos países da Europa Oriental.</a:t>
            </a:r>
          </a:p>
          <a:p>
            <a:pPr>
              <a:spcBef>
                <a:spcPts val="1800"/>
              </a:spcBef>
            </a:pPr>
            <a:r>
              <a:rPr lang="pt-BR" b="1" dirty="0">
                <a:solidFill>
                  <a:schemeClr val="bg2">
                    <a:lumMod val="25000"/>
                  </a:schemeClr>
                </a:solidFill>
              </a:rPr>
              <a:t>Esses eventos foram significativos e memoráveis justamente por sua casualidade. Poucos especialistas suspeitavam com alguma antecipação que talvez pudessem acontecer. A maioria das pessoas não esperava que a direção da história fosse alterada por fatos tão </a:t>
            </a:r>
            <a:r>
              <a:rPr lang="pt-BR" b="1" dirty="0" smtClean="0">
                <a:solidFill>
                  <a:schemeClr val="bg2">
                    <a:lumMod val="25000"/>
                  </a:schemeClr>
                </a:solidFill>
              </a:rPr>
              <a:t>dramáticos. </a:t>
            </a:r>
          </a:p>
          <a:p>
            <a:pPr>
              <a:spcBef>
                <a:spcPts val="1800"/>
              </a:spcBef>
            </a:pPr>
            <a:r>
              <a:rPr lang="pt-BR" b="1" dirty="0" smtClean="0">
                <a:solidFill>
                  <a:schemeClr val="bg2">
                    <a:lumMod val="25000"/>
                  </a:schemeClr>
                </a:solidFill>
              </a:rPr>
              <a:t>Agora</a:t>
            </a:r>
            <a:r>
              <a:rPr lang="pt-BR" b="1" dirty="0">
                <a:solidFill>
                  <a:schemeClr val="bg2">
                    <a:lumMod val="25000"/>
                  </a:schemeClr>
                </a:solidFill>
              </a:rPr>
              <a:t>, imagine que uma dessas datas marcantes tivesse sido prevista </a:t>
            </a:r>
            <a:r>
              <a:rPr lang="pt-BR" b="1" dirty="0" smtClean="0">
                <a:solidFill>
                  <a:schemeClr val="bg2">
                    <a:lumMod val="25000"/>
                  </a:schemeClr>
                </a:solidFill>
              </a:rPr>
              <a:t>com exatidão </a:t>
            </a:r>
            <a:r>
              <a:rPr lang="pt-BR" b="1" dirty="0">
                <a:solidFill>
                  <a:schemeClr val="bg2">
                    <a:lumMod val="25000"/>
                  </a:schemeClr>
                </a:solidFill>
              </a:rPr>
              <a:t>e com bastante antecipação. Não só o evento, mas também o dia específico em que ocorreria. Imagine uma predição feita séculos antes. Nesta lição, você descobrirá que o acontecimento universal ocorrido em 22 de outubro de 1844 foi previsto milênios antes, com implicações que afetam sua vida </a:t>
            </a:r>
            <a:r>
              <a:rPr lang="pt-BR" b="1">
                <a:solidFill>
                  <a:schemeClr val="bg2">
                    <a:lumMod val="25000"/>
                  </a:schemeClr>
                </a:solidFill>
              </a:rPr>
              <a:t>hoje</a:t>
            </a:r>
            <a:r>
              <a:rPr lang="pt-BR" b="1" smtClean="0">
                <a:solidFill>
                  <a:schemeClr val="bg2">
                    <a:lumMod val="25000"/>
                  </a:schemeClr>
                </a:solidFill>
              </a:rPr>
              <a:t>.</a:t>
            </a:r>
            <a:endParaRPr lang="pt-BR" b="1" dirty="0">
              <a:solidFill>
                <a:schemeClr val="bg2">
                  <a:lumMod val="25000"/>
                </a:schemeClr>
              </a:solidFill>
            </a:endParaRPr>
          </a:p>
        </p:txBody>
      </p:sp>
    </p:spTree>
    <p:extLst>
      <p:ext uri="{BB962C8B-B14F-4D97-AF65-F5344CB8AC3E}">
        <p14:creationId xmlns:p14="http://schemas.microsoft.com/office/powerpoint/2010/main" val="183258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850293"/>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6107924"/>
            <a:ext cx="8534400" cy="523220"/>
          </a:xfrm>
          <a:prstGeom prst="rect">
            <a:avLst/>
          </a:prstGeom>
        </p:spPr>
        <p:txBody>
          <a:bodyPr wrap="square">
            <a:spAutoFit/>
          </a:bodyPr>
          <a:lstStyle/>
          <a:p>
            <a:pPr algn="ctr">
              <a:spcBef>
                <a:spcPts val="300"/>
              </a:spcBef>
            </a:pPr>
            <a:r>
              <a:rPr lang="pt-BR" sz="1400" b="1" i="1" dirty="0" smtClean="0">
                <a:solidFill>
                  <a:schemeClr val="bg1"/>
                </a:solidFill>
              </a:rPr>
              <a:t>Dizendo</a:t>
            </a:r>
            <a:r>
              <a:rPr lang="pt-BR" sz="1400" b="1" i="1" dirty="0">
                <a:solidFill>
                  <a:schemeClr val="bg1"/>
                </a:solidFill>
              </a:rPr>
              <a:t>, em grande voz: Temei a Deus e dai-lhe glória, pois é chegada a hora do seu juízo; e adorai aquele que fez o céu, e a terra, e o mar, e as fontes das águas. Apocalipse </a:t>
            </a:r>
            <a:r>
              <a:rPr lang="pt-BR" sz="1400" b="1" i="1" dirty="0" smtClean="0">
                <a:solidFill>
                  <a:schemeClr val="bg1"/>
                </a:solidFill>
              </a:rPr>
              <a:t>14:7</a:t>
            </a:r>
            <a:endParaRPr lang="pt-BR" sz="1400" b="1" i="1" dirty="0">
              <a:solidFill>
                <a:schemeClr val="bg1"/>
              </a:solidFill>
            </a:endParaRPr>
          </a:p>
        </p:txBody>
      </p:sp>
      <p:sp>
        <p:nvSpPr>
          <p:cNvPr id="19" name="TextBox 18"/>
          <p:cNvSpPr txBox="1"/>
          <p:nvPr/>
        </p:nvSpPr>
        <p:spPr>
          <a:xfrm>
            <a:off x="1019561" y="1618158"/>
            <a:ext cx="9962764" cy="1077218"/>
          </a:xfrm>
          <a:prstGeom prst="rect">
            <a:avLst/>
          </a:prstGeom>
          <a:noFill/>
        </p:spPr>
        <p:txBody>
          <a:bodyPr wrap="square" rtlCol="0">
            <a:spAutoFit/>
          </a:bodyPr>
          <a:lstStyle/>
          <a:p>
            <a:r>
              <a:rPr lang="pt-BR" sz="3200" b="1" dirty="0">
                <a:solidFill>
                  <a:srgbClr val="793520"/>
                </a:solidFill>
              </a:rPr>
              <a:t>1</a:t>
            </a:r>
            <a:r>
              <a:rPr lang="pt-BR" sz="3200" b="1" dirty="0"/>
              <a:t> | A que juízo o primeiro anjo está se referindo? </a:t>
            </a:r>
            <a:endParaRPr lang="pt-BR" sz="3200" b="1" dirty="0" smtClean="0"/>
          </a:p>
          <a:p>
            <a:r>
              <a:rPr lang="pt-BR" sz="3200" i="1" dirty="0" smtClean="0"/>
              <a:t>Apocalipse </a:t>
            </a:r>
            <a:r>
              <a:rPr lang="pt-BR" sz="3200" i="1" dirty="0"/>
              <a:t>14:7. </a:t>
            </a:r>
            <a:r>
              <a:rPr lang="pt-BR" sz="3200" b="1" dirty="0"/>
              <a:t>Assinale </a:t>
            </a:r>
            <a:r>
              <a:rPr lang="pt-BR" sz="3200" b="1" dirty="0" smtClean="0"/>
              <a:t>a </a:t>
            </a:r>
            <a:r>
              <a:rPr lang="en-US" sz="3200" b="1" dirty="0" err="1" smtClean="0"/>
              <a:t>alternativa</a:t>
            </a:r>
            <a:r>
              <a:rPr lang="en-US" sz="3200" b="1" dirty="0" smtClean="0"/>
              <a:t> </a:t>
            </a:r>
            <a:r>
              <a:rPr lang="en-US" sz="3200" b="1" dirty="0" err="1"/>
              <a:t>correta</a:t>
            </a:r>
            <a:r>
              <a:rPr lang="en-US" sz="3200" b="1" dirty="0"/>
              <a:t>.</a:t>
            </a:r>
            <a:endParaRPr lang="en-US" sz="3200" dirty="0"/>
          </a:p>
        </p:txBody>
      </p:sp>
      <p:sp>
        <p:nvSpPr>
          <p:cNvPr id="20" name="TextBox 19"/>
          <p:cNvSpPr txBox="1"/>
          <p:nvPr/>
        </p:nvSpPr>
        <p:spPr>
          <a:xfrm>
            <a:off x="948751" y="2784004"/>
            <a:ext cx="9709723" cy="2123658"/>
          </a:xfrm>
          <a:prstGeom prst="rect">
            <a:avLst/>
          </a:prstGeom>
          <a:noFill/>
        </p:spPr>
        <p:txBody>
          <a:bodyPr wrap="square" rtlCol="0">
            <a:spAutoFit/>
          </a:bodyPr>
          <a:lstStyle/>
          <a:p>
            <a:r>
              <a:rPr lang="en-US" sz="4400" dirty="0" smtClean="0"/>
              <a:t>□</a:t>
            </a:r>
            <a:r>
              <a:rPr lang="en-US" sz="3200" dirty="0" smtClean="0"/>
              <a:t> </a:t>
            </a:r>
            <a:r>
              <a:rPr lang="en-US" sz="3200" dirty="0" err="1"/>
              <a:t>Ao</a:t>
            </a:r>
            <a:r>
              <a:rPr lang="en-US" sz="3200" dirty="0"/>
              <a:t> </a:t>
            </a:r>
            <a:r>
              <a:rPr lang="en-US" sz="3200" dirty="0" err="1"/>
              <a:t>juízo</a:t>
            </a:r>
            <a:r>
              <a:rPr lang="en-US" sz="3200" dirty="0"/>
              <a:t> </a:t>
            </a:r>
            <a:r>
              <a:rPr lang="en-US" sz="3200" dirty="0" err="1"/>
              <a:t>investigativo</a:t>
            </a:r>
            <a:r>
              <a:rPr lang="en-US" sz="3200" dirty="0"/>
              <a:t> </a:t>
            </a:r>
            <a:r>
              <a:rPr lang="en-US" sz="3200" dirty="0" err="1"/>
              <a:t>pré-advento</a:t>
            </a:r>
            <a:r>
              <a:rPr lang="en-US" sz="3200" dirty="0" smtClean="0"/>
              <a:t>.     </a:t>
            </a:r>
          </a:p>
          <a:p>
            <a:r>
              <a:rPr lang="en-US" sz="4400" dirty="0" smtClean="0"/>
              <a:t>□</a:t>
            </a:r>
            <a:r>
              <a:rPr lang="en-US" sz="3200" dirty="0" smtClean="0"/>
              <a:t> </a:t>
            </a:r>
            <a:r>
              <a:rPr lang="en-US" sz="3200" dirty="0" err="1" smtClean="0"/>
              <a:t>Ao</a:t>
            </a:r>
            <a:r>
              <a:rPr lang="en-US" sz="3200" dirty="0" smtClean="0"/>
              <a:t> </a:t>
            </a:r>
            <a:r>
              <a:rPr lang="en-US" sz="3200" dirty="0" err="1" smtClean="0"/>
              <a:t>juízo</a:t>
            </a:r>
            <a:r>
              <a:rPr lang="en-US" sz="3200" dirty="0" smtClean="0"/>
              <a:t> do </a:t>
            </a:r>
            <a:r>
              <a:rPr lang="en-US" sz="3200" dirty="0" err="1" smtClean="0"/>
              <a:t>milênio</a:t>
            </a:r>
            <a:r>
              <a:rPr lang="en-US" sz="3200" dirty="0" smtClean="0"/>
              <a:t>.</a:t>
            </a:r>
          </a:p>
          <a:p>
            <a:r>
              <a:rPr lang="en-US" sz="4400" dirty="0" smtClean="0"/>
              <a:t>□</a:t>
            </a:r>
            <a:r>
              <a:rPr lang="en-US" sz="3200" dirty="0" smtClean="0"/>
              <a:t> </a:t>
            </a:r>
            <a:r>
              <a:rPr lang="pt-BR" sz="3200" dirty="0"/>
              <a:t>Ao juízo executivo (</a:t>
            </a:r>
            <a:r>
              <a:rPr lang="pt-BR" sz="3200" dirty="0" smtClean="0"/>
              <a:t>final</a:t>
            </a:r>
            <a:r>
              <a:rPr lang="pt-BR" sz="3200" dirty="0"/>
              <a:t>)</a:t>
            </a:r>
            <a:r>
              <a:rPr lang="pt-BR" sz="3200" dirty="0" smtClean="0"/>
              <a:t>.</a:t>
            </a:r>
            <a:r>
              <a:rPr lang="en-US" sz="3200" dirty="0" smtClean="0"/>
              <a:t>          </a:t>
            </a:r>
          </a:p>
        </p:txBody>
      </p:sp>
      <p:sp>
        <p:nvSpPr>
          <p:cNvPr id="4" name="Rectangle 3"/>
          <p:cNvSpPr/>
          <p:nvPr/>
        </p:nvSpPr>
        <p:spPr>
          <a:xfrm>
            <a:off x="1067186" y="3023048"/>
            <a:ext cx="290464" cy="369332"/>
          </a:xfrm>
          <a:prstGeom prst="rect">
            <a:avLst/>
          </a:prstGeom>
        </p:spPr>
        <p:txBody>
          <a:bodyPr wrap="none">
            <a:spAutoFit/>
          </a:bodyPr>
          <a:lstStyle/>
          <a:p>
            <a:r>
              <a:rPr lang="pt-BR" b="1" dirty="0" smtClean="0">
                <a:solidFill>
                  <a:srgbClr val="C00000"/>
                </a:solidFill>
              </a:rPr>
              <a:t>x</a:t>
            </a:r>
            <a:endParaRPr lang="en-US" dirty="0"/>
          </a:p>
        </p:txBody>
      </p:sp>
    </p:spTree>
    <p:extLst>
      <p:ext uri="{BB962C8B-B14F-4D97-AF65-F5344CB8AC3E}">
        <p14:creationId xmlns:p14="http://schemas.microsoft.com/office/powerpoint/2010/main" val="3997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3162300" y="2134087"/>
            <a:ext cx="6600825" cy="2677656"/>
          </a:xfrm>
          <a:prstGeom prst="rect">
            <a:avLst/>
          </a:prstGeom>
          <a:noFill/>
        </p:spPr>
        <p:txBody>
          <a:bodyPr wrap="square" rtlCol="0">
            <a:spAutoFit/>
          </a:bodyPr>
          <a:lstStyle/>
          <a:p>
            <a:pPr>
              <a:spcBef>
                <a:spcPts val="1800"/>
              </a:spcBef>
            </a:pPr>
            <a:r>
              <a:rPr lang="pt-BR" sz="2400" b="1" dirty="0">
                <a:solidFill>
                  <a:schemeClr val="bg2">
                    <a:lumMod val="25000"/>
                  </a:schemeClr>
                </a:solidFill>
              </a:rPr>
              <a:t>A primeira mensagem angélica anuncia a chegada da “hora” do juízo (</a:t>
            </a:r>
            <a:r>
              <a:rPr lang="pt-BR" sz="2400" b="1" dirty="0" err="1">
                <a:solidFill>
                  <a:schemeClr val="bg2">
                    <a:lumMod val="25000"/>
                  </a:schemeClr>
                </a:solidFill>
              </a:rPr>
              <a:t>Jo</a:t>
            </a:r>
            <a:r>
              <a:rPr lang="pt-BR" sz="2400" b="1" dirty="0">
                <a:solidFill>
                  <a:schemeClr val="bg2">
                    <a:lumMod val="25000"/>
                  </a:schemeClr>
                </a:solidFill>
              </a:rPr>
              <a:t> 4:21-23; 5:25, 28; </a:t>
            </a:r>
            <a:r>
              <a:rPr lang="pt-BR" sz="2400" b="1" dirty="0" err="1">
                <a:solidFill>
                  <a:schemeClr val="bg2">
                    <a:lumMod val="25000"/>
                  </a:schemeClr>
                </a:solidFill>
              </a:rPr>
              <a:t>Ap</a:t>
            </a:r>
            <a:r>
              <a:rPr lang="pt-BR" sz="2400" b="1" dirty="0">
                <a:solidFill>
                  <a:schemeClr val="bg2">
                    <a:lumMod val="25000"/>
                  </a:schemeClr>
                </a:solidFill>
              </a:rPr>
              <a:t> 14:15). Trata-se do juízo investigativo que acontece antes da segunda vinda de Cristo, conforme o capítulo 8 de Daniel. Esse momento chega após uma sequência de poderes terrenos terem oprimido o povo de Deus e atacado Sua Palavra.</a:t>
            </a:r>
          </a:p>
        </p:txBody>
      </p:sp>
      <p:pic>
        <p:nvPicPr>
          <p:cNvPr id="5" name="Picture 4"/>
          <p:cNvPicPr>
            <a:picLocks noChangeAspect="1"/>
          </p:cNvPicPr>
          <p:nvPr/>
        </p:nvPicPr>
        <p:blipFill>
          <a:blip r:embed="rId4"/>
          <a:stretch>
            <a:fillRect/>
          </a:stretch>
        </p:blipFill>
        <p:spPr>
          <a:xfrm>
            <a:off x="1159766" y="2624766"/>
            <a:ext cx="1631059" cy="1622603"/>
          </a:xfrm>
          <a:prstGeom prst="rect">
            <a:avLst/>
          </a:prstGeom>
        </p:spPr>
      </p:pic>
    </p:spTree>
    <p:extLst>
      <p:ext uri="{BB962C8B-B14F-4D97-AF65-F5344CB8AC3E}">
        <p14:creationId xmlns:p14="http://schemas.microsoft.com/office/powerpoint/2010/main" val="117870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172075"/>
            <a:ext cx="12192000" cy="1685924"/>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9562" y="5310998"/>
            <a:ext cx="11572875" cy="1408078"/>
          </a:xfrm>
          <a:prstGeom prst="rect">
            <a:avLst/>
          </a:prstGeom>
        </p:spPr>
        <p:txBody>
          <a:bodyPr wrap="square">
            <a:spAutoFit/>
          </a:bodyPr>
          <a:lstStyle/>
          <a:p>
            <a:pPr algn="ctr">
              <a:spcBef>
                <a:spcPts val="300"/>
              </a:spcBef>
            </a:pPr>
            <a:r>
              <a:rPr lang="pt-BR" sz="1300" b="1" i="1" baseline="30000" dirty="0" smtClean="0">
                <a:solidFill>
                  <a:schemeClr val="bg1"/>
                </a:solidFill>
              </a:rPr>
              <a:t>1</a:t>
            </a:r>
            <a:r>
              <a:rPr lang="pt-BR" sz="1300" b="1" i="1" dirty="0" smtClean="0">
                <a:solidFill>
                  <a:schemeClr val="bg1"/>
                </a:solidFill>
              </a:rPr>
              <a:t>No </a:t>
            </a:r>
            <a:r>
              <a:rPr lang="pt-BR" sz="1300" b="1" i="1" dirty="0">
                <a:solidFill>
                  <a:schemeClr val="bg1"/>
                </a:solidFill>
              </a:rPr>
              <a:t>ano terceiro do reinado do rei </a:t>
            </a:r>
            <a:r>
              <a:rPr lang="pt-BR" sz="1300" b="1" i="1" dirty="0" err="1">
                <a:solidFill>
                  <a:schemeClr val="bg1"/>
                </a:solidFill>
              </a:rPr>
              <a:t>Belsazar</a:t>
            </a:r>
            <a:r>
              <a:rPr lang="pt-BR" sz="1300" b="1" i="1" dirty="0">
                <a:solidFill>
                  <a:schemeClr val="bg1"/>
                </a:solidFill>
              </a:rPr>
              <a:t>, eu, Daniel, tive uma visão depois daquela que eu tivera a princípio.</a:t>
            </a:r>
          </a:p>
          <a:p>
            <a:pPr algn="ctr">
              <a:spcBef>
                <a:spcPts val="300"/>
              </a:spcBef>
            </a:pPr>
            <a:r>
              <a:rPr lang="pt-BR" sz="1300" b="1" i="1" baseline="30000" dirty="0" smtClean="0">
                <a:solidFill>
                  <a:schemeClr val="bg1"/>
                </a:solidFill>
              </a:rPr>
              <a:t>2</a:t>
            </a:r>
            <a:r>
              <a:rPr lang="pt-BR" sz="1300" b="1" i="1" dirty="0" smtClean="0">
                <a:solidFill>
                  <a:schemeClr val="bg1"/>
                </a:solidFill>
              </a:rPr>
              <a:t>Quando </a:t>
            </a:r>
            <a:r>
              <a:rPr lang="pt-BR" sz="1300" b="1" i="1" dirty="0">
                <a:solidFill>
                  <a:schemeClr val="bg1"/>
                </a:solidFill>
              </a:rPr>
              <a:t>a visão me veio, pareceu-me estar eu na cidadela de </a:t>
            </a:r>
            <a:r>
              <a:rPr lang="pt-BR" sz="1300" b="1" i="1" dirty="0" err="1">
                <a:solidFill>
                  <a:schemeClr val="bg1"/>
                </a:solidFill>
              </a:rPr>
              <a:t>Susã</a:t>
            </a:r>
            <a:r>
              <a:rPr lang="pt-BR" sz="1300" b="1" i="1" dirty="0">
                <a:solidFill>
                  <a:schemeClr val="bg1"/>
                </a:solidFill>
              </a:rPr>
              <a:t>, que é província de </a:t>
            </a:r>
            <a:r>
              <a:rPr lang="pt-BR" sz="1300" b="1" i="1" dirty="0" err="1">
                <a:solidFill>
                  <a:schemeClr val="bg1"/>
                </a:solidFill>
              </a:rPr>
              <a:t>Elão</a:t>
            </a:r>
            <a:r>
              <a:rPr lang="pt-BR" sz="1300" b="1" i="1" dirty="0">
                <a:solidFill>
                  <a:schemeClr val="bg1"/>
                </a:solidFill>
              </a:rPr>
              <a:t>, e vi que estava junto ao rio </a:t>
            </a:r>
            <a:r>
              <a:rPr lang="pt-BR" sz="1300" b="1" i="1" dirty="0" err="1">
                <a:solidFill>
                  <a:schemeClr val="bg1"/>
                </a:solidFill>
              </a:rPr>
              <a:t>Ulai</a:t>
            </a:r>
            <a:r>
              <a:rPr lang="pt-BR" sz="1300" b="1" i="1" dirty="0">
                <a:solidFill>
                  <a:schemeClr val="bg1"/>
                </a:solidFill>
              </a:rPr>
              <a:t>.</a:t>
            </a:r>
          </a:p>
          <a:p>
            <a:pPr algn="ctr">
              <a:spcBef>
                <a:spcPts val="300"/>
              </a:spcBef>
            </a:pPr>
            <a:r>
              <a:rPr lang="pt-BR" sz="1300" b="1" i="1" baseline="30000" dirty="0" smtClean="0">
                <a:solidFill>
                  <a:schemeClr val="bg1"/>
                </a:solidFill>
              </a:rPr>
              <a:t>3</a:t>
            </a:r>
            <a:r>
              <a:rPr lang="pt-BR" sz="1300" b="1" i="1" dirty="0" smtClean="0">
                <a:solidFill>
                  <a:schemeClr val="bg1"/>
                </a:solidFill>
              </a:rPr>
              <a:t>Então</a:t>
            </a:r>
            <a:r>
              <a:rPr lang="pt-BR" sz="1300" b="1" i="1" dirty="0">
                <a:solidFill>
                  <a:schemeClr val="bg1"/>
                </a:solidFill>
              </a:rPr>
              <a:t>, levantei os olhos e vi, e eis que, diante do rio, estava um carneiro, o qual tinha dois chifres, e os dois chifres eram altos, mas um, </a:t>
            </a:r>
            <a:r>
              <a:rPr lang="pt-BR" sz="1300" b="1" i="1" dirty="0" smtClean="0">
                <a:solidFill>
                  <a:schemeClr val="bg1"/>
                </a:solidFill>
              </a:rPr>
              <a:t>                                                  mais </a:t>
            </a:r>
            <a:r>
              <a:rPr lang="pt-BR" sz="1300" b="1" i="1" dirty="0">
                <a:solidFill>
                  <a:schemeClr val="bg1"/>
                </a:solidFill>
              </a:rPr>
              <a:t>alto do que o outro; e o mais alto subiu por último.</a:t>
            </a:r>
          </a:p>
          <a:p>
            <a:pPr algn="ctr">
              <a:spcBef>
                <a:spcPts val="300"/>
              </a:spcBef>
            </a:pPr>
            <a:r>
              <a:rPr lang="pt-BR" sz="1300" b="1" i="1" baseline="30000" dirty="0" smtClean="0">
                <a:solidFill>
                  <a:schemeClr val="bg1"/>
                </a:solidFill>
              </a:rPr>
              <a:t>4</a:t>
            </a:r>
            <a:r>
              <a:rPr lang="pt-BR" sz="1300" b="1" i="1" dirty="0" smtClean="0">
                <a:solidFill>
                  <a:schemeClr val="bg1"/>
                </a:solidFill>
              </a:rPr>
              <a:t>Vi </a:t>
            </a:r>
            <a:r>
              <a:rPr lang="pt-BR" sz="1300" b="1" i="1" dirty="0">
                <a:solidFill>
                  <a:schemeClr val="bg1"/>
                </a:solidFill>
              </a:rPr>
              <a:t>que o carneiro dava marradas para o ocidente, e para o norte, e para o sul; e nenhum dos animais lhe podia resistir, nem havia quem pudesse </a:t>
            </a:r>
            <a:r>
              <a:rPr lang="pt-BR" sz="1300" b="1" i="1" dirty="0" smtClean="0">
                <a:solidFill>
                  <a:schemeClr val="bg1"/>
                </a:solidFill>
              </a:rPr>
              <a:t>                                 livrar-se </a:t>
            </a:r>
            <a:r>
              <a:rPr lang="pt-BR" sz="1300" b="1" i="1" dirty="0">
                <a:solidFill>
                  <a:schemeClr val="bg1"/>
                </a:solidFill>
              </a:rPr>
              <a:t>do seu poder; ele, porém, fazia segundo a sua vontade e, assim, se engrandecia. </a:t>
            </a:r>
            <a:r>
              <a:rPr lang="pt-BR" sz="1300" b="1" i="1" dirty="0" smtClean="0">
                <a:solidFill>
                  <a:schemeClr val="bg1"/>
                </a:solidFill>
              </a:rPr>
              <a:t>Daniel 8:1-4</a:t>
            </a:r>
            <a:endParaRPr lang="pt-BR" sz="1300" b="1" i="1" dirty="0">
              <a:solidFill>
                <a:schemeClr val="bg1"/>
              </a:solidFill>
            </a:endParaRPr>
          </a:p>
        </p:txBody>
      </p:sp>
      <p:sp>
        <p:nvSpPr>
          <p:cNvPr id="7" name="TextBox 6"/>
          <p:cNvSpPr txBox="1"/>
          <p:nvPr/>
        </p:nvSpPr>
        <p:spPr>
          <a:xfrm>
            <a:off x="1238251" y="2329183"/>
            <a:ext cx="9525000" cy="954107"/>
          </a:xfrm>
          <a:prstGeom prst="rect">
            <a:avLst/>
          </a:prstGeom>
          <a:noFill/>
        </p:spPr>
        <p:txBody>
          <a:bodyPr wrap="square" rtlCol="0">
            <a:spAutoFit/>
          </a:bodyPr>
          <a:lstStyle/>
          <a:p>
            <a:pPr algn="ctr"/>
            <a:r>
              <a:rPr lang="pt-BR" sz="2800" b="1" dirty="0" smtClean="0">
                <a:solidFill>
                  <a:srgbClr val="793520"/>
                </a:solidFill>
              </a:rPr>
              <a:t>2</a:t>
            </a:r>
            <a:r>
              <a:rPr lang="pt-BR" sz="2800" b="1" dirty="0" smtClean="0"/>
              <a:t> | </a:t>
            </a:r>
            <a:r>
              <a:rPr lang="pt-BR" sz="2800" b="1" dirty="0"/>
              <a:t>O que representa o carneiro na visão do profeta Daniel? </a:t>
            </a:r>
            <a:r>
              <a:rPr lang="pt-BR" sz="2800" i="1" dirty="0"/>
              <a:t>Daniel 8:1-4</a:t>
            </a:r>
            <a:endParaRPr lang="en-US" sz="2800" dirty="0"/>
          </a:p>
        </p:txBody>
      </p:sp>
      <p:sp>
        <p:nvSpPr>
          <p:cNvPr id="8" name="TextBox 7"/>
          <p:cNvSpPr txBox="1"/>
          <p:nvPr/>
        </p:nvSpPr>
        <p:spPr>
          <a:xfrm>
            <a:off x="1839816" y="3308485"/>
            <a:ext cx="8430192" cy="880369"/>
          </a:xfrm>
          <a:prstGeom prst="rect">
            <a:avLst/>
          </a:prstGeom>
          <a:noFill/>
        </p:spPr>
        <p:txBody>
          <a:bodyPr wrap="none" rtlCol="0">
            <a:spAutoFit/>
          </a:bodyPr>
          <a:lstStyle/>
          <a:p>
            <a:pPr algn="ctr">
              <a:lnSpc>
                <a:spcPct val="150000"/>
              </a:lnSpc>
            </a:pPr>
            <a:r>
              <a:rPr lang="pt-BR" b="1" dirty="0">
                <a:solidFill>
                  <a:srgbClr val="C00000"/>
                </a:solidFill>
              </a:rPr>
              <a:t>O carneiro de dois chifres representa o Império Medo-Persa (</a:t>
            </a:r>
            <a:r>
              <a:rPr lang="pt-BR" b="1" dirty="0" err="1">
                <a:solidFill>
                  <a:srgbClr val="C00000"/>
                </a:solidFill>
              </a:rPr>
              <a:t>Dn</a:t>
            </a:r>
            <a:r>
              <a:rPr lang="pt-BR" b="1" dirty="0">
                <a:solidFill>
                  <a:srgbClr val="C00000"/>
                </a:solidFill>
              </a:rPr>
              <a:t> 8:20), que dominou o </a:t>
            </a:r>
            <a:endParaRPr lang="pt-BR" b="1" dirty="0" smtClean="0">
              <a:solidFill>
                <a:srgbClr val="C00000"/>
              </a:solidFill>
            </a:endParaRPr>
          </a:p>
          <a:p>
            <a:pPr algn="ctr">
              <a:lnSpc>
                <a:spcPct val="150000"/>
              </a:lnSpc>
            </a:pPr>
            <a:r>
              <a:rPr lang="pt-BR" b="1" dirty="0" smtClean="0">
                <a:solidFill>
                  <a:srgbClr val="C00000"/>
                </a:solidFill>
              </a:rPr>
              <a:t>mundo </a:t>
            </a:r>
            <a:r>
              <a:rPr lang="pt-BR" b="1" dirty="0">
                <a:solidFill>
                  <a:srgbClr val="C00000"/>
                </a:solidFill>
              </a:rPr>
              <a:t>antigo e o território de Israel após a conquista de Babilônia.</a:t>
            </a:r>
            <a:endParaRPr lang="en-US" dirty="0">
              <a:solidFill>
                <a:srgbClr val="C00000"/>
              </a:solidFill>
            </a:endParaRPr>
          </a:p>
        </p:txBody>
      </p:sp>
      <p:cxnSp>
        <p:nvCxnSpPr>
          <p:cNvPr id="9" name="Straight Connector 8"/>
          <p:cNvCxnSpPr/>
          <p:nvPr/>
        </p:nvCxnSpPr>
        <p:spPr>
          <a:xfrm>
            <a:off x="1581150" y="3773356"/>
            <a:ext cx="895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81150" y="4188854"/>
            <a:ext cx="8953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3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2438400" y="2324587"/>
            <a:ext cx="6886575" cy="2308324"/>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O profeta vê um confronto entre dois animais que faziam parte do ritual do Dia da Expiação no santuário terrestre – um carneiro e um bode (</a:t>
            </a:r>
            <a:r>
              <a:rPr lang="pt-BR" sz="2400" b="1" dirty="0" err="1">
                <a:solidFill>
                  <a:schemeClr val="bg2">
                    <a:lumMod val="25000"/>
                  </a:schemeClr>
                </a:solidFill>
              </a:rPr>
              <a:t>Lv</a:t>
            </a:r>
            <a:r>
              <a:rPr lang="pt-BR" sz="2400" b="1" dirty="0">
                <a:solidFill>
                  <a:schemeClr val="bg2">
                    <a:lumMod val="25000"/>
                  </a:schemeClr>
                </a:solidFill>
              </a:rPr>
              <a:t> 16). O carneiro de dois chifres representa o Império Medo-Persa (</a:t>
            </a:r>
            <a:r>
              <a:rPr lang="pt-BR" sz="2400" b="1" dirty="0" err="1">
                <a:solidFill>
                  <a:schemeClr val="bg2">
                    <a:lumMod val="25000"/>
                  </a:schemeClr>
                </a:solidFill>
              </a:rPr>
              <a:t>Dn</a:t>
            </a:r>
            <a:r>
              <a:rPr lang="pt-BR" sz="2400" b="1" dirty="0">
                <a:solidFill>
                  <a:schemeClr val="bg2">
                    <a:lumMod val="25000"/>
                  </a:schemeClr>
                </a:solidFill>
              </a:rPr>
              <a:t> 8:20), que dominou o mundo antigo e o território de Israel após a conquista de Babilônia.</a:t>
            </a:r>
          </a:p>
        </p:txBody>
      </p:sp>
    </p:spTree>
    <p:extLst>
      <p:ext uri="{BB962C8B-B14F-4D97-AF65-F5344CB8AC3E}">
        <p14:creationId xmlns:p14="http://schemas.microsoft.com/office/powerpoint/2010/main" val="933216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E5D0C9"/>
            </a:gs>
            <a:gs pos="90259">
              <a:srgbClr val="E5D0C9"/>
            </a:gs>
            <a:gs pos="83000">
              <a:srgbClr val="E5D0C9"/>
            </a:gs>
            <a:gs pos="100000">
              <a:srgbClr val="E5D0C9"/>
            </a:gs>
          </a:gsLst>
          <a:lin ang="5400000" scaled="1"/>
        </a:gra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17" name="Rectangle 16"/>
          <p:cNvSpPr/>
          <p:nvPr/>
        </p:nvSpPr>
        <p:spPr>
          <a:xfrm>
            <a:off x="0" y="5850293"/>
            <a:ext cx="12192000" cy="1007706"/>
          </a:xfrm>
          <a:prstGeom prst="rect">
            <a:avLst/>
          </a:prstGeom>
          <a:solidFill>
            <a:srgbClr val="9E6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28800" y="6107924"/>
            <a:ext cx="8534400" cy="523220"/>
          </a:xfrm>
          <a:prstGeom prst="rect">
            <a:avLst/>
          </a:prstGeom>
        </p:spPr>
        <p:txBody>
          <a:bodyPr wrap="square">
            <a:spAutoFit/>
          </a:bodyPr>
          <a:lstStyle/>
          <a:p>
            <a:pPr algn="ctr">
              <a:spcBef>
                <a:spcPts val="300"/>
              </a:spcBef>
            </a:pPr>
            <a:r>
              <a:rPr lang="pt-BR" sz="1400" b="1" i="1" dirty="0">
                <a:solidFill>
                  <a:schemeClr val="bg1"/>
                </a:solidFill>
              </a:rPr>
              <a:t>Estando eu observando, eis que um bode vinha do ocidente sobre toda a terra, mas sem tocar no chão; este bode tinha um chifre notável entre os olhos;. </a:t>
            </a:r>
            <a:r>
              <a:rPr lang="pt-BR" sz="1400" b="1" i="1" dirty="0" smtClean="0">
                <a:solidFill>
                  <a:schemeClr val="bg1"/>
                </a:solidFill>
              </a:rPr>
              <a:t>Daniel 8:5</a:t>
            </a:r>
            <a:endParaRPr lang="pt-BR" sz="1400" b="1" i="1" dirty="0">
              <a:solidFill>
                <a:schemeClr val="bg1"/>
              </a:solidFill>
            </a:endParaRPr>
          </a:p>
        </p:txBody>
      </p:sp>
      <p:sp>
        <p:nvSpPr>
          <p:cNvPr id="7" name="TextBox 6"/>
          <p:cNvSpPr txBox="1"/>
          <p:nvPr/>
        </p:nvSpPr>
        <p:spPr>
          <a:xfrm>
            <a:off x="1190625" y="2227313"/>
            <a:ext cx="9981381" cy="523220"/>
          </a:xfrm>
          <a:prstGeom prst="rect">
            <a:avLst/>
          </a:prstGeom>
          <a:noFill/>
        </p:spPr>
        <p:txBody>
          <a:bodyPr wrap="square" rtlCol="0">
            <a:spAutoFit/>
          </a:bodyPr>
          <a:lstStyle/>
          <a:p>
            <a:r>
              <a:rPr lang="pt-BR" sz="2800" b="1" dirty="0" smtClean="0">
                <a:solidFill>
                  <a:srgbClr val="793520"/>
                </a:solidFill>
              </a:rPr>
              <a:t>3</a:t>
            </a:r>
            <a:r>
              <a:rPr lang="pt-BR" sz="2800" b="1" dirty="0" smtClean="0"/>
              <a:t> | </a:t>
            </a:r>
            <a:r>
              <a:rPr lang="pt-BR" sz="2800" b="1" dirty="0"/>
              <a:t>O que representa o bode visto por Daniel em visão? </a:t>
            </a:r>
            <a:r>
              <a:rPr lang="pt-BR" sz="2800" i="1" dirty="0"/>
              <a:t>Daniel 8:5</a:t>
            </a:r>
            <a:endParaRPr lang="en-US" sz="2800" dirty="0"/>
          </a:p>
        </p:txBody>
      </p:sp>
      <p:sp>
        <p:nvSpPr>
          <p:cNvPr id="8" name="TextBox 7"/>
          <p:cNvSpPr txBox="1"/>
          <p:nvPr/>
        </p:nvSpPr>
        <p:spPr>
          <a:xfrm>
            <a:off x="4311640" y="2927509"/>
            <a:ext cx="3638945" cy="464871"/>
          </a:xfrm>
          <a:prstGeom prst="rect">
            <a:avLst/>
          </a:prstGeom>
          <a:noFill/>
        </p:spPr>
        <p:txBody>
          <a:bodyPr wrap="none" rtlCol="0">
            <a:spAutoFit/>
          </a:bodyPr>
          <a:lstStyle/>
          <a:p>
            <a:pPr algn="ctr">
              <a:lnSpc>
                <a:spcPct val="150000"/>
              </a:lnSpc>
            </a:pPr>
            <a:r>
              <a:rPr lang="pt-BR" b="1" dirty="0">
                <a:solidFill>
                  <a:srgbClr val="C00000"/>
                </a:solidFill>
              </a:rPr>
              <a:t>O bode representa os reis da Grécia.</a:t>
            </a:r>
            <a:endParaRPr lang="en-US" dirty="0">
              <a:solidFill>
                <a:srgbClr val="C00000"/>
              </a:solidFill>
            </a:endParaRPr>
          </a:p>
        </p:txBody>
      </p:sp>
      <p:cxnSp>
        <p:nvCxnSpPr>
          <p:cNvPr id="9" name="Straight Connector 8"/>
          <p:cNvCxnSpPr/>
          <p:nvPr/>
        </p:nvCxnSpPr>
        <p:spPr>
          <a:xfrm>
            <a:off x="1323975" y="3392380"/>
            <a:ext cx="96869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85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2684"/>
          </a:xfrm>
          <a:prstGeom prst="rect">
            <a:avLst/>
          </a:prstGeom>
        </p:spPr>
      </p:pic>
      <p:sp>
        <p:nvSpPr>
          <p:cNvPr id="4" name="TextBox 3"/>
          <p:cNvSpPr txBox="1"/>
          <p:nvPr/>
        </p:nvSpPr>
        <p:spPr>
          <a:xfrm>
            <a:off x="2519173" y="2372212"/>
            <a:ext cx="7019925" cy="2246769"/>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O bode representa os reis da Grécia (</a:t>
            </a:r>
            <a:r>
              <a:rPr lang="pt-BR" sz="2800" b="1" dirty="0" err="1">
                <a:solidFill>
                  <a:schemeClr val="bg2">
                    <a:lumMod val="25000"/>
                  </a:schemeClr>
                </a:solidFill>
              </a:rPr>
              <a:t>Dn</a:t>
            </a:r>
            <a:r>
              <a:rPr lang="pt-BR" sz="2800" b="1" dirty="0">
                <a:solidFill>
                  <a:schemeClr val="bg2">
                    <a:lumMod val="25000"/>
                  </a:schemeClr>
                </a:solidFill>
              </a:rPr>
              <a:t> 8:21). O Império Medo-Persa dominou a grande parte do mundo antigo, até que em 331 a.C. foi derrotado por Alexandre, o Grande, rei macedônio que comandava a Grécia.</a:t>
            </a:r>
          </a:p>
        </p:txBody>
      </p:sp>
    </p:spTree>
    <p:extLst>
      <p:ext uri="{BB962C8B-B14F-4D97-AF65-F5344CB8AC3E}">
        <p14:creationId xmlns:p14="http://schemas.microsoft.com/office/powerpoint/2010/main" val="1937294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8280</TotalTime>
  <Words>2932</Words>
  <Application>Microsoft Office PowerPoint</Application>
  <PresentationFormat>Widescreen</PresentationFormat>
  <Paragraphs>101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297</cp:revision>
  <dcterms:created xsi:type="dcterms:W3CDTF">2019-02-15T00:40:10Z</dcterms:created>
  <dcterms:modified xsi:type="dcterms:W3CDTF">2019-03-01T12:18:21Z</dcterms:modified>
</cp:coreProperties>
</file>