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476" r:id="rId4"/>
    <p:sldId id="360" r:id="rId5"/>
    <p:sldId id="648" r:id="rId6"/>
    <p:sldId id="649" r:id="rId7"/>
    <p:sldId id="650" r:id="rId8"/>
    <p:sldId id="651" r:id="rId9"/>
    <p:sldId id="652" r:id="rId10"/>
    <p:sldId id="653" r:id="rId11"/>
    <p:sldId id="654" r:id="rId12"/>
    <p:sldId id="655" r:id="rId13"/>
    <p:sldId id="656" r:id="rId14"/>
    <p:sldId id="657" r:id="rId15"/>
    <p:sldId id="658" r:id="rId16"/>
    <p:sldId id="659" r:id="rId17"/>
    <p:sldId id="660" r:id="rId18"/>
    <p:sldId id="661" r:id="rId19"/>
    <p:sldId id="662" r:id="rId20"/>
    <p:sldId id="663" r:id="rId21"/>
    <p:sldId id="664" r:id="rId22"/>
    <p:sldId id="665" r:id="rId23"/>
    <p:sldId id="666" r:id="rId24"/>
    <p:sldId id="6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BE4"/>
    <a:srgbClr val="DAE6EB"/>
    <a:srgbClr val="3C6470"/>
    <a:srgbClr val="B6CDD8"/>
    <a:srgbClr val="B6CABE"/>
    <a:srgbClr val="C1D1C7"/>
    <a:srgbClr val="E5D0C9"/>
    <a:srgbClr val="D9BBB1"/>
    <a:srgbClr val="E2CCC4"/>
    <a:srgbClr val="C8C7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p:cViewPr varScale="1">
        <p:scale>
          <a:sx n="115" d="100"/>
          <a:sy n="115" d="100"/>
        </p:scale>
        <p:origin x="2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5CF8B-C93B-40CE-A2FE-1B18DDFEDA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BBC80-F9DE-4DCE-BDC4-EE5C6798C401}" type="slidenum">
              <a:rPr lang="en-US" smtClean="0"/>
              <a:t>‹#›</a:t>
            </a:fld>
            <a:endParaRPr lang="en-US"/>
          </a:p>
        </p:txBody>
      </p:sp>
    </p:spTree>
    <p:extLst>
      <p:ext uri="{BB962C8B-B14F-4D97-AF65-F5344CB8AC3E}">
        <p14:creationId xmlns:p14="http://schemas.microsoft.com/office/powerpoint/2010/main" val="247996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64518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41563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1059156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022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092487-AE5F-4313-9B26-8685FFDC7404}"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91653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1552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092487-AE5F-4313-9B26-8685FFDC7404}"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07737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092487-AE5F-4313-9B26-8685FFDC7404}"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550027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92487-AE5F-4313-9B26-8685FFDC7404}"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2908728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1228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092487-AE5F-4313-9B26-8685FFDC7404}"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3C122-A802-468C-9162-7FE918089260}" type="slidenum">
              <a:rPr lang="en-US" smtClean="0"/>
              <a:t>‹#›</a:t>
            </a:fld>
            <a:endParaRPr lang="en-US"/>
          </a:p>
        </p:txBody>
      </p:sp>
    </p:spTree>
    <p:extLst>
      <p:ext uri="{BB962C8B-B14F-4D97-AF65-F5344CB8AC3E}">
        <p14:creationId xmlns:p14="http://schemas.microsoft.com/office/powerpoint/2010/main" val="352757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92487-AE5F-4313-9B26-8685FFDC7404}" type="datetimeFigureOut">
              <a:rPr lang="en-US" smtClean="0"/>
              <a:t>3/1/2019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3C122-A802-468C-9162-7FE918089260}" type="slidenum">
              <a:rPr lang="en-US" smtClean="0"/>
              <a:t>‹#›</a:t>
            </a:fld>
            <a:endParaRPr lang="en-US"/>
          </a:p>
        </p:txBody>
      </p:sp>
    </p:spTree>
    <p:extLst>
      <p:ext uri="{BB962C8B-B14F-4D97-AF65-F5344CB8AC3E}">
        <p14:creationId xmlns:p14="http://schemas.microsoft.com/office/powerpoint/2010/main" val="2880289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oc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632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3837" y="6200258"/>
            <a:ext cx="11744325" cy="307777"/>
          </a:xfrm>
          <a:prstGeom prst="rect">
            <a:avLst/>
          </a:prstGeom>
        </p:spPr>
        <p:txBody>
          <a:bodyPr wrap="square">
            <a:spAutoFit/>
          </a:bodyPr>
          <a:lstStyle/>
          <a:p>
            <a:pPr algn="ctr">
              <a:spcBef>
                <a:spcPts val="300"/>
              </a:spcBef>
            </a:pPr>
            <a:r>
              <a:rPr lang="pt-BR" sz="1400" b="1" i="1" dirty="0" smtClean="0">
                <a:solidFill>
                  <a:schemeClr val="bg1"/>
                </a:solidFill>
              </a:rPr>
              <a:t>E </a:t>
            </a:r>
            <a:r>
              <a:rPr lang="pt-BR" sz="1400" b="1" i="1" dirty="0">
                <a:solidFill>
                  <a:schemeClr val="bg1"/>
                </a:solidFill>
              </a:rPr>
              <a:t>abriu a boca em blasfêmias contra Deus, para lhe difamar o nome e difamar o tabernáculo, a saber, os que habitam no céu</a:t>
            </a:r>
            <a:r>
              <a:rPr lang="pt-BR" sz="1400" b="1" i="1" dirty="0" smtClean="0">
                <a:solidFill>
                  <a:schemeClr val="bg1"/>
                </a:solidFill>
              </a:rPr>
              <a:t>. </a:t>
            </a:r>
            <a:r>
              <a:rPr lang="pt-BR" sz="1400" b="1" i="1" dirty="0">
                <a:solidFill>
                  <a:schemeClr val="bg1"/>
                </a:solidFill>
              </a:rPr>
              <a:t>Apocalipse </a:t>
            </a:r>
            <a:r>
              <a:rPr lang="pt-BR" sz="1400" b="1" i="1" dirty="0" smtClean="0">
                <a:solidFill>
                  <a:schemeClr val="bg1"/>
                </a:solidFill>
              </a:rPr>
              <a:t>13:6</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7" name="TextBox 6"/>
          <p:cNvSpPr txBox="1"/>
          <p:nvPr/>
        </p:nvSpPr>
        <p:spPr>
          <a:xfrm>
            <a:off x="1164579" y="1954115"/>
            <a:ext cx="9646296" cy="523220"/>
          </a:xfrm>
          <a:prstGeom prst="rect">
            <a:avLst/>
          </a:prstGeom>
          <a:noFill/>
        </p:spPr>
        <p:txBody>
          <a:bodyPr wrap="square" rtlCol="0">
            <a:spAutoFit/>
          </a:bodyPr>
          <a:lstStyle/>
          <a:p>
            <a:r>
              <a:rPr lang="pt-BR" sz="2800" b="1" dirty="0" smtClean="0">
                <a:solidFill>
                  <a:srgbClr val="05556D"/>
                </a:solidFill>
              </a:rPr>
              <a:t>4</a:t>
            </a:r>
            <a:r>
              <a:rPr lang="pt-BR" sz="2800" b="1" dirty="0" smtClean="0"/>
              <a:t> </a:t>
            </a:r>
            <a:r>
              <a:rPr lang="pt-BR" sz="2800" b="1" dirty="0"/>
              <a:t>| Além de perseguir, o que mais a besta faria? </a:t>
            </a:r>
            <a:r>
              <a:rPr lang="pt-BR" sz="2800" i="1" dirty="0"/>
              <a:t>Apocalipse 13:6</a:t>
            </a:r>
            <a:endParaRPr lang="en-US" sz="2800" dirty="0"/>
          </a:p>
        </p:txBody>
      </p:sp>
      <p:sp>
        <p:nvSpPr>
          <p:cNvPr id="8" name="TextBox 7"/>
          <p:cNvSpPr txBox="1"/>
          <p:nvPr/>
        </p:nvSpPr>
        <p:spPr>
          <a:xfrm>
            <a:off x="1164579" y="2720657"/>
            <a:ext cx="9989197" cy="1487587"/>
          </a:xfrm>
          <a:prstGeom prst="rect">
            <a:avLst/>
          </a:prstGeom>
          <a:noFill/>
        </p:spPr>
        <p:txBody>
          <a:bodyPr wrap="square" rtlCol="0">
            <a:spAutoFit/>
          </a:bodyPr>
          <a:lstStyle/>
          <a:p>
            <a:pPr>
              <a:spcBef>
                <a:spcPts val="200"/>
              </a:spcBef>
              <a:spcAft>
                <a:spcPts val="200"/>
              </a:spcAft>
            </a:pPr>
            <a:r>
              <a:rPr lang="pt-BR" sz="2800" dirty="0"/>
              <a:t>“[…] e abriu a boca em _____________________ contra Deus, </a:t>
            </a:r>
            <a:endParaRPr lang="pt-BR" sz="2800" dirty="0" smtClean="0"/>
          </a:p>
          <a:p>
            <a:pPr>
              <a:spcBef>
                <a:spcPts val="200"/>
              </a:spcBef>
              <a:spcAft>
                <a:spcPts val="200"/>
              </a:spcAft>
            </a:pPr>
            <a:r>
              <a:rPr lang="pt-BR" sz="2800" dirty="0" smtClean="0"/>
              <a:t>para </a:t>
            </a:r>
            <a:r>
              <a:rPr lang="pt-BR" sz="2800" dirty="0"/>
              <a:t>Lhe </a:t>
            </a:r>
            <a:r>
              <a:rPr lang="pt-BR" sz="2800" dirty="0" smtClean="0"/>
              <a:t>___________________________ </a:t>
            </a:r>
            <a:r>
              <a:rPr lang="pt-BR" sz="2800" dirty="0"/>
              <a:t>o nome e difamar </a:t>
            </a:r>
            <a:endParaRPr lang="pt-BR" sz="2800" dirty="0" smtClean="0"/>
          </a:p>
          <a:p>
            <a:pPr>
              <a:spcBef>
                <a:spcPts val="200"/>
              </a:spcBef>
              <a:spcAft>
                <a:spcPts val="200"/>
              </a:spcAft>
            </a:pPr>
            <a:r>
              <a:rPr lang="pt-BR" sz="2800" dirty="0" smtClean="0"/>
              <a:t>o ____________________, </a:t>
            </a:r>
            <a:r>
              <a:rPr lang="pt-BR" sz="2800" dirty="0"/>
              <a:t>a saber, os </a:t>
            </a:r>
            <a:r>
              <a:rPr lang="pt-BR" sz="2800" dirty="0" smtClean="0"/>
              <a:t>que </a:t>
            </a:r>
            <a:r>
              <a:rPr lang="en-US" sz="2800" dirty="0" err="1" smtClean="0"/>
              <a:t>habitam</a:t>
            </a:r>
            <a:r>
              <a:rPr lang="en-US" sz="2800" dirty="0" smtClean="0"/>
              <a:t> </a:t>
            </a:r>
            <a:r>
              <a:rPr lang="en-US" sz="2800" dirty="0"/>
              <a:t>no </a:t>
            </a:r>
            <a:r>
              <a:rPr lang="en-US" sz="2800" dirty="0" err="1"/>
              <a:t>céu</a:t>
            </a:r>
            <a:r>
              <a:rPr lang="en-US" sz="2800" dirty="0"/>
              <a:t>.”</a:t>
            </a:r>
          </a:p>
        </p:txBody>
      </p:sp>
      <p:sp>
        <p:nvSpPr>
          <p:cNvPr id="9" name="TextBox 8"/>
          <p:cNvSpPr txBox="1"/>
          <p:nvPr/>
        </p:nvSpPr>
        <p:spPr>
          <a:xfrm>
            <a:off x="5848230" y="2720657"/>
            <a:ext cx="1281120" cy="464871"/>
          </a:xfrm>
          <a:prstGeom prst="rect">
            <a:avLst/>
          </a:prstGeom>
          <a:noFill/>
        </p:spPr>
        <p:txBody>
          <a:bodyPr wrap="none" rtlCol="0">
            <a:spAutoFit/>
          </a:bodyPr>
          <a:lstStyle/>
          <a:p>
            <a:pPr algn="ctr">
              <a:lnSpc>
                <a:spcPct val="150000"/>
              </a:lnSpc>
            </a:pPr>
            <a:r>
              <a:rPr lang="pt-BR" b="1" dirty="0" smtClean="0">
                <a:solidFill>
                  <a:srgbClr val="C00000"/>
                </a:solidFill>
              </a:rPr>
              <a:t>BLASFÊMIA</a:t>
            </a:r>
            <a:endParaRPr lang="en-US" dirty="0">
              <a:solidFill>
                <a:srgbClr val="C00000"/>
              </a:solidFill>
            </a:endParaRPr>
          </a:p>
        </p:txBody>
      </p:sp>
      <p:sp>
        <p:nvSpPr>
          <p:cNvPr id="12" name="TextBox 11"/>
          <p:cNvSpPr txBox="1"/>
          <p:nvPr/>
        </p:nvSpPr>
        <p:spPr>
          <a:xfrm>
            <a:off x="4029190" y="3197626"/>
            <a:ext cx="1094915" cy="464871"/>
          </a:xfrm>
          <a:prstGeom prst="rect">
            <a:avLst/>
          </a:prstGeom>
          <a:noFill/>
        </p:spPr>
        <p:txBody>
          <a:bodyPr wrap="none" rtlCol="0">
            <a:spAutoFit/>
          </a:bodyPr>
          <a:lstStyle/>
          <a:p>
            <a:pPr algn="ctr">
              <a:lnSpc>
                <a:spcPct val="150000"/>
              </a:lnSpc>
            </a:pPr>
            <a:r>
              <a:rPr lang="pt-BR" b="1" dirty="0" smtClean="0">
                <a:solidFill>
                  <a:srgbClr val="C00000"/>
                </a:solidFill>
              </a:rPr>
              <a:t>DIFAMAR</a:t>
            </a:r>
            <a:endParaRPr lang="en-US" dirty="0">
              <a:solidFill>
                <a:srgbClr val="C00000"/>
              </a:solidFill>
            </a:endParaRPr>
          </a:p>
        </p:txBody>
      </p:sp>
      <p:sp>
        <p:nvSpPr>
          <p:cNvPr id="13" name="TextBox 12"/>
          <p:cNvSpPr txBox="1"/>
          <p:nvPr/>
        </p:nvSpPr>
        <p:spPr>
          <a:xfrm>
            <a:off x="2308555" y="3683089"/>
            <a:ext cx="1602491" cy="464871"/>
          </a:xfrm>
          <a:prstGeom prst="rect">
            <a:avLst/>
          </a:prstGeom>
          <a:noFill/>
        </p:spPr>
        <p:txBody>
          <a:bodyPr wrap="none" rtlCol="0">
            <a:spAutoFit/>
          </a:bodyPr>
          <a:lstStyle/>
          <a:p>
            <a:pPr algn="ctr">
              <a:lnSpc>
                <a:spcPct val="150000"/>
              </a:lnSpc>
            </a:pPr>
            <a:r>
              <a:rPr lang="pt-BR" b="1" dirty="0" smtClean="0">
                <a:solidFill>
                  <a:srgbClr val="C00000"/>
                </a:solidFill>
              </a:rPr>
              <a:t>TABERNÁCULO</a:t>
            </a:r>
            <a:endParaRPr lang="en-US" dirty="0">
              <a:solidFill>
                <a:srgbClr val="C00000"/>
              </a:solidFill>
            </a:endParaRPr>
          </a:p>
        </p:txBody>
      </p:sp>
    </p:spTree>
    <p:extLst>
      <p:ext uri="{BB962C8B-B14F-4D97-AF65-F5344CB8AC3E}">
        <p14:creationId xmlns:p14="http://schemas.microsoft.com/office/powerpoint/2010/main" val="26962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857375" y="1572112"/>
            <a:ext cx="8305800" cy="4401205"/>
          </a:xfrm>
          <a:prstGeom prst="rect">
            <a:avLst/>
          </a:prstGeom>
          <a:noFill/>
        </p:spPr>
        <p:txBody>
          <a:bodyPr wrap="square" rtlCol="0">
            <a:spAutoFit/>
          </a:bodyPr>
          <a:lstStyle/>
          <a:p>
            <a:pPr algn="ctr">
              <a:spcBef>
                <a:spcPts val="1800"/>
              </a:spcBef>
            </a:pPr>
            <a:r>
              <a:rPr lang="pt-BR" sz="2000" b="1" dirty="0">
                <a:solidFill>
                  <a:schemeClr val="bg2">
                    <a:lumMod val="25000"/>
                  </a:schemeClr>
                </a:solidFill>
              </a:rPr>
              <a:t>Há algumas prerrogativas no poder papal que, para Deus, são blasfêmias. Por exemplo: sua pretensão de perdoar pecados. Depois da ascensão de nosso Senhor Jesus Cristo, Pedro deixou bem claro que ele (Pedro) não tinha poder para perdoar pecados, pois essa atribuição pertence exclusivamente a Deus (At 8:20-23). Outros exemplos: ao fazer-se chamar “santo pai”, adotou um nome que corresponde a Deus. Jesus afirmou: “A ninguém sobre a terra chameis vosso pai; porque só um é vosso Pai, Aquele que está nos Céus” </a:t>
            </a:r>
            <a:r>
              <a:rPr lang="pt-BR" sz="2000" b="1" dirty="0" smtClean="0">
                <a:solidFill>
                  <a:schemeClr val="bg2">
                    <a:lumMod val="25000"/>
                  </a:schemeClr>
                </a:solidFill>
              </a:rPr>
              <a:t>(</a:t>
            </a:r>
            <a:r>
              <a:rPr lang="pt-BR" sz="2000" b="1" dirty="0" err="1">
                <a:solidFill>
                  <a:schemeClr val="bg2">
                    <a:lumMod val="25000"/>
                  </a:schemeClr>
                </a:solidFill>
              </a:rPr>
              <a:t>Mt</a:t>
            </a:r>
            <a:r>
              <a:rPr lang="pt-BR" sz="2000" b="1" dirty="0">
                <a:solidFill>
                  <a:schemeClr val="bg2">
                    <a:lumMod val="25000"/>
                  </a:schemeClr>
                </a:solidFill>
              </a:rPr>
              <a:t> 23:9). Outro exemplo é que ele proclama ser cabeça da igreja, usurpando assim a função de Cristo – cabeça do corpo da igreja (</a:t>
            </a:r>
            <a:r>
              <a:rPr lang="pt-BR" sz="2000" b="1" dirty="0" err="1">
                <a:solidFill>
                  <a:schemeClr val="bg2">
                    <a:lumMod val="25000"/>
                  </a:schemeClr>
                </a:solidFill>
              </a:rPr>
              <a:t>Ef</a:t>
            </a:r>
            <a:r>
              <a:rPr lang="pt-BR" sz="2000" b="1" dirty="0">
                <a:solidFill>
                  <a:schemeClr val="bg2">
                    <a:lumMod val="25000"/>
                  </a:schemeClr>
                </a:solidFill>
              </a:rPr>
              <a:t> 5:23). Assim é possível entender melhor o que Paulo quis dizer quando escreveu que “o homem da iniquidade, o filho da perdição, o qual se opõe e se levanta contra tudo o que se chama Deus ou é objeto de culto, a ponto de assentar-se no santuário de Deus, ostentando-se como se fosse o próprio Deus” (2Ts 2:3, 4). Por isso, ele é o anticristo, ou seja, “o que se coloca no lugar de Cristo”. </a:t>
            </a:r>
          </a:p>
        </p:txBody>
      </p:sp>
    </p:spTree>
    <p:extLst>
      <p:ext uri="{BB962C8B-B14F-4D97-AF65-F5344CB8AC3E}">
        <p14:creationId xmlns:p14="http://schemas.microsoft.com/office/powerpoint/2010/main" val="637068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07305" y="5965579"/>
            <a:ext cx="9577389" cy="777136"/>
          </a:xfrm>
          <a:prstGeom prst="rect">
            <a:avLst/>
          </a:prstGeom>
        </p:spPr>
        <p:txBody>
          <a:bodyPr wrap="square">
            <a:spAutoFit/>
          </a:bodyPr>
          <a:lstStyle/>
          <a:p>
            <a:pPr algn="ctr">
              <a:spcBef>
                <a:spcPts val="300"/>
              </a:spcBef>
            </a:pPr>
            <a:r>
              <a:rPr lang="pt-BR" sz="1400" b="1" i="1" baseline="30000" dirty="0" smtClean="0">
                <a:solidFill>
                  <a:schemeClr val="bg1"/>
                </a:solidFill>
              </a:rPr>
              <a:t>17</a:t>
            </a:r>
            <a:r>
              <a:rPr lang="pt-BR" sz="1400" b="1" i="1" dirty="0" smtClean="0">
                <a:solidFill>
                  <a:schemeClr val="bg1"/>
                </a:solidFill>
              </a:rPr>
              <a:t>para </a:t>
            </a:r>
            <a:r>
              <a:rPr lang="pt-BR" sz="1400" b="1" i="1" dirty="0">
                <a:solidFill>
                  <a:schemeClr val="bg1"/>
                </a:solidFill>
              </a:rPr>
              <a:t>que ninguém possa comprar ou vender, senão aquele que tem a marca, o nome da besta ou o número do seu nome.</a:t>
            </a:r>
          </a:p>
          <a:p>
            <a:pPr algn="ctr">
              <a:spcBef>
                <a:spcPts val="300"/>
              </a:spcBef>
            </a:pPr>
            <a:r>
              <a:rPr lang="pt-BR" sz="1400" b="1" i="1" baseline="30000" dirty="0" smtClean="0">
                <a:solidFill>
                  <a:schemeClr val="bg1"/>
                </a:solidFill>
              </a:rPr>
              <a:t>18</a:t>
            </a:r>
            <a:r>
              <a:rPr lang="pt-BR" sz="1400" b="1" i="1" dirty="0" smtClean="0">
                <a:solidFill>
                  <a:schemeClr val="bg1"/>
                </a:solidFill>
              </a:rPr>
              <a:t>Aqui </a:t>
            </a:r>
            <a:r>
              <a:rPr lang="pt-BR" sz="1400" b="1" i="1" dirty="0">
                <a:solidFill>
                  <a:schemeClr val="bg1"/>
                </a:solidFill>
              </a:rPr>
              <a:t>está a sabedoria. Aquele que tem entendimento calcule o número da besta, pois é número de homem. Ora, esse número é seiscentos e sessenta e seis. Apocalipse </a:t>
            </a:r>
            <a:r>
              <a:rPr lang="pt-BR" sz="1400" b="1" i="1" dirty="0" smtClean="0">
                <a:solidFill>
                  <a:schemeClr val="bg1"/>
                </a:solidFill>
              </a:rPr>
              <a:t>13:17, 18</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9" name="TextBox 8"/>
          <p:cNvSpPr txBox="1"/>
          <p:nvPr/>
        </p:nvSpPr>
        <p:spPr>
          <a:xfrm>
            <a:off x="5644176" y="2951532"/>
            <a:ext cx="535724" cy="464871"/>
          </a:xfrm>
          <a:prstGeom prst="rect">
            <a:avLst/>
          </a:prstGeom>
          <a:noFill/>
        </p:spPr>
        <p:txBody>
          <a:bodyPr wrap="none" rtlCol="0">
            <a:spAutoFit/>
          </a:bodyPr>
          <a:lstStyle/>
          <a:p>
            <a:pPr algn="ctr">
              <a:lnSpc>
                <a:spcPct val="150000"/>
              </a:lnSpc>
            </a:pPr>
            <a:r>
              <a:rPr lang="pt-BR" b="1" dirty="0" smtClean="0">
                <a:solidFill>
                  <a:srgbClr val="C00000"/>
                </a:solidFill>
              </a:rPr>
              <a:t>666</a:t>
            </a:r>
            <a:endParaRPr lang="en-US" dirty="0">
              <a:solidFill>
                <a:srgbClr val="C00000"/>
              </a:solidFill>
            </a:endParaRPr>
          </a:p>
        </p:txBody>
      </p:sp>
      <p:cxnSp>
        <p:nvCxnSpPr>
          <p:cNvPr id="10" name="Straight Connector 9"/>
          <p:cNvCxnSpPr/>
          <p:nvPr/>
        </p:nvCxnSpPr>
        <p:spPr>
          <a:xfrm>
            <a:off x="1143000" y="3416403"/>
            <a:ext cx="9772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0293" y="2339957"/>
            <a:ext cx="10118063" cy="523220"/>
          </a:xfrm>
          <a:prstGeom prst="rect">
            <a:avLst/>
          </a:prstGeom>
          <a:noFill/>
        </p:spPr>
        <p:txBody>
          <a:bodyPr wrap="square" rtlCol="0">
            <a:spAutoFit/>
          </a:bodyPr>
          <a:lstStyle/>
          <a:p>
            <a:pPr algn="ctr"/>
            <a:r>
              <a:rPr lang="pt-BR" sz="2800" b="1" dirty="0" smtClean="0">
                <a:solidFill>
                  <a:srgbClr val="05556D"/>
                </a:solidFill>
              </a:rPr>
              <a:t>5</a:t>
            </a:r>
            <a:r>
              <a:rPr lang="pt-BR" sz="2800" b="1" dirty="0" smtClean="0"/>
              <a:t> </a:t>
            </a:r>
            <a:r>
              <a:rPr lang="pt-BR" sz="2800" b="1" dirty="0"/>
              <a:t>| </a:t>
            </a:r>
            <a:r>
              <a:rPr lang="en-US" sz="2800" b="1" dirty="0"/>
              <a:t>Que </a:t>
            </a:r>
            <a:r>
              <a:rPr lang="en-US" sz="2800" b="1" dirty="0" err="1"/>
              <a:t>número</a:t>
            </a:r>
            <a:r>
              <a:rPr lang="en-US" sz="2800" b="1" dirty="0"/>
              <a:t> </a:t>
            </a:r>
            <a:r>
              <a:rPr lang="en-US" sz="2800" b="1" dirty="0" err="1"/>
              <a:t>calculado</a:t>
            </a:r>
            <a:r>
              <a:rPr lang="en-US" sz="2800" b="1" dirty="0"/>
              <a:t> </a:t>
            </a:r>
            <a:r>
              <a:rPr lang="en-US" sz="2800" b="1" dirty="0" err="1"/>
              <a:t>representa</a:t>
            </a:r>
            <a:r>
              <a:rPr lang="en-US" sz="2800" b="1" dirty="0"/>
              <a:t> a </a:t>
            </a:r>
            <a:r>
              <a:rPr lang="en-US" sz="2800" b="1" dirty="0" err="1"/>
              <a:t>besta</a:t>
            </a:r>
            <a:r>
              <a:rPr lang="en-US" sz="2800" b="1" dirty="0"/>
              <a:t>? </a:t>
            </a:r>
            <a:r>
              <a:rPr lang="en-US" sz="2800" i="1" dirty="0" err="1"/>
              <a:t>Apocalipse</a:t>
            </a:r>
            <a:r>
              <a:rPr lang="en-US" sz="2800" i="1" dirty="0"/>
              <a:t> 13:17, </a:t>
            </a:r>
            <a:r>
              <a:rPr lang="en-US" sz="2800" i="1" dirty="0" smtClean="0"/>
              <a:t>18</a:t>
            </a:r>
            <a:endParaRPr lang="en-US" sz="2800" dirty="0"/>
          </a:p>
        </p:txBody>
      </p:sp>
    </p:spTree>
    <p:extLst>
      <p:ext uri="{BB962C8B-B14F-4D97-AF65-F5344CB8AC3E}">
        <p14:creationId xmlns:p14="http://schemas.microsoft.com/office/powerpoint/2010/main" val="11691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476374" y="1657837"/>
            <a:ext cx="8943975" cy="4093428"/>
          </a:xfrm>
          <a:prstGeom prst="rect">
            <a:avLst/>
          </a:prstGeom>
          <a:noFill/>
        </p:spPr>
        <p:txBody>
          <a:bodyPr wrap="square" rtlCol="0">
            <a:spAutoFit/>
          </a:bodyPr>
          <a:lstStyle/>
          <a:p>
            <a:pPr algn="ctr">
              <a:spcBef>
                <a:spcPts val="1800"/>
              </a:spcBef>
            </a:pPr>
            <a:r>
              <a:rPr lang="pt-BR" sz="2000" b="1" dirty="0">
                <a:solidFill>
                  <a:schemeClr val="bg2">
                    <a:lumMod val="25000"/>
                  </a:schemeClr>
                </a:solidFill>
              </a:rPr>
              <a:t>O número 666 tem despertado uma série de especulações. No entanto, precisa ser compreendido à luz da revelação bíblica. A besta do Apocalipse é identificada com Babilônia e o poder apóstata e arrogante que esse reino representou. Em Babilônia, o número seis tinha um profundo significado religioso, e os deuses adorados ali eram numerados da seguinte forma: deus menor = 6; deus maior = 60; o panteão babilônico = 600. A totalidade das falsas divindades era 666. Isso se mostrava claramente nos selos e números de mistérios utilizados pelos sacerdotes pagãos de Babilônia. Nessa perspectiva, o número 666 sugere o esforço do anticristo de exaltar o homem no lugar de Deus e de Cristo. João declara de forma específica que o número 666 “é número de homem” </a:t>
            </a:r>
            <a:r>
              <a:rPr lang="pt-BR" sz="2000" b="1" dirty="0" smtClean="0">
                <a:solidFill>
                  <a:schemeClr val="bg2">
                    <a:lumMod val="25000"/>
                  </a:schemeClr>
                </a:solidFill>
              </a:rPr>
              <a:t>(</a:t>
            </a:r>
            <a:r>
              <a:rPr lang="pt-BR" sz="2000" b="1" dirty="0" err="1">
                <a:solidFill>
                  <a:schemeClr val="bg2">
                    <a:lumMod val="25000"/>
                  </a:schemeClr>
                </a:solidFill>
              </a:rPr>
              <a:t>Ap</a:t>
            </a:r>
            <a:r>
              <a:rPr lang="pt-BR" sz="2000" b="1" dirty="0">
                <a:solidFill>
                  <a:schemeClr val="bg2">
                    <a:lumMod val="25000"/>
                  </a:schemeClr>
                </a:solidFill>
              </a:rPr>
              <a:t> 13:18). O 666 representa a soberba humana de se colocar no lugar de Deus. A besta de Apocalipse 13 representa o poder que pretende exercer sua soberania e autoridade à parte de Deus, estabelecendo sua lei e opondo-se àquela dada por Deus (</a:t>
            </a:r>
            <a:r>
              <a:rPr lang="pt-BR" sz="2000" b="1" dirty="0" err="1">
                <a:solidFill>
                  <a:schemeClr val="bg2">
                    <a:lumMod val="25000"/>
                  </a:schemeClr>
                </a:solidFill>
              </a:rPr>
              <a:t>Êx</a:t>
            </a:r>
            <a:r>
              <a:rPr lang="pt-BR" sz="2000" b="1" dirty="0">
                <a:solidFill>
                  <a:schemeClr val="bg2">
                    <a:lumMod val="25000"/>
                  </a:schemeClr>
                </a:solidFill>
              </a:rPr>
              <a:t> 20).</a:t>
            </a:r>
          </a:p>
        </p:txBody>
      </p:sp>
    </p:spTree>
    <p:extLst>
      <p:ext uri="{BB962C8B-B14F-4D97-AF65-F5344CB8AC3E}">
        <p14:creationId xmlns:p14="http://schemas.microsoft.com/office/powerpoint/2010/main" val="4203803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07230" y="5965579"/>
            <a:ext cx="10484645" cy="777136"/>
          </a:xfrm>
          <a:prstGeom prst="rect">
            <a:avLst/>
          </a:prstGeom>
        </p:spPr>
        <p:txBody>
          <a:bodyPr wrap="square">
            <a:spAutoFit/>
          </a:bodyPr>
          <a:lstStyle/>
          <a:p>
            <a:pPr algn="ctr">
              <a:spcBef>
                <a:spcPts val="300"/>
              </a:spcBef>
            </a:pPr>
            <a:r>
              <a:rPr lang="pt-BR" sz="1400" b="1" i="1" baseline="30000" dirty="0" smtClean="0">
                <a:solidFill>
                  <a:schemeClr val="bg1"/>
                </a:solidFill>
              </a:rPr>
              <a:t>3</a:t>
            </a:r>
            <a:r>
              <a:rPr lang="pt-BR" sz="1400" b="1" i="1" dirty="0" smtClean="0">
                <a:solidFill>
                  <a:schemeClr val="bg1"/>
                </a:solidFill>
              </a:rPr>
              <a:t>Então</a:t>
            </a:r>
            <a:r>
              <a:rPr lang="pt-BR" sz="1400" b="1" i="1" dirty="0">
                <a:solidFill>
                  <a:schemeClr val="bg1"/>
                </a:solidFill>
              </a:rPr>
              <a:t>, vi uma de suas cabeças como golpeada de morte, mas essa ferida mortal foi curada; e toda a terra se maravilhou, seguindo a besta</a:t>
            </a:r>
            <a:r>
              <a:rPr lang="pt-BR" sz="1400" b="1" i="1" dirty="0" smtClean="0">
                <a:solidFill>
                  <a:schemeClr val="bg1"/>
                </a:solidFill>
              </a:rPr>
              <a:t>;</a:t>
            </a:r>
          </a:p>
          <a:p>
            <a:pPr algn="ctr">
              <a:spcBef>
                <a:spcPts val="300"/>
              </a:spcBef>
            </a:pPr>
            <a:r>
              <a:rPr lang="pt-BR" sz="1400" b="1" i="1" dirty="0">
                <a:solidFill>
                  <a:schemeClr val="bg1"/>
                </a:solidFill>
              </a:rPr>
              <a:t> </a:t>
            </a:r>
            <a:r>
              <a:rPr lang="pt-BR" sz="1400" b="1" i="1" baseline="30000" dirty="0" smtClean="0">
                <a:solidFill>
                  <a:schemeClr val="bg1"/>
                </a:solidFill>
              </a:rPr>
              <a:t>10</a:t>
            </a:r>
            <a:r>
              <a:rPr lang="pt-BR" sz="1400" b="1" i="1" dirty="0" smtClean="0">
                <a:solidFill>
                  <a:schemeClr val="bg1"/>
                </a:solidFill>
              </a:rPr>
              <a:t>Se </a:t>
            </a:r>
            <a:r>
              <a:rPr lang="pt-BR" sz="1400" b="1" i="1" dirty="0">
                <a:solidFill>
                  <a:schemeClr val="bg1"/>
                </a:solidFill>
              </a:rPr>
              <a:t>alguém leva para cativeiro, para cativeiro vai. Se alguém matar à espada, necessário é que seja morto à espada. Aqui está a perseverança e a fidelidade dos </a:t>
            </a:r>
            <a:r>
              <a:rPr lang="pt-BR" sz="1400" b="1" i="1" dirty="0" smtClean="0">
                <a:solidFill>
                  <a:schemeClr val="bg1"/>
                </a:solidFill>
              </a:rPr>
              <a:t>santos. Apocalipse 13:3, 10</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8" name="TextBox 7"/>
          <p:cNvSpPr txBox="1"/>
          <p:nvPr/>
        </p:nvSpPr>
        <p:spPr>
          <a:xfrm>
            <a:off x="830800" y="1580274"/>
            <a:ext cx="8284625" cy="954107"/>
          </a:xfrm>
          <a:prstGeom prst="rect">
            <a:avLst/>
          </a:prstGeom>
          <a:noFill/>
        </p:spPr>
        <p:txBody>
          <a:bodyPr wrap="square" rtlCol="0">
            <a:spAutoFit/>
          </a:bodyPr>
          <a:lstStyle/>
          <a:p>
            <a:r>
              <a:rPr lang="pt-BR" sz="2800" b="1" dirty="0" smtClean="0">
                <a:solidFill>
                  <a:srgbClr val="05556D"/>
                </a:solidFill>
              </a:rPr>
              <a:t>6</a:t>
            </a:r>
            <a:r>
              <a:rPr lang="pt-BR" sz="2800" b="1" dirty="0" smtClean="0"/>
              <a:t> </a:t>
            </a:r>
            <a:r>
              <a:rPr lang="pt-BR" sz="2800" b="1" dirty="0"/>
              <a:t>| O que aconteceu com uma de suas cabeças? </a:t>
            </a:r>
            <a:r>
              <a:rPr lang="pt-BR" sz="2800" i="1" dirty="0"/>
              <a:t>Apocalipse 13:3, 10. </a:t>
            </a:r>
            <a:r>
              <a:rPr lang="pt-BR" sz="2800" b="1" dirty="0"/>
              <a:t>Assinale </a:t>
            </a:r>
            <a:r>
              <a:rPr lang="pt-BR" sz="2800" b="1" dirty="0" smtClean="0"/>
              <a:t>a </a:t>
            </a:r>
            <a:r>
              <a:rPr lang="en-US" sz="2800" b="1" dirty="0" err="1" smtClean="0"/>
              <a:t>alternativa</a:t>
            </a:r>
            <a:r>
              <a:rPr lang="en-US" sz="2800" b="1" dirty="0" smtClean="0"/>
              <a:t> </a:t>
            </a:r>
            <a:r>
              <a:rPr lang="en-US" sz="2800" b="1" dirty="0" err="1"/>
              <a:t>correta</a:t>
            </a:r>
            <a:r>
              <a:rPr lang="en-US" sz="2800" b="1" dirty="0"/>
              <a:t>.</a:t>
            </a:r>
            <a:endParaRPr lang="en-US" sz="2800" dirty="0"/>
          </a:p>
        </p:txBody>
      </p:sp>
      <p:sp>
        <p:nvSpPr>
          <p:cNvPr id="12" name="TextBox 11"/>
          <p:cNvSpPr txBox="1"/>
          <p:nvPr/>
        </p:nvSpPr>
        <p:spPr>
          <a:xfrm>
            <a:off x="830800" y="2534381"/>
            <a:ext cx="8017925" cy="2123658"/>
          </a:xfrm>
          <a:prstGeom prst="rect">
            <a:avLst/>
          </a:prstGeom>
          <a:noFill/>
        </p:spPr>
        <p:txBody>
          <a:bodyPr wrap="square" rtlCol="0">
            <a:spAutoFit/>
          </a:bodyPr>
          <a:lstStyle/>
          <a:p>
            <a:r>
              <a:rPr lang="en-US" sz="4400" dirty="0" smtClean="0"/>
              <a:t>□</a:t>
            </a:r>
            <a:r>
              <a:rPr lang="en-US" sz="2800" dirty="0" smtClean="0"/>
              <a:t> </a:t>
            </a:r>
            <a:r>
              <a:rPr lang="pt-BR" sz="2800" dirty="0"/>
              <a:t>Ela se exaltou sobre as outras</a:t>
            </a:r>
            <a:r>
              <a:rPr lang="en-US" sz="2800" dirty="0" smtClean="0"/>
              <a:t>.        </a:t>
            </a:r>
          </a:p>
          <a:p>
            <a:r>
              <a:rPr lang="en-US" sz="4400" dirty="0" smtClean="0"/>
              <a:t>□</a:t>
            </a:r>
            <a:r>
              <a:rPr lang="en-US" sz="2800" dirty="0" smtClean="0"/>
              <a:t> </a:t>
            </a:r>
            <a:r>
              <a:rPr lang="en-US" sz="2800" dirty="0" err="1"/>
              <a:t>Foi</a:t>
            </a:r>
            <a:r>
              <a:rPr lang="en-US" sz="2800" dirty="0"/>
              <a:t> </a:t>
            </a:r>
            <a:r>
              <a:rPr lang="en-US" sz="2800" dirty="0" err="1"/>
              <a:t>ferida</a:t>
            </a:r>
            <a:r>
              <a:rPr lang="en-US" sz="2800" dirty="0"/>
              <a:t> de </a:t>
            </a:r>
            <a:r>
              <a:rPr lang="en-US" sz="2800" dirty="0" err="1"/>
              <a:t>morte</a:t>
            </a:r>
            <a:r>
              <a:rPr lang="pt-BR" sz="2800" dirty="0" smtClean="0"/>
              <a:t>.</a:t>
            </a:r>
            <a:r>
              <a:rPr lang="en-US" sz="2800" dirty="0" smtClean="0"/>
              <a:t> </a:t>
            </a:r>
          </a:p>
          <a:p>
            <a:r>
              <a:rPr lang="en-US" sz="4400" dirty="0" smtClean="0"/>
              <a:t>□</a:t>
            </a:r>
            <a:r>
              <a:rPr lang="en-US" sz="2800" dirty="0" smtClean="0"/>
              <a:t> </a:t>
            </a:r>
            <a:r>
              <a:rPr lang="pt-BR" sz="2800" dirty="0"/>
              <a:t>Foi retirada pela mão do falso profeta</a:t>
            </a:r>
            <a:r>
              <a:rPr lang="pt-BR" sz="2800" dirty="0" smtClean="0"/>
              <a:t>.</a:t>
            </a:r>
            <a:r>
              <a:rPr lang="en-US" sz="2800" dirty="0" smtClean="0"/>
              <a:t>          </a:t>
            </a:r>
          </a:p>
        </p:txBody>
      </p:sp>
      <p:sp>
        <p:nvSpPr>
          <p:cNvPr id="13" name="TextBox 12"/>
          <p:cNvSpPr txBox="1"/>
          <p:nvPr/>
        </p:nvSpPr>
        <p:spPr>
          <a:xfrm>
            <a:off x="945263" y="3344724"/>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21358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609725" y="1657837"/>
            <a:ext cx="8677276" cy="3970318"/>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Em 1798, ao terminarem os 1.260 anos de poder perseguidor (538 + 1.260 = 1.798), o general francês Louis-Alexandre </a:t>
            </a:r>
            <a:r>
              <a:rPr lang="pt-BR" sz="2800" b="1" dirty="0" err="1">
                <a:solidFill>
                  <a:schemeClr val="bg2">
                    <a:lumMod val="25000"/>
                  </a:schemeClr>
                </a:solidFill>
              </a:rPr>
              <a:t>Berthier</a:t>
            </a:r>
            <a:r>
              <a:rPr lang="pt-BR" sz="2800" b="1" dirty="0">
                <a:solidFill>
                  <a:schemeClr val="bg2">
                    <a:lumMod val="25000"/>
                  </a:schemeClr>
                </a:solidFill>
              </a:rPr>
              <a:t> aplicou uma ferida mortal ao poder papal ao prender o papa Pio VI e o obrigar a renunciar a seus poderes políticos. A Igreja Católica Romana teve que se submeter a várias condições impostas pelo governo civil. A partir de então, os papas nunca mais tiveram a autoridade política que tinham antes sobre chefes de Estado.</a:t>
            </a:r>
          </a:p>
        </p:txBody>
      </p:sp>
    </p:spTree>
    <p:extLst>
      <p:ext uri="{BB962C8B-B14F-4D97-AF65-F5344CB8AC3E}">
        <p14:creationId xmlns:p14="http://schemas.microsoft.com/office/powerpoint/2010/main" val="2667313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65126" y="6092537"/>
            <a:ext cx="7693820" cy="523220"/>
          </a:xfrm>
          <a:prstGeom prst="rect">
            <a:avLst/>
          </a:prstGeom>
        </p:spPr>
        <p:txBody>
          <a:bodyPr wrap="square">
            <a:spAutoFit/>
          </a:bodyPr>
          <a:lstStyle/>
          <a:p>
            <a:pPr algn="ctr">
              <a:spcBef>
                <a:spcPts val="300"/>
              </a:spcBef>
            </a:pPr>
            <a:r>
              <a:rPr lang="pt-BR" sz="1400" b="1" i="1" dirty="0">
                <a:solidFill>
                  <a:schemeClr val="bg1"/>
                </a:solidFill>
              </a:rPr>
              <a:t>Então, vi uma de suas cabeças como golpeada de morte, mas essa ferida mortal foi curada; e toda a terra se maravilhou, seguindo a besta</a:t>
            </a:r>
            <a:r>
              <a:rPr lang="pt-BR" sz="1400" b="1" i="1" dirty="0" smtClean="0">
                <a:solidFill>
                  <a:schemeClr val="bg1"/>
                </a:solidFill>
              </a:rPr>
              <a:t>; </a:t>
            </a:r>
            <a:r>
              <a:rPr lang="pt-BR" sz="1400" b="1" i="1" dirty="0">
                <a:solidFill>
                  <a:schemeClr val="bg1"/>
                </a:solidFill>
              </a:rPr>
              <a:t>Apocalipse </a:t>
            </a:r>
            <a:r>
              <a:rPr lang="pt-BR" sz="1400" b="1" i="1" dirty="0" smtClean="0">
                <a:solidFill>
                  <a:schemeClr val="bg1"/>
                </a:solidFill>
              </a:rPr>
              <a:t>13:3</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9" name="TextBox 8"/>
          <p:cNvSpPr txBox="1"/>
          <p:nvPr/>
        </p:nvSpPr>
        <p:spPr>
          <a:xfrm>
            <a:off x="2036554" y="2951532"/>
            <a:ext cx="7750968" cy="464871"/>
          </a:xfrm>
          <a:prstGeom prst="rect">
            <a:avLst/>
          </a:prstGeom>
          <a:noFill/>
        </p:spPr>
        <p:txBody>
          <a:bodyPr wrap="none" rtlCol="0">
            <a:spAutoFit/>
          </a:bodyPr>
          <a:lstStyle/>
          <a:p>
            <a:pPr algn="ctr">
              <a:lnSpc>
                <a:spcPct val="150000"/>
              </a:lnSpc>
            </a:pPr>
            <a:r>
              <a:rPr lang="pt-BR" b="1" i="1" dirty="0" smtClean="0">
                <a:solidFill>
                  <a:srgbClr val="C00000"/>
                </a:solidFill>
              </a:rPr>
              <a:t>“essa </a:t>
            </a:r>
            <a:r>
              <a:rPr lang="pt-BR" b="1" i="1" dirty="0">
                <a:solidFill>
                  <a:srgbClr val="C00000"/>
                </a:solidFill>
              </a:rPr>
              <a:t>ferida mortal foi curada; e toda a terra se maravilhou, seguindo a </a:t>
            </a:r>
            <a:r>
              <a:rPr lang="pt-BR" b="1" i="1" dirty="0" smtClean="0">
                <a:solidFill>
                  <a:srgbClr val="C00000"/>
                </a:solidFill>
              </a:rPr>
              <a:t>besta”.</a:t>
            </a:r>
            <a:endParaRPr lang="en-US" i="1" dirty="0">
              <a:solidFill>
                <a:srgbClr val="C00000"/>
              </a:solidFill>
            </a:endParaRPr>
          </a:p>
        </p:txBody>
      </p:sp>
      <p:cxnSp>
        <p:nvCxnSpPr>
          <p:cNvPr id="10" name="Straight Connector 9"/>
          <p:cNvCxnSpPr/>
          <p:nvPr/>
        </p:nvCxnSpPr>
        <p:spPr>
          <a:xfrm>
            <a:off x="1419225" y="3416403"/>
            <a:ext cx="911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1783" y="2042885"/>
            <a:ext cx="10560507" cy="954107"/>
          </a:xfrm>
          <a:prstGeom prst="rect">
            <a:avLst/>
          </a:prstGeom>
          <a:noFill/>
        </p:spPr>
        <p:txBody>
          <a:bodyPr wrap="square" rtlCol="0">
            <a:spAutoFit/>
          </a:bodyPr>
          <a:lstStyle/>
          <a:p>
            <a:pPr algn="ctr"/>
            <a:r>
              <a:rPr lang="pt-BR" sz="2800" b="1" dirty="0" smtClean="0">
                <a:solidFill>
                  <a:srgbClr val="05556D"/>
                </a:solidFill>
              </a:rPr>
              <a:t>7</a:t>
            </a:r>
            <a:r>
              <a:rPr lang="pt-BR" sz="2800" b="1" dirty="0" smtClean="0"/>
              <a:t> </a:t>
            </a:r>
            <a:r>
              <a:rPr lang="pt-BR" sz="2800" b="1" dirty="0"/>
              <a:t>| O que aconteceria com a ferida mortal sofrida pelo poder </a:t>
            </a:r>
            <a:endParaRPr lang="pt-BR" sz="2800" b="1" dirty="0" smtClean="0"/>
          </a:p>
          <a:p>
            <a:pPr algn="ctr"/>
            <a:r>
              <a:rPr lang="pt-BR" sz="2800" b="1" dirty="0" smtClean="0"/>
              <a:t>religioso</a:t>
            </a:r>
            <a:r>
              <a:rPr lang="pt-BR" sz="2800" b="1" dirty="0"/>
              <a:t>? </a:t>
            </a:r>
            <a:r>
              <a:rPr lang="pt-BR" sz="2800" i="1" dirty="0" smtClean="0"/>
              <a:t>Apocalipse </a:t>
            </a:r>
            <a:r>
              <a:rPr lang="en-US" sz="2800" i="1" dirty="0" smtClean="0"/>
              <a:t>13:3</a:t>
            </a:r>
            <a:endParaRPr lang="en-US" sz="2800" dirty="0"/>
          </a:p>
        </p:txBody>
      </p:sp>
    </p:spTree>
    <p:extLst>
      <p:ext uri="{BB962C8B-B14F-4D97-AF65-F5344CB8AC3E}">
        <p14:creationId xmlns:p14="http://schemas.microsoft.com/office/powerpoint/2010/main" val="15006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752600" y="2172187"/>
            <a:ext cx="8481823" cy="2785378"/>
          </a:xfrm>
          <a:prstGeom prst="rect">
            <a:avLst/>
          </a:prstGeom>
          <a:noFill/>
        </p:spPr>
        <p:txBody>
          <a:bodyPr wrap="square" rtlCol="0">
            <a:spAutoFit/>
          </a:bodyPr>
          <a:lstStyle/>
          <a:p>
            <a:pPr algn="ctr">
              <a:spcBef>
                <a:spcPts val="1800"/>
              </a:spcBef>
            </a:pPr>
            <a:r>
              <a:rPr lang="pt-BR" sz="2500" b="1" dirty="0">
                <a:solidFill>
                  <a:schemeClr val="bg2">
                    <a:lumMod val="25000"/>
                  </a:schemeClr>
                </a:solidFill>
              </a:rPr>
              <a:t>Com o Tratado de </a:t>
            </a:r>
            <a:r>
              <a:rPr lang="pt-BR" sz="2500" b="1" dirty="0" err="1">
                <a:solidFill>
                  <a:schemeClr val="bg2">
                    <a:lumMod val="25000"/>
                  </a:schemeClr>
                </a:solidFill>
              </a:rPr>
              <a:t>Latrão</a:t>
            </a:r>
            <a:r>
              <a:rPr lang="pt-BR" sz="2500" b="1" dirty="0">
                <a:solidFill>
                  <a:schemeClr val="bg2">
                    <a:lumMod val="25000"/>
                  </a:schemeClr>
                </a:solidFill>
              </a:rPr>
              <a:t>, em 1929, o Vaticano passou a ser reconhecido </a:t>
            </a:r>
            <a:r>
              <a:rPr lang="pt-BR" sz="2500" b="1" dirty="0" smtClean="0">
                <a:solidFill>
                  <a:schemeClr val="bg2">
                    <a:lumMod val="25000"/>
                  </a:schemeClr>
                </a:solidFill>
              </a:rPr>
              <a:t>Como </a:t>
            </a:r>
            <a:r>
              <a:rPr lang="pt-BR" sz="2500" b="1" dirty="0">
                <a:solidFill>
                  <a:schemeClr val="bg2">
                    <a:lumMod val="25000"/>
                  </a:schemeClr>
                </a:solidFill>
              </a:rPr>
              <a:t>estado soberano. Desde então, a Igreja de Roma conseguiu reconquistar grande parte de sua autoridade política, e o poder papal tem ampliado extraordinariamente sua influência no cenário mundial. De acordo com a profecia, ele será novamente, e em breve, o grande protagonista nas </a:t>
            </a:r>
            <a:r>
              <a:rPr lang="pt-BR" sz="2500" b="1" dirty="0" smtClean="0">
                <a:solidFill>
                  <a:schemeClr val="bg2">
                    <a:lumMod val="25000"/>
                  </a:schemeClr>
                </a:solidFill>
              </a:rPr>
              <a:t>decisões </a:t>
            </a:r>
            <a:r>
              <a:rPr lang="pt-BR" sz="2500" b="1" dirty="0">
                <a:solidFill>
                  <a:schemeClr val="bg2">
                    <a:lumMod val="25000"/>
                  </a:schemeClr>
                </a:solidFill>
              </a:rPr>
              <a:t>mundiais.</a:t>
            </a:r>
          </a:p>
        </p:txBody>
      </p:sp>
    </p:spTree>
    <p:extLst>
      <p:ext uri="{BB962C8B-B14F-4D97-AF65-F5344CB8AC3E}">
        <p14:creationId xmlns:p14="http://schemas.microsoft.com/office/powerpoint/2010/main" val="1094798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65126" y="6092537"/>
            <a:ext cx="7693820" cy="523220"/>
          </a:xfrm>
          <a:prstGeom prst="rect">
            <a:avLst/>
          </a:prstGeom>
        </p:spPr>
        <p:txBody>
          <a:bodyPr wrap="square">
            <a:spAutoFit/>
          </a:bodyPr>
          <a:lstStyle/>
          <a:p>
            <a:pPr algn="ctr">
              <a:spcBef>
                <a:spcPts val="300"/>
              </a:spcBef>
            </a:pPr>
            <a:r>
              <a:rPr lang="pt-BR" sz="1400" b="1" i="1" dirty="0" smtClean="0">
                <a:solidFill>
                  <a:schemeClr val="bg1"/>
                </a:solidFill>
              </a:rPr>
              <a:t>E </a:t>
            </a:r>
            <a:r>
              <a:rPr lang="pt-BR" sz="1400" b="1" i="1" dirty="0">
                <a:solidFill>
                  <a:schemeClr val="bg1"/>
                </a:solidFill>
              </a:rPr>
              <a:t>adorá-la-ão todos os que habitam sobre a terra, aqueles cujos nomes não foram escritos no Livro da Vida do Cordeiro que foi morto desde a fundação do mundo; Apocalipse </a:t>
            </a:r>
            <a:r>
              <a:rPr lang="pt-BR" sz="1400" b="1" i="1" dirty="0" smtClean="0">
                <a:solidFill>
                  <a:schemeClr val="bg1"/>
                </a:solidFill>
              </a:rPr>
              <a:t>13:8</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11" name="TextBox 10"/>
          <p:cNvSpPr txBox="1"/>
          <p:nvPr/>
        </p:nvSpPr>
        <p:spPr>
          <a:xfrm>
            <a:off x="898066" y="1670235"/>
            <a:ext cx="10246183" cy="954107"/>
          </a:xfrm>
          <a:prstGeom prst="rect">
            <a:avLst/>
          </a:prstGeom>
          <a:noFill/>
        </p:spPr>
        <p:txBody>
          <a:bodyPr wrap="square" rtlCol="0">
            <a:spAutoFit/>
          </a:bodyPr>
          <a:lstStyle/>
          <a:p>
            <a:r>
              <a:rPr lang="pt-BR" sz="2800" b="1" dirty="0" smtClean="0">
                <a:solidFill>
                  <a:srgbClr val="05556D"/>
                </a:solidFill>
              </a:rPr>
              <a:t>8</a:t>
            </a:r>
            <a:r>
              <a:rPr lang="pt-BR" sz="2800" b="1" dirty="0" smtClean="0"/>
              <a:t> </a:t>
            </a:r>
            <a:r>
              <a:rPr lang="pt-BR" sz="2800" b="1" dirty="0"/>
              <a:t>| Quem são os que adorariam a besta? </a:t>
            </a:r>
            <a:r>
              <a:rPr lang="pt-BR" sz="2800" i="1" dirty="0"/>
              <a:t>Apocalipse 13:8. </a:t>
            </a:r>
            <a:endParaRPr lang="pt-BR" sz="2800" i="1" dirty="0" smtClean="0"/>
          </a:p>
          <a:p>
            <a:r>
              <a:rPr lang="pt-BR" sz="2800" b="1" dirty="0" smtClean="0"/>
              <a:t>Assinale </a:t>
            </a:r>
            <a:r>
              <a:rPr lang="pt-BR" sz="2800" b="1" dirty="0"/>
              <a:t>“V” </a:t>
            </a:r>
            <a:r>
              <a:rPr lang="pt-BR" sz="2800" b="1" dirty="0" smtClean="0"/>
              <a:t>para verdadeiro </a:t>
            </a:r>
            <a:r>
              <a:rPr lang="en-US" sz="2800" b="1" dirty="0" err="1" smtClean="0"/>
              <a:t>ou</a:t>
            </a:r>
            <a:r>
              <a:rPr lang="en-US" sz="2800" b="1" dirty="0" smtClean="0"/>
              <a:t> </a:t>
            </a:r>
            <a:r>
              <a:rPr lang="en-US" sz="2800" b="1" dirty="0"/>
              <a:t>“F” para </a:t>
            </a:r>
            <a:r>
              <a:rPr lang="en-US" sz="2800" b="1" dirty="0" err="1"/>
              <a:t>falso</a:t>
            </a:r>
            <a:r>
              <a:rPr lang="en-US" sz="2800" b="1" dirty="0"/>
              <a:t>.</a:t>
            </a:r>
            <a:endParaRPr lang="en-US" sz="2800" dirty="0"/>
          </a:p>
        </p:txBody>
      </p:sp>
      <p:sp>
        <p:nvSpPr>
          <p:cNvPr id="12" name="TextBox 11"/>
          <p:cNvSpPr txBox="1"/>
          <p:nvPr/>
        </p:nvSpPr>
        <p:spPr>
          <a:xfrm>
            <a:off x="812339" y="2624342"/>
            <a:ext cx="9788986" cy="1938992"/>
          </a:xfrm>
          <a:prstGeom prst="rect">
            <a:avLst/>
          </a:prstGeom>
          <a:noFill/>
        </p:spPr>
        <p:txBody>
          <a:bodyPr wrap="square" rtlCol="0">
            <a:spAutoFit/>
          </a:bodyPr>
          <a:lstStyle/>
          <a:p>
            <a:r>
              <a:rPr lang="en-US" sz="4000" dirty="0" smtClean="0"/>
              <a:t>□</a:t>
            </a:r>
            <a:r>
              <a:rPr lang="en-US" sz="2800" dirty="0" smtClean="0"/>
              <a:t> </a:t>
            </a:r>
            <a:r>
              <a:rPr lang="pt-BR" sz="2800" dirty="0"/>
              <a:t>Aqueles que possuem o nome no Livro da Vida</a:t>
            </a:r>
            <a:r>
              <a:rPr lang="pt-BR" sz="2800" dirty="0" smtClean="0"/>
              <a:t>.</a:t>
            </a:r>
            <a:endParaRPr lang="en-US" sz="2800" dirty="0" smtClean="0"/>
          </a:p>
          <a:p>
            <a:r>
              <a:rPr lang="en-US" sz="4000" dirty="0" smtClean="0"/>
              <a:t>□</a:t>
            </a:r>
            <a:r>
              <a:rPr lang="en-US" sz="2800" dirty="0" smtClean="0"/>
              <a:t> </a:t>
            </a:r>
            <a:r>
              <a:rPr lang="pt-BR" sz="2800" dirty="0"/>
              <a:t>Aqueles que foram perseguidos pela besta</a:t>
            </a:r>
            <a:r>
              <a:rPr lang="pt-BR" sz="2800" dirty="0" smtClean="0"/>
              <a:t>.</a:t>
            </a:r>
            <a:endParaRPr lang="en-US" sz="2800" dirty="0" smtClean="0"/>
          </a:p>
          <a:p>
            <a:r>
              <a:rPr lang="en-US" sz="4000" dirty="0" smtClean="0"/>
              <a:t>□</a:t>
            </a:r>
            <a:r>
              <a:rPr lang="en-US" sz="2800" dirty="0" smtClean="0"/>
              <a:t> </a:t>
            </a:r>
            <a:r>
              <a:rPr lang="pt-BR" sz="2800" dirty="0"/>
              <a:t>Aqueles que não possuem o nome no Livro da Vida</a:t>
            </a:r>
            <a:r>
              <a:rPr lang="pt-BR" sz="2800" dirty="0" smtClean="0"/>
              <a:t>.</a:t>
            </a:r>
            <a:r>
              <a:rPr lang="en-US" sz="2800" dirty="0" smtClean="0"/>
              <a:t>	</a:t>
            </a:r>
            <a:endParaRPr lang="en-US" sz="2800" dirty="0"/>
          </a:p>
        </p:txBody>
      </p:sp>
      <p:sp>
        <p:nvSpPr>
          <p:cNvPr id="13" name="TextBox 12"/>
          <p:cNvSpPr txBox="1"/>
          <p:nvPr/>
        </p:nvSpPr>
        <p:spPr>
          <a:xfrm>
            <a:off x="917116" y="3961515"/>
            <a:ext cx="293670" cy="464871"/>
          </a:xfrm>
          <a:prstGeom prst="rect">
            <a:avLst/>
          </a:prstGeom>
          <a:noFill/>
        </p:spPr>
        <p:txBody>
          <a:bodyPr wrap="none" rtlCol="0">
            <a:spAutoFit/>
          </a:bodyPr>
          <a:lstStyle/>
          <a:p>
            <a:pPr algn="ctr">
              <a:lnSpc>
                <a:spcPct val="150000"/>
              </a:lnSpc>
            </a:pPr>
            <a:r>
              <a:rPr lang="pt-BR" b="1" dirty="0" smtClean="0">
                <a:solidFill>
                  <a:srgbClr val="C00000"/>
                </a:solidFill>
              </a:rPr>
              <a:t>v</a:t>
            </a:r>
            <a:endParaRPr lang="en-US" dirty="0">
              <a:solidFill>
                <a:srgbClr val="C00000"/>
              </a:solidFill>
            </a:endParaRPr>
          </a:p>
        </p:txBody>
      </p:sp>
      <p:sp>
        <p:nvSpPr>
          <p:cNvPr id="14" name="TextBox 13"/>
          <p:cNvSpPr txBox="1"/>
          <p:nvPr/>
        </p:nvSpPr>
        <p:spPr>
          <a:xfrm>
            <a:off x="911910" y="3363501"/>
            <a:ext cx="290464" cy="464871"/>
          </a:xfrm>
          <a:prstGeom prst="rect">
            <a:avLst/>
          </a:prstGeom>
          <a:noFill/>
        </p:spPr>
        <p:txBody>
          <a:bodyPr wrap="none" rtlCol="0">
            <a:spAutoFit/>
          </a:bodyPr>
          <a:lstStyle/>
          <a:p>
            <a:pPr algn="ctr">
              <a:lnSpc>
                <a:spcPct val="150000"/>
              </a:lnSpc>
            </a:pPr>
            <a:r>
              <a:rPr lang="pt-BR" b="1" dirty="0">
                <a:solidFill>
                  <a:srgbClr val="C00000"/>
                </a:solidFill>
              </a:rPr>
              <a:t>F</a:t>
            </a:r>
            <a:endParaRPr lang="en-US" dirty="0">
              <a:solidFill>
                <a:srgbClr val="C00000"/>
              </a:solidFill>
            </a:endParaRPr>
          </a:p>
        </p:txBody>
      </p:sp>
      <p:sp>
        <p:nvSpPr>
          <p:cNvPr id="15" name="TextBox 14"/>
          <p:cNvSpPr txBox="1"/>
          <p:nvPr/>
        </p:nvSpPr>
        <p:spPr>
          <a:xfrm>
            <a:off x="911910" y="2754097"/>
            <a:ext cx="290464" cy="464871"/>
          </a:xfrm>
          <a:prstGeom prst="rect">
            <a:avLst/>
          </a:prstGeom>
          <a:noFill/>
        </p:spPr>
        <p:txBody>
          <a:bodyPr wrap="none" rtlCol="0">
            <a:spAutoFit/>
          </a:bodyPr>
          <a:lstStyle/>
          <a:p>
            <a:pPr algn="ctr">
              <a:lnSpc>
                <a:spcPct val="150000"/>
              </a:lnSpc>
            </a:pPr>
            <a:r>
              <a:rPr lang="pt-BR" b="1" dirty="0">
                <a:solidFill>
                  <a:srgbClr val="C00000"/>
                </a:solidFill>
              </a:rPr>
              <a:t>F</a:t>
            </a:r>
            <a:endParaRPr lang="en-US" dirty="0">
              <a:solidFill>
                <a:srgbClr val="C00000"/>
              </a:solidFill>
            </a:endParaRPr>
          </a:p>
        </p:txBody>
      </p:sp>
    </p:spTree>
    <p:extLst>
      <p:ext uri="{BB962C8B-B14F-4D97-AF65-F5344CB8AC3E}">
        <p14:creationId xmlns:p14="http://schemas.microsoft.com/office/powerpoint/2010/main" val="134730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2305050" y="2153137"/>
            <a:ext cx="7315200" cy="2677656"/>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Os adoradores da besta também adoram o dragão, que dá autoridade a esse poder profano (</a:t>
            </a:r>
            <a:r>
              <a:rPr lang="pt-BR" sz="2800" b="1" dirty="0" err="1">
                <a:solidFill>
                  <a:schemeClr val="bg2">
                    <a:lumMod val="25000"/>
                  </a:schemeClr>
                </a:solidFill>
              </a:rPr>
              <a:t>Ap</a:t>
            </a:r>
            <a:r>
              <a:rPr lang="pt-BR" sz="2800" b="1" dirty="0">
                <a:solidFill>
                  <a:schemeClr val="bg2">
                    <a:lumMod val="25000"/>
                  </a:schemeClr>
                </a:solidFill>
              </a:rPr>
              <a:t> 13:2). Seus adoradores não podem estar inscritos no Livro da Vida, reservado apenas aos santos. Acima de tudo, deveríamos desejar que nosso nome esteja escrito no Céu (</a:t>
            </a:r>
            <a:r>
              <a:rPr lang="pt-BR" sz="2800" b="1" dirty="0" err="1">
                <a:solidFill>
                  <a:schemeClr val="bg2">
                    <a:lumMod val="25000"/>
                  </a:schemeClr>
                </a:solidFill>
              </a:rPr>
              <a:t>Lc</a:t>
            </a:r>
            <a:r>
              <a:rPr lang="pt-BR" sz="2800" b="1" dirty="0">
                <a:solidFill>
                  <a:schemeClr val="bg2">
                    <a:lumMod val="25000"/>
                  </a:schemeClr>
                </a:solidFill>
              </a:rPr>
              <a:t> 10:20).</a:t>
            </a:r>
          </a:p>
        </p:txBody>
      </p:sp>
    </p:spTree>
    <p:extLst>
      <p:ext uri="{BB962C8B-B14F-4D97-AF65-F5344CB8AC3E}">
        <p14:creationId xmlns:p14="http://schemas.microsoft.com/office/powerpoint/2010/main" val="1984264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97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42887" y="5965579"/>
            <a:ext cx="11706225" cy="777136"/>
          </a:xfrm>
          <a:prstGeom prst="rect">
            <a:avLst/>
          </a:prstGeom>
        </p:spPr>
        <p:txBody>
          <a:bodyPr wrap="square">
            <a:spAutoFit/>
          </a:bodyPr>
          <a:lstStyle/>
          <a:p>
            <a:pPr algn="ctr">
              <a:spcBef>
                <a:spcPts val="300"/>
              </a:spcBef>
            </a:pPr>
            <a:r>
              <a:rPr lang="pt-BR" sz="1400" b="1" i="1" baseline="30000" dirty="0" smtClean="0">
                <a:solidFill>
                  <a:schemeClr val="bg1"/>
                </a:solidFill>
              </a:rPr>
              <a:t>9</a:t>
            </a:r>
            <a:r>
              <a:rPr lang="pt-BR" sz="1400" b="1" i="1" dirty="0" smtClean="0">
                <a:solidFill>
                  <a:schemeClr val="bg1"/>
                </a:solidFill>
              </a:rPr>
              <a:t>Seguiu-se </a:t>
            </a:r>
            <a:r>
              <a:rPr lang="pt-BR" sz="1400" b="1" i="1" dirty="0">
                <a:solidFill>
                  <a:schemeClr val="bg1"/>
                </a:solidFill>
              </a:rPr>
              <a:t>a estes outro anjo, o terceiro, dizendo, em grande voz: Se alguém adora a besta e a sua imagem e recebe a sua marca na fronte ou sobre a mão</a:t>
            </a:r>
            <a:r>
              <a:rPr lang="pt-BR" sz="1400" b="1" i="1" dirty="0" smtClean="0">
                <a:solidFill>
                  <a:schemeClr val="bg1"/>
                </a:solidFill>
              </a:rPr>
              <a:t>,</a:t>
            </a:r>
          </a:p>
          <a:p>
            <a:pPr algn="ctr">
              <a:spcBef>
                <a:spcPts val="300"/>
              </a:spcBef>
            </a:pPr>
            <a:r>
              <a:rPr lang="pt-BR" sz="1400" b="1" i="1" baseline="30000" dirty="0" smtClean="0">
                <a:solidFill>
                  <a:schemeClr val="bg1"/>
                </a:solidFill>
              </a:rPr>
              <a:t>10</a:t>
            </a:r>
            <a:r>
              <a:rPr lang="pt-BR" sz="1400" b="1" i="1" dirty="0" smtClean="0">
                <a:solidFill>
                  <a:schemeClr val="bg1"/>
                </a:solidFill>
              </a:rPr>
              <a:t>Também </a:t>
            </a:r>
            <a:r>
              <a:rPr lang="pt-BR" sz="1400" b="1" i="1" dirty="0">
                <a:solidFill>
                  <a:schemeClr val="bg1"/>
                </a:solidFill>
              </a:rPr>
              <a:t>esse beberá do vinho da cólera de Deus, preparado, sem mistura, do cálice da sua ira, e será atormentado </a:t>
            </a:r>
            <a:r>
              <a:rPr lang="pt-BR" sz="1400" b="1" i="1" dirty="0" smtClean="0">
                <a:solidFill>
                  <a:schemeClr val="bg1"/>
                </a:solidFill>
              </a:rPr>
              <a:t>                                                                         com </a:t>
            </a:r>
            <a:r>
              <a:rPr lang="pt-BR" sz="1400" b="1" i="1" dirty="0">
                <a:solidFill>
                  <a:schemeClr val="bg1"/>
                </a:solidFill>
              </a:rPr>
              <a:t>fogo e enxofre, diante dos santos anjos e na presença do </a:t>
            </a:r>
            <a:r>
              <a:rPr lang="pt-BR" sz="1400" b="1" i="1" dirty="0" smtClean="0">
                <a:solidFill>
                  <a:schemeClr val="bg1"/>
                </a:solidFill>
              </a:rPr>
              <a:t>Cordeiro. </a:t>
            </a:r>
            <a:r>
              <a:rPr lang="pt-BR" sz="1400" b="1" i="1" dirty="0">
                <a:solidFill>
                  <a:schemeClr val="bg1"/>
                </a:solidFill>
              </a:rPr>
              <a:t>Apocalipse </a:t>
            </a:r>
            <a:r>
              <a:rPr lang="pt-BR" sz="1400" b="1" i="1" dirty="0" smtClean="0">
                <a:solidFill>
                  <a:schemeClr val="bg1"/>
                </a:solidFill>
              </a:rPr>
              <a:t>14:9, 10</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7" name="TextBox 6"/>
          <p:cNvSpPr txBox="1"/>
          <p:nvPr/>
        </p:nvSpPr>
        <p:spPr>
          <a:xfrm>
            <a:off x="1061843" y="1588452"/>
            <a:ext cx="10068314" cy="1384995"/>
          </a:xfrm>
          <a:prstGeom prst="rect">
            <a:avLst/>
          </a:prstGeom>
          <a:noFill/>
        </p:spPr>
        <p:txBody>
          <a:bodyPr wrap="square" rtlCol="0">
            <a:spAutoFit/>
          </a:bodyPr>
          <a:lstStyle/>
          <a:p>
            <a:pPr algn="ctr"/>
            <a:r>
              <a:rPr lang="pt-BR" sz="2800" b="1" dirty="0" smtClean="0">
                <a:solidFill>
                  <a:srgbClr val="05556D"/>
                </a:solidFill>
              </a:rPr>
              <a:t>9</a:t>
            </a:r>
            <a:r>
              <a:rPr lang="pt-BR" sz="2800" b="1" dirty="0" smtClean="0"/>
              <a:t> </a:t>
            </a:r>
            <a:r>
              <a:rPr lang="pt-BR" sz="2800" b="1" dirty="0"/>
              <a:t>| Que advertência é dada àqueles que adorarem a besta ou sua </a:t>
            </a:r>
            <a:endParaRPr lang="pt-BR" sz="2800" b="1" dirty="0" smtClean="0"/>
          </a:p>
          <a:p>
            <a:pPr algn="ctr"/>
            <a:r>
              <a:rPr lang="pt-BR" sz="2800" b="1" dirty="0" smtClean="0"/>
              <a:t>imagem</a:t>
            </a:r>
            <a:r>
              <a:rPr lang="pt-BR" sz="2800" b="1" dirty="0"/>
              <a:t>, </a:t>
            </a:r>
            <a:r>
              <a:rPr lang="pt-BR" sz="2800" b="1" dirty="0" smtClean="0"/>
              <a:t>quando a </a:t>
            </a:r>
            <a:r>
              <a:rPr lang="pt-BR" sz="2800" b="1" dirty="0"/>
              <a:t>marca desse poder terreno for imposta à </a:t>
            </a:r>
            <a:endParaRPr lang="pt-BR" sz="2800" b="1" dirty="0" smtClean="0"/>
          </a:p>
          <a:p>
            <a:pPr algn="ctr"/>
            <a:r>
              <a:rPr lang="pt-BR" sz="2800" b="1" dirty="0" smtClean="0"/>
              <a:t>humanidade</a:t>
            </a:r>
            <a:r>
              <a:rPr lang="pt-BR" sz="2800" b="1" dirty="0"/>
              <a:t>? </a:t>
            </a:r>
            <a:r>
              <a:rPr lang="pt-BR" sz="2800" i="1" dirty="0"/>
              <a:t>Apocalipse 14:9, 10</a:t>
            </a:r>
            <a:endParaRPr lang="en-US" sz="2800" dirty="0"/>
          </a:p>
        </p:txBody>
      </p:sp>
      <p:sp>
        <p:nvSpPr>
          <p:cNvPr id="8" name="Rectangle 7"/>
          <p:cNvSpPr/>
          <p:nvPr/>
        </p:nvSpPr>
        <p:spPr>
          <a:xfrm>
            <a:off x="1061843" y="3102675"/>
            <a:ext cx="10311297" cy="1938992"/>
          </a:xfrm>
          <a:prstGeom prst="rect">
            <a:avLst/>
          </a:prstGeom>
        </p:spPr>
        <p:txBody>
          <a:bodyPr wrap="square">
            <a:spAutoFit/>
          </a:bodyPr>
          <a:lstStyle/>
          <a:p>
            <a:pPr>
              <a:spcBef>
                <a:spcPts val="200"/>
              </a:spcBef>
              <a:spcAft>
                <a:spcPts val="200"/>
              </a:spcAft>
            </a:pPr>
            <a:r>
              <a:rPr lang="pt-BR" sz="2400" dirty="0"/>
              <a:t>“Se alguém adora a besta e a sua imagem e recebe a sua </a:t>
            </a:r>
            <a:r>
              <a:rPr lang="pt-BR" sz="2400" dirty="0" smtClean="0"/>
              <a:t>____________________ na </a:t>
            </a:r>
            <a:r>
              <a:rPr lang="pt-BR" sz="2400" dirty="0"/>
              <a:t>fronte ou sobre a ____________________, </a:t>
            </a:r>
            <a:r>
              <a:rPr lang="pt-BR" sz="2400" dirty="0" smtClean="0"/>
              <a:t>também </a:t>
            </a:r>
            <a:r>
              <a:rPr lang="pt-BR" sz="2400" dirty="0"/>
              <a:t>esse beberá do vinho </a:t>
            </a:r>
            <a:r>
              <a:rPr lang="pt-BR" sz="2400" dirty="0" smtClean="0"/>
              <a:t>da ________________ </a:t>
            </a:r>
            <a:r>
              <a:rPr lang="pt-BR" sz="2400" dirty="0"/>
              <a:t>de Deus, </a:t>
            </a:r>
            <a:r>
              <a:rPr lang="pt-BR" sz="2400" dirty="0" smtClean="0"/>
              <a:t>preparado</a:t>
            </a:r>
            <a:r>
              <a:rPr lang="pt-BR" sz="2400" dirty="0"/>
              <a:t>, sem mistura, do cálice da Sua </a:t>
            </a:r>
            <a:r>
              <a:rPr lang="pt-BR" sz="2400" dirty="0" smtClean="0"/>
              <a:t>________________, e </a:t>
            </a:r>
            <a:r>
              <a:rPr lang="pt-BR" sz="2400" dirty="0"/>
              <a:t>será </a:t>
            </a:r>
            <a:r>
              <a:rPr lang="pt-BR" sz="2400" dirty="0" smtClean="0"/>
              <a:t>___________________________</a:t>
            </a:r>
            <a:r>
              <a:rPr lang="pt-BR" sz="2400" dirty="0"/>
              <a:t>com fogo e enxofre, diante dos santos </a:t>
            </a:r>
            <a:r>
              <a:rPr lang="pt-BR" sz="2400" dirty="0" smtClean="0"/>
              <a:t>anjos e </a:t>
            </a:r>
            <a:r>
              <a:rPr lang="en-US" sz="2400" dirty="0" err="1" smtClean="0"/>
              <a:t>na</a:t>
            </a:r>
            <a:r>
              <a:rPr lang="en-US" sz="2400" dirty="0" smtClean="0"/>
              <a:t> </a:t>
            </a:r>
            <a:r>
              <a:rPr lang="en-US" sz="2400" dirty="0" err="1"/>
              <a:t>presença</a:t>
            </a:r>
            <a:r>
              <a:rPr lang="en-US" sz="2400" dirty="0"/>
              <a:t> do </a:t>
            </a:r>
            <a:r>
              <a:rPr lang="en-US" sz="2400" dirty="0" err="1"/>
              <a:t>Cordeiro</a:t>
            </a:r>
            <a:r>
              <a:rPr lang="en-US" sz="2400" dirty="0"/>
              <a:t>.”</a:t>
            </a:r>
          </a:p>
        </p:txBody>
      </p:sp>
      <p:sp>
        <p:nvSpPr>
          <p:cNvPr id="10" name="TextBox 9"/>
          <p:cNvSpPr txBox="1"/>
          <p:nvPr/>
        </p:nvSpPr>
        <p:spPr>
          <a:xfrm>
            <a:off x="9204359" y="3038722"/>
            <a:ext cx="1045864" cy="464871"/>
          </a:xfrm>
          <a:prstGeom prst="rect">
            <a:avLst/>
          </a:prstGeom>
          <a:noFill/>
        </p:spPr>
        <p:txBody>
          <a:bodyPr wrap="none" rtlCol="0">
            <a:spAutoFit/>
          </a:bodyPr>
          <a:lstStyle/>
          <a:p>
            <a:pPr algn="ctr">
              <a:lnSpc>
                <a:spcPct val="150000"/>
              </a:lnSpc>
            </a:pPr>
            <a:r>
              <a:rPr lang="pt-BR" b="1" dirty="0" smtClean="0">
                <a:solidFill>
                  <a:srgbClr val="C00000"/>
                </a:solidFill>
              </a:rPr>
              <a:t>IMAGEM</a:t>
            </a:r>
            <a:endParaRPr lang="en-US" dirty="0">
              <a:solidFill>
                <a:srgbClr val="C00000"/>
              </a:solidFill>
            </a:endParaRPr>
          </a:p>
        </p:txBody>
      </p:sp>
      <p:sp>
        <p:nvSpPr>
          <p:cNvPr id="13" name="TextBox 12"/>
          <p:cNvSpPr txBox="1"/>
          <p:nvPr/>
        </p:nvSpPr>
        <p:spPr>
          <a:xfrm>
            <a:off x="4793874" y="3426318"/>
            <a:ext cx="678455" cy="464871"/>
          </a:xfrm>
          <a:prstGeom prst="rect">
            <a:avLst/>
          </a:prstGeom>
          <a:noFill/>
        </p:spPr>
        <p:txBody>
          <a:bodyPr wrap="none" rtlCol="0">
            <a:spAutoFit/>
          </a:bodyPr>
          <a:lstStyle/>
          <a:p>
            <a:pPr algn="ctr">
              <a:lnSpc>
                <a:spcPct val="150000"/>
              </a:lnSpc>
            </a:pPr>
            <a:r>
              <a:rPr lang="pt-BR" b="1" dirty="0" smtClean="0">
                <a:solidFill>
                  <a:srgbClr val="C00000"/>
                </a:solidFill>
              </a:rPr>
              <a:t>MÃO</a:t>
            </a:r>
            <a:endParaRPr lang="en-US" dirty="0">
              <a:solidFill>
                <a:srgbClr val="C00000"/>
              </a:solidFill>
            </a:endParaRPr>
          </a:p>
        </p:txBody>
      </p:sp>
      <p:sp>
        <p:nvSpPr>
          <p:cNvPr id="14" name="TextBox 13"/>
          <p:cNvSpPr txBox="1"/>
          <p:nvPr/>
        </p:nvSpPr>
        <p:spPr>
          <a:xfrm>
            <a:off x="1817491" y="3816271"/>
            <a:ext cx="939617" cy="464871"/>
          </a:xfrm>
          <a:prstGeom prst="rect">
            <a:avLst/>
          </a:prstGeom>
          <a:noFill/>
        </p:spPr>
        <p:txBody>
          <a:bodyPr wrap="none" rtlCol="0">
            <a:spAutoFit/>
          </a:bodyPr>
          <a:lstStyle/>
          <a:p>
            <a:pPr algn="ctr">
              <a:lnSpc>
                <a:spcPct val="150000"/>
              </a:lnSpc>
            </a:pPr>
            <a:r>
              <a:rPr lang="pt-BR" b="1" dirty="0" smtClean="0">
                <a:solidFill>
                  <a:srgbClr val="C00000"/>
                </a:solidFill>
              </a:rPr>
              <a:t>CÓLERA</a:t>
            </a:r>
            <a:endParaRPr lang="en-US" dirty="0">
              <a:solidFill>
                <a:srgbClr val="C00000"/>
              </a:solidFill>
            </a:endParaRPr>
          </a:p>
        </p:txBody>
      </p:sp>
      <p:sp>
        <p:nvSpPr>
          <p:cNvPr id="15" name="TextBox 14"/>
          <p:cNvSpPr txBox="1"/>
          <p:nvPr/>
        </p:nvSpPr>
        <p:spPr>
          <a:xfrm>
            <a:off x="2029857" y="4163991"/>
            <a:ext cx="514885" cy="464871"/>
          </a:xfrm>
          <a:prstGeom prst="rect">
            <a:avLst/>
          </a:prstGeom>
          <a:noFill/>
        </p:spPr>
        <p:txBody>
          <a:bodyPr wrap="none" rtlCol="0">
            <a:spAutoFit/>
          </a:bodyPr>
          <a:lstStyle/>
          <a:p>
            <a:pPr algn="ctr">
              <a:lnSpc>
                <a:spcPct val="150000"/>
              </a:lnSpc>
            </a:pPr>
            <a:r>
              <a:rPr lang="pt-BR" b="1" dirty="0" smtClean="0">
                <a:solidFill>
                  <a:srgbClr val="C00000"/>
                </a:solidFill>
              </a:rPr>
              <a:t>IRA</a:t>
            </a:r>
            <a:endParaRPr lang="en-US" dirty="0">
              <a:solidFill>
                <a:srgbClr val="C00000"/>
              </a:solidFill>
            </a:endParaRPr>
          </a:p>
        </p:txBody>
      </p:sp>
      <p:sp>
        <p:nvSpPr>
          <p:cNvPr id="16" name="TextBox 15"/>
          <p:cNvSpPr txBox="1"/>
          <p:nvPr/>
        </p:nvSpPr>
        <p:spPr>
          <a:xfrm>
            <a:off x="5573564" y="4141335"/>
            <a:ext cx="1702005" cy="464871"/>
          </a:xfrm>
          <a:prstGeom prst="rect">
            <a:avLst/>
          </a:prstGeom>
          <a:noFill/>
        </p:spPr>
        <p:txBody>
          <a:bodyPr wrap="none" rtlCol="0">
            <a:spAutoFit/>
          </a:bodyPr>
          <a:lstStyle/>
          <a:p>
            <a:pPr algn="ctr">
              <a:lnSpc>
                <a:spcPct val="150000"/>
              </a:lnSpc>
            </a:pPr>
            <a:r>
              <a:rPr lang="pt-BR" b="1" dirty="0" smtClean="0">
                <a:solidFill>
                  <a:srgbClr val="C00000"/>
                </a:solidFill>
              </a:rPr>
              <a:t>ATORMENTADO</a:t>
            </a:r>
            <a:endParaRPr lang="en-US" dirty="0">
              <a:solidFill>
                <a:srgbClr val="C00000"/>
              </a:solidFill>
            </a:endParaRPr>
          </a:p>
        </p:txBody>
      </p:sp>
    </p:spTree>
    <p:extLst>
      <p:ext uri="{BB962C8B-B14F-4D97-AF65-F5344CB8AC3E}">
        <p14:creationId xmlns:p14="http://schemas.microsoft.com/office/powerpoint/2010/main" val="231120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2305050" y="2153137"/>
            <a:ext cx="7315200" cy="3108543"/>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Ninguém precisa receber o castigo reservado aos adoradores da besta e de sua imagem. Todos aqueles que estiverem com Cristo e se recusarem a acatar quaisquer imposições que sejam contrárias aos mandamentos de Deus não sofrerão as consequências de aceitar o último grande engano.</a:t>
            </a:r>
          </a:p>
        </p:txBody>
      </p:sp>
    </p:spTree>
    <p:extLst>
      <p:ext uri="{BB962C8B-B14F-4D97-AF65-F5344CB8AC3E}">
        <p14:creationId xmlns:p14="http://schemas.microsoft.com/office/powerpoint/2010/main" val="3605218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95411" y="5965579"/>
            <a:ext cx="9163050" cy="777136"/>
          </a:xfrm>
          <a:prstGeom prst="rect">
            <a:avLst/>
          </a:prstGeom>
        </p:spPr>
        <p:txBody>
          <a:bodyPr wrap="square">
            <a:spAutoFit/>
          </a:bodyPr>
          <a:lstStyle/>
          <a:p>
            <a:pPr algn="ctr">
              <a:spcBef>
                <a:spcPts val="300"/>
              </a:spcBef>
            </a:pPr>
            <a:r>
              <a:rPr lang="pt-BR" sz="1400" b="1" i="1" baseline="30000" dirty="0" smtClean="0">
                <a:solidFill>
                  <a:schemeClr val="bg1"/>
                </a:solidFill>
              </a:rPr>
              <a:t>9</a:t>
            </a:r>
            <a:r>
              <a:rPr lang="pt-BR" sz="1400" b="1" i="1" dirty="0" smtClean="0">
                <a:solidFill>
                  <a:schemeClr val="bg1"/>
                </a:solidFill>
              </a:rPr>
              <a:t>Eu </a:t>
            </a:r>
            <a:r>
              <a:rPr lang="pt-BR" sz="1400" b="1" i="1" dirty="0">
                <a:solidFill>
                  <a:schemeClr val="bg1"/>
                </a:solidFill>
              </a:rPr>
              <a:t>sou a porta. Se alguém entrar por mim, será salvo; entrará, e sairá, e achará </a:t>
            </a:r>
            <a:r>
              <a:rPr lang="pt-BR" sz="1400" b="1" i="1" dirty="0" smtClean="0">
                <a:solidFill>
                  <a:schemeClr val="bg1"/>
                </a:solidFill>
              </a:rPr>
              <a:t>pastagem.</a:t>
            </a:r>
          </a:p>
          <a:p>
            <a:pPr algn="ctr">
              <a:spcBef>
                <a:spcPts val="300"/>
              </a:spcBef>
            </a:pPr>
            <a:r>
              <a:rPr lang="pt-BR" sz="1400" b="1" i="1" baseline="30000" dirty="0" smtClean="0">
                <a:solidFill>
                  <a:schemeClr val="bg1"/>
                </a:solidFill>
              </a:rPr>
              <a:t>16</a:t>
            </a:r>
            <a:r>
              <a:rPr lang="pt-BR" sz="1400" b="1" i="1" dirty="0" smtClean="0">
                <a:solidFill>
                  <a:schemeClr val="bg1"/>
                </a:solidFill>
              </a:rPr>
              <a:t>Ainda </a:t>
            </a:r>
            <a:r>
              <a:rPr lang="pt-BR" sz="1400" b="1" i="1" dirty="0">
                <a:solidFill>
                  <a:schemeClr val="bg1"/>
                </a:solidFill>
              </a:rPr>
              <a:t>tenho outras ovelhas, não deste aprisco; a mim me convém conduzi-las; elas ouvirão a minha voz; então, haverá um rebanho e um </a:t>
            </a:r>
            <a:r>
              <a:rPr lang="pt-BR" sz="1400" b="1" i="1" dirty="0" smtClean="0">
                <a:solidFill>
                  <a:schemeClr val="bg1"/>
                </a:solidFill>
              </a:rPr>
              <a:t>pastor</a:t>
            </a:r>
            <a:r>
              <a:rPr lang="pt-BR" sz="1400" b="1" i="1" dirty="0">
                <a:solidFill>
                  <a:schemeClr val="bg1"/>
                </a:solidFill>
              </a:rPr>
              <a:t>. João 10:9, 16</a:t>
            </a:r>
            <a:endParaRPr lang="pt-BR" sz="14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9" name="TextBox 8"/>
          <p:cNvSpPr txBox="1"/>
          <p:nvPr/>
        </p:nvSpPr>
        <p:spPr>
          <a:xfrm>
            <a:off x="1395962" y="2951532"/>
            <a:ext cx="9032153" cy="464871"/>
          </a:xfrm>
          <a:prstGeom prst="rect">
            <a:avLst/>
          </a:prstGeom>
          <a:noFill/>
        </p:spPr>
        <p:txBody>
          <a:bodyPr wrap="none" rtlCol="0">
            <a:spAutoFit/>
          </a:bodyPr>
          <a:lstStyle/>
          <a:p>
            <a:pPr algn="ctr">
              <a:lnSpc>
                <a:spcPct val="150000"/>
              </a:lnSpc>
            </a:pPr>
            <a:r>
              <a:rPr lang="pt-BR" b="1" i="1" dirty="0" smtClean="0">
                <a:solidFill>
                  <a:srgbClr val="C00000"/>
                </a:solidFill>
              </a:rPr>
              <a:t>“Eu </a:t>
            </a:r>
            <a:r>
              <a:rPr lang="pt-BR" b="1" i="1" dirty="0">
                <a:solidFill>
                  <a:srgbClr val="C00000"/>
                </a:solidFill>
              </a:rPr>
              <a:t>sou a porta. Se alguém entrar por mim, será salvo; entrará, e sairá, e achará </a:t>
            </a:r>
            <a:r>
              <a:rPr lang="pt-BR" b="1" i="1" dirty="0" smtClean="0">
                <a:solidFill>
                  <a:srgbClr val="C00000"/>
                </a:solidFill>
              </a:rPr>
              <a:t>pastagem”.</a:t>
            </a:r>
            <a:endParaRPr lang="en-US" i="1" dirty="0">
              <a:solidFill>
                <a:srgbClr val="C00000"/>
              </a:solidFill>
            </a:endParaRPr>
          </a:p>
        </p:txBody>
      </p:sp>
      <p:cxnSp>
        <p:nvCxnSpPr>
          <p:cNvPr id="10" name="Straight Connector 9"/>
          <p:cNvCxnSpPr/>
          <p:nvPr/>
        </p:nvCxnSpPr>
        <p:spPr>
          <a:xfrm>
            <a:off x="1419225" y="3416403"/>
            <a:ext cx="91154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28347" y="1985243"/>
            <a:ext cx="9297179" cy="954107"/>
          </a:xfrm>
          <a:prstGeom prst="rect">
            <a:avLst/>
          </a:prstGeom>
          <a:noFill/>
        </p:spPr>
        <p:txBody>
          <a:bodyPr wrap="square" rtlCol="0">
            <a:spAutoFit/>
          </a:bodyPr>
          <a:lstStyle/>
          <a:p>
            <a:pPr algn="ctr"/>
            <a:r>
              <a:rPr lang="pt-BR" sz="2800" b="1" dirty="0" smtClean="0">
                <a:solidFill>
                  <a:srgbClr val="05556D"/>
                </a:solidFill>
              </a:rPr>
              <a:t>10</a:t>
            </a:r>
            <a:r>
              <a:rPr lang="pt-BR" sz="2800" b="1" dirty="0" smtClean="0"/>
              <a:t> </a:t>
            </a:r>
            <a:r>
              <a:rPr lang="pt-BR" sz="2800" b="1" dirty="0"/>
              <a:t>| Qual é o chamado de Cristo a Seus </a:t>
            </a:r>
            <a:r>
              <a:rPr lang="pt-BR" sz="2800" b="1" dirty="0" smtClean="0"/>
              <a:t>filhos </a:t>
            </a:r>
            <a:r>
              <a:rPr lang="pt-BR" sz="2800" b="1" dirty="0"/>
              <a:t>que estão fora de Seu redil? </a:t>
            </a:r>
            <a:r>
              <a:rPr lang="pt-BR" sz="2800" i="1" dirty="0" smtClean="0"/>
              <a:t>João </a:t>
            </a:r>
            <a:r>
              <a:rPr lang="en-US" sz="2800" i="1" dirty="0" smtClean="0"/>
              <a:t>10:9</a:t>
            </a:r>
            <a:r>
              <a:rPr lang="en-US" sz="2800" i="1" dirty="0"/>
              <a:t>, 16</a:t>
            </a:r>
            <a:endParaRPr lang="en-US" sz="2800" dirty="0"/>
          </a:p>
        </p:txBody>
      </p:sp>
    </p:spTree>
    <p:extLst>
      <p:ext uri="{BB962C8B-B14F-4D97-AF65-F5344CB8AC3E}">
        <p14:creationId xmlns:p14="http://schemas.microsoft.com/office/powerpoint/2010/main" val="154364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571625" y="1924537"/>
            <a:ext cx="8591550" cy="3554819"/>
          </a:xfrm>
          <a:prstGeom prst="rect">
            <a:avLst/>
          </a:prstGeom>
          <a:noFill/>
        </p:spPr>
        <p:txBody>
          <a:bodyPr wrap="square" rtlCol="0">
            <a:spAutoFit/>
          </a:bodyPr>
          <a:lstStyle/>
          <a:p>
            <a:pPr algn="ctr">
              <a:spcBef>
                <a:spcPts val="1800"/>
              </a:spcBef>
            </a:pPr>
            <a:r>
              <a:rPr lang="pt-BR" sz="2500" b="1" dirty="0">
                <a:solidFill>
                  <a:schemeClr val="bg2">
                    <a:lumMod val="25000"/>
                  </a:schemeClr>
                </a:solidFill>
              </a:rPr>
              <a:t>Deus tem Seus filhos em todas as igrejas. É importante lembrar que o livro do Apocalipse identifica um sistema religioso que se afastou do ideal bíblico, mas isso não significa que os fiéis desse sistema ou membros de qualquer outra denominação estejam perdidos. Deus julgará cada um conforme o conhecimento e os privilégios recebidos (At 17:30). Chegará o momento em que Ele chamará todas as pessoas para se unir aos que guardam os mandamentos de Deus e a fé em Jesus (</a:t>
            </a:r>
            <a:r>
              <a:rPr lang="pt-BR" sz="2500" b="1" dirty="0" err="1">
                <a:solidFill>
                  <a:schemeClr val="bg2">
                    <a:lumMod val="25000"/>
                  </a:schemeClr>
                </a:solidFill>
              </a:rPr>
              <a:t>Ap</a:t>
            </a:r>
            <a:r>
              <a:rPr lang="pt-BR" sz="2500" b="1" dirty="0">
                <a:solidFill>
                  <a:schemeClr val="bg2">
                    <a:lumMod val="25000"/>
                  </a:schemeClr>
                </a:solidFill>
              </a:rPr>
              <a:t> 18:4; 12:17; 14:12), formando um só povo. Ele chama você hoje!</a:t>
            </a:r>
          </a:p>
        </p:txBody>
      </p:sp>
    </p:spTree>
    <p:extLst>
      <p:ext uri="{BB962C8B-B14F-4D97-AF65-F5344CB8AC3E}">
        <p14:creationId xmlns:p14="http://schemas.microsoft.com/office/powerpoint/2010/main" val="4017657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5" name="Rectangle 4"/>
          <p:cNvSpPr/>
          <p:nvPr/>
        </p:nvSpPr>
        <p:spPr>
          <a:xfrm>
            <a:off x="3162300" y="1755489"/>
            <a:ext cx="5167531" cy="3892836"/>
          </a:xfrm>
          <a:prstGeom prst="rect">
            <a:avLst/>
          </a:prstGeom>
          <a:solidFill>
            <a:srgbClr val="CADB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68731" y="1993103"/>
            <a:ext cx="4598943" cy="3293209"/>
          </a:xfrm>
          <a:prstGeom prst="rect">
            <a:avLst/>
          </a:prstGeom>
          <a:noFill/>
        </p:spPr>
        <p:txBody>
          <a:bodyPr wrap="square" rtlCol="0">
            <a:spAutoFit/>
          </a:bodyPr>
          <a:lstStyle/>
          <a:p>
            <a:pPr algn="ctr"/>
            <a:r>
              <a:rPr lang="en-US" sz="1600" b="1" dirty="0" smtClean="0">
                <a:solidFill>
                  <a:srgbClr val="05556D"/>
                </a:solidFill>
              </a:rPr>
              <a:t>MEU COMPROMISSO:</a:t>
            </a:r>
          </a:p>
          <a:p>
            <a:pPr algn="ctr"/>
            <a:endParaRPr lang="en-US" sz="1600" b="1" dirty="0"/>
          </a:p>
          <a:p>
            <a:pPr algn="ctr"/>
            <a:r>
              <a:rPr lang="pt-BR" sz="1600" b="1" dirty="0"/>
              <a:t>Compreendi que a besta de Apocalipse 13: 1 a 10 se refere a um poder </a:t>
            </a:r>
            <a:r>
              <a:rPr lang="pt-BR" sz="1600" b="1" dirty="0" smtClean="0"/>
              <a:t>político-religioso representado </a:t>
            </a:r>
            <a:r>
              <a:rPr lang="pt-BR" sz="1600" b="1" dirty="0"/>
              <a:t>pela Igreja de Roma, que por meio do seu </a:t>
            </a:r>
            <a:r>
              <a:rPr lang="pt-BR" sz="1600" b="1" dirty="0" smtClean="0"/>
              <a:t>líder máximo </a:t>
            </a:r>
            <a:r>
              <a:rPr lang="pt-BR" sz="1600" b="1" dirty="0"/>
              <a:t>se coloca no lugar de Deus, pretendendo ter a autoridade da </a:t>
            </a:r>
            <a:r>
              <a:rPr lang="pt-BR" sz="1600" b="1" dirty="0" smtClean="0"/>
              <a:t>qual somente </a:t>
            </a:r>
            <a:r>
              <a:rPr lang="pt-BR" sz="1600" b="1" dirty="0"/>
              <a:t>o Senhor é digno. Eu me comprometo a viver de acordo com a </a:t>
            </a:r>
            <a:r>
              <a:rPr lang="pt-BR" sz="1600" b="1" dirty="0" smtClean="0"/>
              <a:t>Palavra de </a:t>
            </a:r>
            <a:r>
              <a:rPr lang="pt-BR" sz="1600" b="1" dirty="0"/>
              <a:t>Deus e decido não seguir nenhum princípio que tenha sido </a:t>
            </a:r>
            <a:r>
              <a:rPr lang="pt-BR" sz="1600" b="1" dirty="0" smtClean="0"/>
              <a:t>estabelecido por </a:t>
            </a:r>
            <a:r>
              <a:rPr lang="pt-BR" sz="1600" b="1" dirty="0"/>
              <a:t>esse sistema religioso, embora deva amar e respeitar seus </a:t>
            </a:r>
            <a:r>
              <a:rPr lang="pt-BR" sz="1600" b="1" dirty="0" smtClean="0"/>
              <a:t>adeptos. Desejo </a:t>
            </a:r>
            <a:r>
              <a:rPr lang="pt-BR" sz="1600" b="1" dirty="0"/>
              <a:t>fazer parte do grupo que guarda os mandamentos de Deus e tem </a:t>
            </a:r>
            <a:r>
              <a:rPr lang="pt-BR" sz="1600" b="1" dirty="0" smtClean="0"/>
              <a:t>o </a:t>
            </a:r>
            <a:r>
              <a:rPr lang="en-US" sz="1600" b="1" dirty="0" err="1" smtClean="0"/>
              <a:t>testemunho</a:t>
            </a:r>
            <a:r>
              <a:rPr lang="en-US" sz="1600" b="1" dirty="0" smtClean="0"/>
              <a:t> </a:t>
            </a:r>
            <a:r>
              <a:rPr lang="en-US" sz="1600" b="1" dirty="0"/>
              <a:t>de Jesus</a:t>
            </a:r>
            <a:r>
              <a:rPr lang="en-US" sz="1600" b="1" dirty="0" smtClean="0"/>
              <a:t>.</a:t>
            </a:r>
            <a:endParaRPr lang="en-US" sz="1600" dirty="0" smtClean="0"/>
          </a:p>
        </p:txBody>
      </p:sp>
    </p:spTree>
    <p:extLst>
      <p:ext uri="{BB962C8B-B14F-4D97-AF65-F5344CB8AC3E}">
        <p14:creationId xmlns:p14="http://schemas.microsoft.com/office/powerpoint/2010/main" val="216556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3" name="TextBox 2"/>
          <p:cNvSpPr txBox="1"/>
          <p:nvPr/>
        </p:nvSpPr>
        <p:spPr>
          <a:xfrm>
            <a:off x="489722" y="1296952"/>
            <a:ext cx="7835128" cy="4478149"/>
          </a:xfrm>
          <a:prstGeom prst="rect">
            <a:avLst/>
          </a:prstGeom>
          <a:noFill/>
        </p:spPr>
        <p:txBody>
          <a:bodyPr wrap="square" rtlCol="0">
            <a:spAutoFit/>
          </a:bodyPr>
          <a:lstStyle/>
          <a:p>
            <a:pPr>
              <a:spcBef>
                <a:spcPts val="1800"/>
              </a:spcBef>
            </a:pPr>
            <a:r>
              <a:rPr lang="pt-BR" b="1" dirty="0">
                <a:solidFill>
                  <a:schemeClr val="bg2">
                    <a:lumMod val="25000"/>
                  </a:schemeClr>
                </a:solidFill>
              </a:rPr>
              <a:t>Um dos temas bíblicos mais intrigantes é o aparecimento do </a:t>
            </a:r>
            <a:r>
              <a:rPr lang="pt-BR" b="1" dirty="0" smtClean="0">
                <a:solidFill>
                  <a:schemeClr val="bg2">
                    <a:lumMod val="25000"/>
                  </a:schemeClr>
                </a:solidFill>
              </a:rPr>
              <a:t>anticristo </a:t>
            </a:r>
            <a:r>
              <a:rPr lang="pt-BR" b="1" dirty="0">
                <a:solidFill>
                  <a:schemeClr val="bg2">
                    <a:lumMod val="25000"/>
                  </a:schemeClr>
                </a:solidFill>
              </a:rPr>
              <a:t>(1Jo 2:18, 22; 4:3; 2Jo 7). O próprio Cristo previu o surgimento de “falsos cristos” (</a:t>
            </a:r>
            <a:r>
              <a:rPr lang="pt-BR" b="1" dirty="0" err="1">
                <a:solidFill>
                  <a:schemeClr val="bg2">
                    <a:lumMod val="25000"/>
                  </a:schemeClr>
                </a:solidFill>
              </a:rPr>
              <a:t>Mt</a:t>
            </a:r>
            <a:r>
              <a:rPr lang="pt-BR" b="1" dirty="0">
                <a:solidFill>
                  <a:schemeClr val="bg2">
                    <a:lumMod val="25000"/>
                  </a:schemeClr>
                </a:solidFill>
              </a:rPr>
              <a:t> 24:23, 24). Chamado na Bíblia também de “homem da iniquidade” (2Ts 2:3), “iníquo” (v. 8), “chifre pequeno” </a:t>
            </a:r>
            <a:r>
              <a:rPr lang="pt-BR" b="1" dirty="0" smtClean="0">
                <a:solidFill>
                  <a:schemeClr val="bg2">
                    <a:lumMod val="25000"/>
                  </a:schemeClr>
                </a:solidFill>
              </a:rPr>
              <a:t>(</a:t>
            </a:r>
            <a:r>
              <a:rPr lang="pt-BR" b="1" dirty="0" err="1">
                <a:solidFill>
                  <a:schemeClr val="bg2">
                    <a:lumMod val="25000"/>
                  </a:schemeClr>
                </a:solidFill>
              </a:rPr>
              <a:t>Dn</a:t>
            </a:r>
            <a:r>
              <a:rPr lang="pt-BR" b="1" dirty="0">
                <a:solidFill>
                  <a:schemeClr val="bg2">
                    <a:lumMod val="25000"/>
                  </a:schemeClr>
                </a:solidFill>
              </a:rPr>
              <a:t> 7:8, 11, 20, 21, 24, 25; 8:9-12), no Apocalipse é identificado como a besta que sobe do mar (</a:t>
            </a:r>
            <a:r>
              <a:rPr lang="pt-BR" b="1" dirty="0" err="1">
                <a:solidFill>
                  <a:schemeClr val="bg2">
                    <a:lumMod val="25000"/>
                  </a:schemeClr>
                </a:solidFill>
              </a:rPr>
              <a:t>Ap</a:t>
            </a:r>
            <a:r>
              <a:rPr lang="pt-BR" b="1" dirty="0">
                <a:solidFill>
                  <a:schemeClr val="bg2">
                    <a:lumMod val="25000"/>
                  </a:schemeClr>
                </a:solidFill>
              </a:rPr>
              <a:t> 13). Alguns se perguntam se seria o próprio demônio personificado entre a humanidade. Outros questionam como interpretar o enigmático número 666, que seria a chave principal para descobrir a identidade do anticristo. Com base nisso, muitos líderes políticos da humanidade já foram identificados como sendo o anticristo. Alguns acreditam que se trata de alguém que aparecerá somente no futuro, governará o mundo e tentará destruir o verdadeiro cristianismo.</a:t>
            </a:r>
          </a:p>
          <a:p>
            <a:pPr>
              <a:spcBef>
                <a:spcPts val="1800"/>
              </a:spcBef>
            </a:pPr>
            <a:r>
              <a:rPr lang="pt-BR" b="1" dirty="0">
                <a:solidFill>
                  <a:schemeClr val="bg2">
                    <a:lumMod val="25000"/>
                  </a:schemeClr>
                </a:solidFill>
              </a:rPr>
              <a:t>Nesta lição, a verdade bíblica é separada das especulações humanas sobre o anticristo. Você descobrirá a verdadeira identidade daquele que adulterou a mensagem do Senhor Jesus. Também saberá como evitar seus enganos e manter-se fiel ao verdadeiro e único </a:t>
            </a:r>
            <a:r>
              <a:rPr lang="pt-BR" b="1" dirty="0" smtClean="0">
                <a:solidFill>
                  <a:schemeClr val="bg2">
                    <a:lumMod val="25000"/>
                  </a:schemeClr>
                </a:solidFill>
              </a:rPr>
              <a:t>Salvador.</a:t>
            </a:r>
            <a:endParaRPr lang="pt-BR" b="1" dirty="0">
              <a:solidFill>
                <a:schemeClr val="bg2">
                  <a:lumMod val="25000"/>
                </a:schemeClr>
              </a:solidFill>
            </a:endParaRPr>
          </a:p>
        </p:txBody>
      </p:sp>
    </p:spTree>
    <p:extLst>
      <p:ext uri="{BB962C8B-B14F-4D97-AF65-F5344CB8AC3E}">
        <p14:creationId xmlns:p14="http://schemas.microsoft.com/office/powerpoint/2010/main" val="183258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361167" y="6092537"/>
            <a:ext cx="9109521" cy="523220"/>
          </a:xfrm>
          <a:prstGeom prst="rect">
            <a:avLst/>
          </a:prstGeom>
        </p:spPr>
        <p:txBody>
          <a:bodyPr wrap="square">
            <a:spAutoFit/>
          </a:bodyPr>
          <a:lstStyle/>
          <a:p>
            <a:pPr algn="ctr">
              <a:spcBef>
                <a:spcPts val="300"/>
              </a:spcBef>
            </a:pPr>
            <a:r>
              <a:rPr lang="pt-BR" sz="1400" b="1" i="1" dirty="0" smtClean="0">
                <a:solidFill>
                  <a:schemeClr val="bg1"/>
                </a:solidFill>
              </a:rPr>
              <a:t>o </a:t>
            </a:r>
            <a:r>
              <a:rPr lang="pt-BR" sz="1400" b="1" i="1" dirty="0">
                <a:solidFill>
                  <a:schemeClr val="bg1"/>
                </a:solidFill>
              </a:rPr>
              <a:t>qual se opõe e se levanta contra tudo que se chama Deus ou é objeto de culto, a ponto de assentar-se no santuário de Deus, ostentando-se como se fosse o próprio Deus. 2 Tessalonicenses 2:4</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8" name="TextBox 47"/>
          <p:cNvSpPr txBox="1"/>
          <p:nvPr/>
        </p:nvSpPr>
        <p:spPr>
          <a:xfrm>
            <a:off x="567125" y="1939805"/>
            <a:ext cx="11077187" cy="954107"/>
          </a:xfrm>
          <a:prstGeom prst="rect">
            <a:avLst/>
          </a:prstGeom>
          <a:noFill/>
        </p:spPr>
        <p:txBody>
          <a:bodyPr wrap="square" rtlCol="0">
            <a:spAutoFit/>
          </a:bodyPr>
          <a:lstStyle/>
          <a:p>
            <a:pPr algn="ctr"/>
            <a:r>
              <a:rPr lang="pt-BR" sz="2800" b="1" dirty="0" smtClean="0">
                <a:solidFill>
                  <a:srgbClr val="05556D"/>
                </a:solidFill>
              </a:rPr>
              <a:t>1</a:t>
            </a:r>
            <a:r>
              <a:rPr lang="pt-BR" sz="2800" b="1" dirty="0" smtClean="0"/>
              <a:t> | </a:t>
            </a:r>
            <a:r>
              <a:rPr lang="pt-BR" sz="2800" b="1" dirty="0"/>
              <a:t>Onde o anticristo surgiria, produzindo o abandono da verdade? </a:t>
            </a:r>
            <a:endParaRPr lang="pt-BR" sz="2800" b="1" dirty="0" smtClean="0"/>
          </a:p>
          <a:p>
            <a:pPr algn="ctr"/>
            <a:r>
              <a:rPr lang="pt-BR" sz="2800" b="1" dirty="0" smtClean="0"/>
              <a:t>Dentro da igreja </a:t>
            </a:r>
            <a:r>
              <a:rPr lang="pt-BR" sz="2800" b="1" dirty="0"/>
              <a:t>cristã ou fora dela? </a:t>
            </a:r>
            <a:r>
              <a:rPr lang="pt-BR" sz="2800" i="1" dirty="0"/>
              <a:t>2 </a:t>
            </a:r>
            <a:r>
              <a:rPr lang="pt-BR" sz="2800" i="1" dirty="0" smtClean="0"/>
              <a:t>Tessalonicenses </a:t>
            </a:r>
            <a:r>
              <a:rPr lang="pt-BR" sz="2800" i="1" dirty="0"/>
              <a:t>2:4</a:t>
            </a:r>
            <a:endParaRPr lang="en-US" sz="2800" dirty="0"/>
          </a:p>
        </p:txBody>
      </p:sp>
      <p:sp>
        <p:nvSpPr>
          <p:cNvPr id="49" name="TextBox 48"/>
          <p:cNvSpPr txBox="1"/>
          <p:nvPr/>
        </p:nvSpPr>
        <p:spPr>
          <a:xfrm>
            <a:off x="1152912" y="2986352"/>
            <a:ext cx="10115163" cy="1815882"/>
          </a:xfrm>
          <a:prstGeom prst="rect">
            <a:avLst/>
          </a:prstGeom>
          <a:noFill/>
        </p:spPr>
        <p:txBody>
          <a:bodyPr wrap="square" rtlCol="0">
            <a:spAutoFit/>
          </a:bodyPr>
          <a:lstStyle/>
          <a:p>
            <a:pPr>
              <a:spcBef>
                <a:spcPts val="300"/>
              </a:spcBef>
              <a:spcAft>
                <a:spcPts val="300"/>
              </a:spcAft>
            </a:pPr>
            <a:r>
              <a:rPr lang="pt-BR" sz="2800" dirty="0"/>
              <a:t>“O qual se </a:t>
            </a:r>
            <a:r>
              <a:rPr lang="pt-BR" sz="2800" dirty="0" smtClean="0"/>
              <a:t>__________________ </a:t>
            </a:r>
            <a:r>
              <a:rPr lang="pt-BR" sz="2800" dirty="0"/>
              <a:t>e se levanta contra tudo </a:t>
            </a:r>
            <a:r>
              <a:rPr lang="pt-BR" sz="2800" dirty="0" smtClean="0"/>
              <a:t>que </a:t>
            </a:r>
            <a:r>
              <a:rPr lang="pt-BR" sz="2800" dirty="0"/>
              <a:t>se </a:t>
            </a:r>
            <a:r>
              <a:rPr lang="pt-BR" sz="2800" dirty="0" smtClean="0"/>
              <a:t>chama ________________ </a:t>
            </a:r>
            <a:r>
              <a:rPr lang="pt-BR" sz="2800" dirty="0"/>
              <a:t>ou é objeto de culto, a ponto </a:t>
            </a:r>
            <a:r>
              <a:rPr lang="pt-BR" sz="2800" dirty="0" smtClean="0"/>
              <a:t>de </a:t>
            </a:r>
            <a:r>
              <a:rPr lang="pt-BR" sz="2800" dirty="0"/>
              <a:t>assentar-se no </a:t>
            </a:r>
            <a:r>
              <a:rPr lang="pt-BR" sz="2800" dirty="0" smtClean="0"/>
              <a:t>_________________ </a:t>
            </a:r>
            <a:r>
              <a:rPr lang="pt-BR" sz="2800" dirty="0"/>
              <a:t>de Deus, </a:t>
            </a:r>
            <a:r>
              <a:rPr lang="pt-BR" sz="2800" dirty="0" smtClean="0"/>
              <a:t>ostentando-se </a:t>
            </a:r>
            <a:r>
              <a:rPr lang="pt-BR" sz="2800" dirty="0"/>
              <a:t>como se fosse o ___________________ Deus.”</a:t>
            </a:r>
            <a:endParaRPr lang="en-US" sz="2800" dirty="0"/>
          </a:p>
        </p:txBody>
      </p:sp>
      <p:sp>
        <p:nvSpPr>
          <p:cNvPr id="50" name="TextBox 49"/>
          <p:cNvSpPr txBox="1"/>
          <p:nvPr/>
        </p:nvSpPr>
        <p:spPr>
          <a:xfrm>
            <a:off x="3820476" y="2986352"/>
            <a:ext cx="731290" cy="464871"/>
          </a:xfrm>
          <a:prstGeom prst="rect">
            <a:avLst/>
          </a:prstGeom>
          <a:noFill/>
        </p:spPr>
        <p:txBody>
          <a:bodyPr wrap="none" rtlCol="0">
            <a:spAutoFit/>
          </a:bodyPr>
          <a:lstStyle/>
          <a:p>
            <a:pPr algn="ctr">
              <a:lnSpc>
                <a:spcPct val="150000"/>
              </a:lnSpc>
            </a:pPr>
            <a:r>
              <a:rPr lang="pt-BR" b="1" dirty="0" smtClean="0">
                <a:solidFill>
                  <a:srgbClr val="C00000"/>
                </a:solidFill>
              </a:rPr>
              <a:t>OPÕE</a:t>
            </a:r>
            <a:endParaRPr lang="en-US" dirty="0">
              <a:solidFill>
                <a:srgbClr val="C00000"/>
              </a:solidFill>
            </a:endParaRPr>
          </a:p>
        </p:txBody>
      </p:sp>
      <p:sp>
        <p:nvSpPr>
          <p:cNvPr id="51" name="TextBox 50"/>
          <p:cNvSpPr txBox="1"/>
          <p:nvPr/>
        </p:nvSpPr>
        <p:spPr>
          <a:xfrm>
            <a:off x="3157823" y="3405935"/>
            <a:ext cx="702436" cy="464871"/>
          </a:xfrm>
          <a:prstGeom prst="rect">
            <a:avLst/>
          </a:prstGeom>
          <a:noFill/>
        </p:spPr>
        <p:txBody>
          <a:bodyPr wrap="none" rtlCol="0">
            <a:spAutoFit/>
          </a:bodyPr>
          <a:lstStyle/>
          <a:p>
            <a:pPr algn="ctr">
              <a:lnSpc>
                <a:spcPct val="150000"/>
              </a:lnSpc>
            </a:pPr>
            <a:r>
              <a:rPr lang="pt-BR" b="1" dirty="0" smtClean="0">
                <a:solidFill>
                  <a:srgbClr val="C00000"/>
                </a:solidFill>
              </a:rPr>
              <a:t>DEUS</a:t>
            </a:r>
            <a:endParaRPr lang="en-US" dirty="0">
              <a:solidFill>
                <a:srgbClr val="C00000"/>
              </a:solidFill>
            </a:endParaRPr>
          </a:p>
        </p:txBody>
      </p:sp>
      <p:sp>
        <p:nvSpPr>
          <p:cNvPr id="52" name="TextBox 51"/>
          <p:cNvSpPr txBox="1"/>
          <p:nvPr/>
        </p:nvSpPr>
        <p:spPr>
          <a:xfrm>
            <a:off x="4186121" y="3846765"/>
            <a:ext cx="1326582" cy="464871"/>
          </a:xfrm>
          <a:prstGeom prst="rect">
            <a:avLst/>
          </a:prstGeom>
          <a:noFill/>
        </p:spPr>
        <p:txBody>
          <a:bodyPr wrap="none" rtlCol="0">
            <a:spAutoFit/>
          </a:bodyPr>
          <a:lstStyle/>
          <a:p>
            <a:pPr algn="ctr">
              <a:lnSpc>
                <a:spcPct val="150000"/>
              </a:lnSpc>
            </a:pPr>
            <a:r>
              <a:rPr lang="pt-BR" b="1" dirty="0" smtClean="0">
                <a:solidFill>
                  <a:srgbClr val="C00000"/>
                </a:solidFill>
              </a:rPr>
              <a:t>SANTUÁRIO</a:t>
            </a:r>
            <a:endParaRPr lang="en-US" dirty="0">
              <a:solidFill>
                <a:srgbClr val="C00000"/>
              </a:solidFill>
            </a:endParaRPr>
          </a:p>
        </p:txBody>
      </p:sp>
      <p:sp>
        <p:nvSpPr>
          <p:cNvPr id="53" name="TextBox 52"/>
          <p:cNvSpPr txBox="1"/>
          <p:nvPr/>
        </p:nvSpPr>
        <p:spPr>
          <a:xfrm>
            <a:off x="3655687" y="4247797"/>
            <a:ext cx="1060868" cy="464871"/>
          </a:xfrm>
          <a:prstGeom prst="rect">
            <a:avLst/>
          </a:prstGeom>
          <a:noFill/>
        </p:spPr>
        <p:txBody>
          <a:bodyPr wrap="none" rtlCol="0">
            <a:spAutoFit/>
          </a:bodyPr>
          <a:lstStyle/>
          <a:p>
            <a:pPr algn="ctr">
              <a:lnSpc>
                <a:spcPct val="150000"/>
              </a:lnSpc>
            </a:pPr>
            <a:r>
              <a:rPr lang="pt-BR" b="1" dirty="0" smtClean="0">
                <a:solidFill>
                  <a:srgbClr val="C00000"/>
                </a:solidFill>
              </a:rPr>
              <a:t>PRÓPRIO</a:t>
            </a:r>
            <a:endParaRPr lang="en-US" dirty="0">
              <a:solidFill>
                <a:srgbClr val="C00000"/>
              </a:solidFill>
            </a:endParaRPr>
          </a:p>
        </p:txBody>
      </p:sp>
    </p:spTree>
    <p:extLst>
      <p:ext uri="{BB962C8B-B14F-4D97-AF65-F5344CB8AC3E}">
        <p14:creationId xmlns:p14="http://schemas.microsoft.com/office/powerpoint/2010/main" val="35437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895475" y="2029312"/>
            <a:ext cx="7848600" cy="3108543"/>
          </a:xfrm>
          <a:prstGeom prst="rect">
            <a:avLst/>
          </a:prstGeom>
          <a:noFill/>
        </p:spPr>
        <p:txBody>
          <a:bodyPr wrap="square" rtlCol="0">
            <a:spAutoFit/>
          </a:bodyPr>
          <a:lstStyle/>
          <a:p>
            <a:pPr algn="ctr">
              <a:spcBef>
                <a:spcPts val="1800"/>
              </a:spcBef>
            </a:pPr>
            <a:r>
              <a:rPr lang="pt-BR" sz="2800" b="1" dirty="0">
                <a:solidFill>
                  <a:schemeClr val="bg2">
                    <a:lumMod val="25000"/>
                  </a:schemeClr>
                </a:solidFill>
              </a:rPr>
              <a:t>O poder que levou ao afastamento dos princípios de Cristo e dos apóstolos surgiria dentro </a:t>
            </a:r>
            <a:r>
              <a:rPr lang="pt-BR" sz="2800" b="1" dirty="0" smtClean="0">
                <a:solidFill>
                  <a:schemeClr val="bg2">
                    <a:lumMod val="25000"/>
                  </a:schemeClr>
                </a:solidFill>
              </a:rPr>
              <a:t>do </a:t>
            </a:r>
            <a:r>
              <a:rPr lang="pt-BR" sz="2800" b="1" dirty="0">
                <a:solidFill>
                  <a:schemeClr val="bg2">
                    <a:lumMod val="25000"/>
                  </a:schemeClr>
                </a:solidFill>
              </a:rPr>
              <a:t>próprio cristianismo. Porém, ele não seria percebido negativamente pelos cristãos. </a:t>
            </a:r>
            <a:r>
              <a:rPr lang="pt-BR" sz="2800" b="1" dirty="0" smtClean="0">
                <a:solidFill>
                  <a:schemeClr val="bg2">
                    <a:lumMod val="25000"/>
                  </a:schemeClr>
                </a:solidFill>
              </a:rPr>
              <a:t>Pelo </a:t>
            </a:r>
            <a:r>
              <a:rPr lang="pt-BR" sz="2800" b="1" dirty="0">
                <a:solidFill>
                  <a:schemeClr val="bg2">
                    <a:lumMod val="25000"/>
                  </a:schemeClr>
                </a:solidFill>
              </a:rPr>
              <a:t>contrário, a cristandade o teria em grande reverência e seria um centro da religião cristã. A profecia de Apocalipse 13 revela de quem se trata.</a:t>
            </a:r>
          </a:p>
        </p:txBody>
      </p:sp>
    </p:spTree>
    <p:extLst>
      <p:ext uri="{BB962C8B-B14F-4D97-AF65-F5344CB8AC3E}">
        <p14:creationId xmlns:p14="http://schemas.microsoft.com/office/powerpoint/2010/main" val="2688081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868220" y="6092537"/>
            <a:ext cx="8087633" cy="523220"/>
          </a:xfrm>
          <a:prstGeom prst="rect">
            <a:avLst/>
          </a:prstGeom>
        </p:spPr>
        <p:txBody>
          <a:bodyPr wrap="square">
            <a:spAutoFit/>
          </a:bodyPr>
          <a:lstStyle/>
          <a:p>
            <a:pPr algn="ctr">
              <a:spcBef>
                <a:spcPts val="300"/>
              </a:spcBef>
            </a:pPr>
            <a:r>
              <a:rPr lang="pt-BR" sz="1400" b="1" i="1" dirty="0">
                <a:solidFill>
                  <a:schemeClr val="bg1"/>
                </a:solidFill>
              </a:rPr>
              <a:t>Vi emergir do mar uma besta que tinha dez chifres e sete cabeças e, sobre os chifres, dez diademas e, sobre as cabeças, nomes de blasfêmia. Apocalipse 13:1</a:t>
            </a: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7" name="TextBox 6"/>
          <p:cNvSpPr txBox="1"/>
          <p:nvPr/>
        </p:nvSpPr>
        <p:spPr>
          <a:xfrm>
            <a:off x="1816589" y="2951532"/>
            <a:ext cx="8190897" cy="880369"/>
          </a:xfrm>
          <a:prstGeom prst="rect">
            <a:avLst/>
          </a:prstGeom>
          <a:noFill/>
        </p:spPr>
        <p:txBody>
          <a:bodyPr wrap="none" rtlCol="0">
            <a:spAutoFit/>
          </a:bodyPr>
          <a:lstStyle/>
          <a:p>
            <a:pPr algn="ctr">
              <a:lnSpc>
                <a:spcPct val="150000"/>
              </a:lnSpc>
            </a:pPr>
            <a:r>
              <a:rPr lang="pt-BR" b="1" dirty="0">
                <a:solidFill>
                  <a:srgbClr val="C00000"/>
                </a:solidFill>
              </a:rPr>
              <a:t>Bestas ou feras monstruosas representam poderes político-religiosos perseguidores </a:t>
            </a:r>
            <a:endParaRPr lang="pt-BR" b="1" dirty="0" smtClean="0">
              <a:solidFill>
                <a:srgbClr val="C00000"/>
              </a:solidFill>
            </a:endParaRPr>
          </a:p>
          <a:p>
            <a:pPr algn="ctr">
              <a:lnSpc>
                <a:spcPct val="150000"/>
              </a:lnSpc>
            </a:pPr>
            <a:r>
              <a:rPr lang="pt-BR" b="1" dirty="0" smtClean="0">
                <a:solidFill>
                  <a:srgbClr val="C00000"/>
                </a:solidFill>
              </a:rPr>
              <a:t>usados </a:t>
            </a:r>
            <a:r>
              <a:rPr lang="pt-BR" b="1" dirty="0">
                <a:solidFill>
                  <a:srgbClr val="C00000"/>
                </a:solidFill>
              </a:rPr>
              <a:t>por Satanás para atacar o povo de </a:t>
            </a:r>
            <a:r>
              <a:rPr lang="pt-BR" b="1" dirty="0" smtClean="0">
                <a:solidFill>
                  <a:srgbClr val="C00000"/>
                </a:solidFill>
              </a:rPr>
              <a:t>Deus.</a:t>
            </a:r>
            <a:endParaRPr lang="en-US" dirty="0">
              <a:solidFill>
                <a:srgbClr val="C00000"/>
              </a:solidFill>
            </a:endParaRPr>
          </a:p>
        </p:txBody>
      </p:sp>
      <p:cxnSp>
        <p:nvCxnSpPr>
          <p:cNvPr id="8" name="Straight Connector 7"/>
          <p:cNvCxnSpPr/>
          <p:nvPr/>
        </p:nvCxnSpPr>
        <p:spPr>
          <a:xfrm>
            <a:off x="1143000" y="3416403"/>
            <a:ext cx="9772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3000" y="1997424"/>
            <a:ext cx="9772650" cy="954107"/>
          </a:xfrm>
          <a:prstGeom prst="rect">
            <a:avLst/>
          </a:prstGeom>
          <a:noFill/>
        </p:spPr>
        <p:txBody>
          <a:bodyPr wrap="square" rtlCol="0">
            <a:spAutoFit/>
          </a:bodyPr>
          <a:lstStyle/>
          <a:p>
            <a:pPr algn="ctr"/>
            <a:r>
              <a:rPr lang="pt-BR" sz="2800" b="1" dirty="0" smtClean="0">
                <a:solidFill>
                  <a:srgbClr val="05556D"/>
                </a:solidFill>
              </a:rPr>
              <a:t>2</a:t>
            </a:r>
            <a:r>
              <a:rPr lang="pt-BR" sz="2800" b="1" dirty="0" smtClean="0"/>
              <a:t> </a:t>
            </a:r>
            <a:r>
              <a:rPr lang="pt-BR" sz="2800" b="1" dirty="0"/>
              <a:t>| Como o Apocalipse </a:t>
            </a:r>
            <a:r>
              <a:rPr lang="pt-BR" sz="2800" b="1" dirty="0" smtClean="0"/>
              <a:t>identifica </a:t>
            </a:r>
            <a:r>
              <a:rPr lang="pt-BR" sz="2800" b="1" dirty="0"/>
              <a:t>o poder apóstata, representado pela </a:t>
            </a:r>
            <a:r>
              <a:rPr lang="pt-BR" sz="2800" b="1" dirty="0" smtClean="0"/>
              <a:t>primeira besta</a:t>
            </a:r>
            <a:r>
              <a:rPr lang="pt-BR" sz="2800" b="1" dirty="0"/>
              <a:t>, a qual surge do mar? </a:t>
            </a:r>
            <a:r>
              <a:rPr lang="pt-BR" sz="2800" i="1" dirty="0"/>
              <a:t>Apocalipse </a:t>
            </a:r>
            <a:r>
              <a:rPr lang="pt-BR" sz="2800" i="1" dirty="0" smtClean="0"/>
              <a:t>13:1</a:t>
            </a:r>
            <a:endParaRPr lang="en-US" sz="2800" dirty="0"/>
          </a:p>
        </p:txBody>
      </p:sp>
      <p:cxnSp>
        <p:nvCxnSpPr>
          <p:cNvPr id="10" name="Straight Connector 9"/>
          <p:cNvCxnSpPr/>
          <p:nvPr/>
        </p:nvCxnSpPr>
        <p:spPr>
          <a:xfrm>
            <a:off x="1143000" y="3819304"/>
            <a:ext cx="97726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16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2009775" y="2000737"/>
            <a:ext cx="8029576" cy="3416320"/>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Bestas ou feras monstruosas representam poderes político-religiosos perseguidores usados por Satanás para atacar o povo de Deus. Apocalipse 13:1 identifica esse poder como aquele profetizado por Daniel (7:8, 25; 8:23-25). Esse poder empreenderia uma perseguição de 1.260 anos, equivalente aos 42 meses proféticos de Apocalipse 13:1 a 5. Qual foi o único poder político-religioso surgido no meio do cristianismo que promoveu perseguição por mais de mil anos? </a:t>
            </a:r>
            <a:r>
              <a:rPr lang="pt-BR" sz="2400" b="1" dirty="0" smtClean="0">
                <a:solidFill>
                  <a:schemeClr val="bg2">
                    <a:lumMod val="25000"/>
                  </a:schemeClr>
                </a:solidFill>
              </a:rPr>
              <a:t>A </a:t>
            </a:r>
            <a:r>
              <a:rPr lang="pt-BR" sz="2400" b="1" dirty="0">
                <a:solidFill>
                  <a:schemeClr val="bg2">
                    <a:lumMod val="25000"/>
                  </a:schemeClr>
                </a:solidFill>
              </a:rPr>
              <a:t>Igreja de Roma, herdeira do antigo Império Romano.</a:t>
            </a:r>
          </a:p>
        </p:txBody>
      </p:sp>
    </p:spTree>
    <p:extLst>
      <p:ext uri="{BB962C8B-B14F-4D97-AF65-F5344CB8AC3E}">
        <p14:creationId xmlns:p14="http://schemas.microsoft.com/office/powerpoint/2010/main" val="253164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rgbClr val="B6CDD8"/>
            </a:gs>
            <a:gs pos="90259">
              <a:srgbClr val="B6CDD8"/>
            </a:gs>
            <a:gs pos="83000">
              <a:srgbClr val="B6CDD8"/>
            </a:gs>
            <a:gs pos="100000">
              <a:srgbClr val="B6CDD8"/>
            </a:gs>
          </a:gsLst>
          <a:lin ang="5400000" scaled="1"/>
        </a:gradFill>
        <a:effectLst/>
      </p:bgPr>
    </p:bg>
    <p:spTree>
      <p:nvGrpSpPr>
        <p:cNvPr id="1" name=""/>
        <p:cNvGrpSpPr/>
        <p:nvPr/>
      </p:nvGrpSpPr>
      <p:grpSpPr>
        <a:xfrm>
          <a:off x="0" y="0"/>
          <a:ext cx="0" cy="0"/>
          <a:chOff x="0" y="0"/>
          <a:chExt cx="0" cy="0"/>
        </a:xfrm>
      </p:grpSpPr>
      <p:sp>
        <p:nvSpPr>
          <p:cNvPr id="47" name="Rectangle 46"/>
          <p:cNvSpPr/>
          <p:nvPr/>
        </p:nvSpPr>
        <p:spPr>
          <a:xfrm>
            <a:off x="0" y="5850294"/>
            <a:ext cx="12192000" cy="1007706"/>
          </a:xfrm>
          <a:prstGeom prst="rect">
            <a:avLst/>
          </a:prstGeom>
          <a:solidFill>
            <a:srgbClr val="417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3837" y="5946343"/>
            <a:ext cx="11744325" cy="769441"/>
          </a:xfrm>
          <a:prstGeom prst="rect">
            <a:avLst/>
          </a:prstGeom>
        </p:spPr>
        <p:txBody>
          <a:bodyPr wrap="square">
            <a:spAutoFit/>
          </a:bodyPr>
          <a:lstStyle/>
          <a:p>
            <a:pPr algn="ctr">
              <a:spcBef>
                <a:spcPts val="300"/>
              </a:spcBef>
            </a:pPr>
            <a:r>
              <a:rPr lang="pt-BR" sz="1300" b="1" i="1" baseline="30000" dirty="0" smtClean="0">
                <a:solidFill>
                  <a:schemeClr val="bg1"/>
                </a:solidFill>
              </a:rPr>
              <a:t>5</a:t>
            </a:r>
            <a:r>
              <a:rPr lang="pt-BR" sz="1300" b="1" i="1" dirty="0" smtClean="0">
                <a:solidFill>
                  <a:schemeClr val="bg1"/>
                </a:solidFill>
              </a:rPr>
              <a:t>Foi-lhe </a:t>
            </a:r>
            <a:r>
              <a:rPr lang="pt-BR" sz="1300" b="1" i="1" dirty="0">
                <a:solidFill>
                  <a:schemeClr val="bg1"/>
                </a:solidFill>
              </a:rPr>
              <a:t>dada uma boca que proferia arrogâncias e blasfêmias e autoridade para agir quarenta e dois meses;</a:t>
            </a:r>
          </a:p>
          <a:p>
            <a:pPr algn="ctr">
              <a:spcBef>
                <a:spcPts val="300"/>
              </a:spcBef>
            </a:pPr>
            <a:r>
              <a:rPr lang="pt-BR" sz="1300" b="1" i="1" baseline="30000" dirty="0" smtClean="0">
                <a:solidFill>
                  <a:schemeClr val="bg1"/>
                </a:solidFill>
              </a:rPr>
              <a:t>6</a:t>
            </a:r>
            <a:r>
              <a:rPr lang="pt-BR" sz="1300" b="1" i="1" dirty="0" smtClean="0">
                <a:solidFill>
                  <a:schemeClr val="bg1"/>
                </a:solidFill>
              </a:rPr>
              <a:t>e </a:t>
            </a:r>
            <a:r>
              <a:rPr lang="pt-BR" sz="1300" b="1" i="1" dirty="0">
                <a:solidFill>
                  <a:schemeClr val="bg1"/>
                </a:solidFill>
              </a:rPr>
              <a:t>abriu a boca em blasfêmias contra Deus, para lhe difamar o nome e difamar o tabernáculo, a saber, os que habitam no céu.</a:t>
            </a:r>
          </a:p>
          <a:p>
            <a:pPr algn="ctr">
              <a:spcBef>
                <a:spcPts val="300"/>
              </a:spcBef>
            </a:pPr>
            <a:r>
              <a:rPr lang="pt-BR" sz="1300" b="1" i="1" baseline="30000" dirty="0" smtClean="0">
                <a:solidFill>
                  <a:schemeClr val="bg1"/>
                </a:solidFill>
              </a:rPr>
              <a:t>7</a:t>
            </a:r>
            <a:r>
              <a:rPr lang="pt-BR" sz="1300" b="1" i="1" dirty="0" smtClean="0">
                <a:solidFill>
                  <a:schemeClr val="bg1"/>
                </a:solidFill>
              </a:rPr>
              <a:t>Foi-lhe </a:t>
            </a:r>
            <a:r>
              <a:rPr lang="pt-BR" sz="1300" b="1" i="1" dirty="0">
                <a:solidFill>
                  <a:schemeClr val="bg1"/>
                </a:solidFill>
              </a:rPr>
              <a:t>dado, também, que pelejasse contra os santos e os vencesse. </a:t>
            </a:r>
            <a:r>
              <a:rPr lang="pt-BR" sz="1300" b="1" i="1" dirty="0" err="1">
                <a:solidFill>
                  <a:schemeClr val="bg1"/>
                </a:solidFill>
              </a:rPr>
              <a:t>Deu-se-lhe</a:t>
            </a:r>
            <a:r>
              <a:rPr lang="pt-BR" sz="1300" b="1" i="1" dirty="0">
                <a:solidFill>
                  <a:schemeClr val="bg1"/>
                </a:solidFill>
              </a:rPr>
              <a:t> ainda autoridade sobre cada tribo, povo, língua e </a:t>
            </a:r>
            <a:r>
              <a:rPr lang="pt-BR" sz="1300" b="1" i="1" dirty="0" smtClean="0">
                <a:solidFill>
                  <a:schemeClr val="bg1"/>
                </a:solidFill>
              </a:rPr>
              <a:t>nação. </a:t>
            </a:r>
            <a:r>
              <a:rPr lang="pt-BR" sz="1300" b="1" i="1" dirty="0">
                <a:solidFill>
                  <a:schemeClr val="bg1"/>
                </a:solidFill>
              </a:rPr>
              <a:t>Apocalipse </a:t>
            </a:r>
            <a:r>
              <a:rPr lang="pt-BR" sz="1300" b="1" i="1" dirty="0" smtClean="0">
                <a:solidFill>
                  <a:schemeClr val="bg1"/>
                </a:solidFill>
              </a:rPr>
              <a:t>13:5</a:t>
            </a:r>
            <a:r>
              <a:rPr lang="pt-BR" sz="1300" b="1" i="1" dirty="0" smtClean="0">
                <a:solidFill>
                  <a:schemeClr val="bg1"/>
                </a:solidFill>
              </a:rPr>
              <a:t>, 7</a:t>
            </a:r>
            <a:endParaRPr lang="pt-BR" sz="1300" b="1" i="1" dirty="0">
              <a:solidFill>
                <a:schemeClr val="bg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10" name="TextBox 9"/>
          <p:cNvSpPr txBox="1"/>
          <p:nvPr/>
        </p:nvSpPr>
        <p:spPr>
          <a:xfrm>
            <a:off x="872856" y="1693398"/>
            <a:ext cx="9199830" cy="954107"/>
          </a:xfrm>
          <a:prstGeom prst="rect">
            <a:avLst/>
          </a:prstGeom>
          <a:noFill/>
        </p:spPr>
        <p:txBody>
          <a:bodyPr wrap="square" rtlCol="0">
            <a:spAutoFit/>
          </a:bodyPr>
          <a:lstStyle/>
          <a:p>
            <a:r>
              <a:rPr lang="pt-BR" sz="2800" b="1" dirty="0" smtClean="0">
                <a:solidFill>
                  <a:srgbClr val="05556D"/>
                </a:solidFill>
              </a:rPr>
              <a:t>3</a:t>
            </a:r>
            <a:r>
              <a:rPr lang="pt-BR" sz="2800" b="1" dirty="0" smtClean="0"/>
              <a:t> </a:t>
            </a:r>
            <a:r>
              <a:rPr lang="pt-BR" sz="2800" b="1" dirty="0"/>
              <a:t>| Por quanto tempo Roma teria poder para perseguir o povo </a:t>
            </a:r>
            <a:r>
              <a:rPr lang="pt-BR" sz="2800" b="1" dirty="0" smtClean="0"/>
              <a:t>fiel </a:t>
            </a:r>
            <a:r>
              <a:rPr lang="pt-BR" sz="2800" b="1" dirty="0"/>
              <a:t>a Deus? </a:t>
            </a:r>
            <a:r>
              <a:rPr lang="pt-BR" sz="2800" i="1" dirty="0" smtClean="0"/>
              <a:t>Apocalipse </a:t>
            </a:r>
            <a:r>
              <a:rPr lang="en-US" sz="2800" i="1" dirty="0" smtClean="0"/>
              <a:t>13:5</a:t>
            </a:r>
            <a:r>
              <a:rPr lang="en-US" sz="2800" i="1" dirty="0"/>
              <a:t>, </a:t>
            </a:r>
            <a:r>
              <a:rPr lang="en-US" sz="2800" i="1" dirty="0" smtClean="0"/>
              <a:t>7</a:t>
            </a:r>
            <a:endParaRPr lang="en-US" sz="2800" dirty="0"/>
          </a:p>
        </p:txBody>
      </p:sp>
      <p:sp>
        <p:nvSpPr>
          <p:cNvPr id="11" name="TextBox 10"/>
          <p:cNvSpPr txBox="1"/>
          <p:nvPr/>
        </p:nvSpPr>
        <p:spPr>
          <a:xfrm>
            <a:off x="872856" y="2592365"/>
            <a:ext cx="8504505" cy="2123658"/>
          </a:xfrm>
          <a:prstGeom prst="rect">
            <a:avLst/>
          </a:prstGeom>
          <a:noFill/>
        </p:spPr>
        <p:txBody>
          <a:bodyPr wrap="square" rtlCol="0">
            <a:spAutoFit/>
          </a:bodyPr>
          <a:lstStyle/>
          <a:p>
            <a:r>
              <a:rPr lang="en-US" sz="4400" dirty="0" smtClean="0"/>
              <a:t>□</a:t>
            </a:r>
            <a:r>
              <a:rPr lang="en-US" sz="2800" dirty="0" smtClean="0"/>
              <a:t> </a:t>
            </a:r>
            <a:r>
              <a:rPr lang="en-US" sz="2800" dirty="0"/>
              <a:t>40 </a:t>
            </a:r>
            <a:r>
              <a:rPr lang="en-US" sz="2800" dirty="0" err="1"/>
              <a:t>dias</a:t>
            </a:r>
            <a:r>
              <a:rPr lang="en-US" sz="2800" dirty="0" smtClean="0"/>
              <a:t>.        </a:t>
            </a:r>
          </a:p>
          <a:p>
            <a:r>
              <a:rPr lang="en-US" sz="4400" dirty="0" smtClean="0"/>
              <a:t>□</a:t>
            </a:r>
            <a:r>
              <a:rPr lang="en-US" sz="2800" dirty="0" smtClean="0"/>
              <a:t> </a:t>
            </a:r>
            <a:r>
              <a:rPr lang="en-US" sz="2800" dirty="0"/>
              <a:t>2.300 </a:t>
            </a:r>
            <a:r>
              <a:rPr lang="en-US" sz="2800" dirty="0" err="1"/>
              <a:t>dias</a:t>
            </a:r>
            <a:r>
              <a:rPr lang="pt-BR" sz="2800" dirty="0" smtClean="0"/>
              <a:t>.</a:t>
            </a:r>
            <a:r>
              <a:rPr lang="en-US" sz="2800" dirty="0" smtClean="0"/>
              <a:t> </a:t>
            </a:r>
          </a:p>
          <a:p>
            <a:r>
              <a:rPr lang="en-US" sz="4400" dirty="0" smtClean="0"/>
              <a:t>□</a:t>
            </a:r>
            <a:r>
              <a:rPr lang="en-US" sz="2800" dirty="0" smtClean="0"/>
              <a:t> </a:t>
            </a:r>
            <a:r>
              <a:rPr lang="en-US" sz="2800" dirty="0"/>
              <a:t>42 </a:t>
            </a:r>
            <a:r>
              <a:rPr lang="en-US" sz="2800" dirty="0" err="1"/>
              <a:t>meses</a:t>
            </a:r>
            <a:r>
              <a:rPr lang="en-US" sz="2800" dirty="0"/>
              <a:t> (1.260 </a:t>
            </a:r>
            <a:r>
              <a:rPr lang="en-US" sz="2800" dirty="0" err="1"/>
              <a:t>dias</a:t>
            </a:r>
            <a:r>
              <a:rPr lang="en-US" sz="2800" dirty="0"/>
              <a:t>)</a:t>
            </a:r>
            <a:r>
              <a:rPr lang="pt-BR" sz="2800" dirty="0" smtClean="0"/>
              <a:t>.</a:t>
            </a:r>
            <a:r>
              <a:rPr lang="en-US" sz="2800" dirty="0" smtClean="0"/>
              <a:t>          </a:t>
            </a:r>
          </a:p>
        </p:txBody>
      </p:sp>
      <p:sp>
        <p:nvSpPr>
          <p:cNvPr id="12" name="TextBox 11"/>
          <p:cNvSpPr txBox="1"/>
          <p:nvPr/>
        </p:nvSpPr>
        <p:spPr>
          <a:xfrm>
            <a:off x="1002413" y="4095316"/>
            <a:ext cx="290464" cy="464871"/>
          </a:xfrm>
          <a:prstGeom prst="rect">
            <a:avLst/>
          </a:prstGeom>
          <a:noFill/>
        </p:spPr>
        <p:txBody>
          <a:bodyPr wrap="none" rtlCol="0">
            <a:spAutoFit/>
          </a:bodyPr>
          <a:lstStyle/>
          <a:p>
            <a:pPr algn="ctr">
              <a:lnSpc>
                <a:spcPct val="150000"/>
              </a:lnSpc>
            </a:pPr>
            <a:r>
              <a:rPr lang="pt-BR" b="1" dirty="0" smtClean="0">
                <a:solidFill>
                  <a:srgbClr val="C00000"/>
                </a:solidFill>
              </a:rPr>
              <a:t>x</a:t>
            </a:r>
            <a:endParaRPr lang="en-US" dirty="0">
              <a:solidFill>
                <a:srgbClr val="C00000"/>
              </a:solidFill>
            </a:endParaRPr>
          </a:p>
        </p:txBody>
      </p:sp>
    </p:spTree>
    <p:extLst>
      <p:ext uri="{BB962C8B-B14F-4D97-AF65-F5344CB8AC3E}">
        <p14:creationId xmlns:p14="http://schemas.microsoft.com/office/powerpoint/2010/main" val="156687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1784"/>
            <a:ext cx="5038347" cy="637640"/>
          </a:xfrm>
          <a:prstGeom prst="rect">
            <a:avLst/>
          </a:prstGeom>
        </p:spPr>
      </p:pic>
      <p:sp>
        <p:nvSpPr>
          <p:cNvPr id="4" name="TextBox 3"/>
          <p:cNvSpPr txBox="1"/>
          <p:nvPr/>
        </p:nvSpPr>
        <p:spPr>
          <a:xfrm>
            <a:off x="1657351" y="1876912"/>
            <a:ext cx="8877300" cy="3416320"/>
          </a:xfrm>
          <a:prstGeom prst="rect">
            <a:avLst/>
          </a:prstGeom>
          <a:noFill/>
        </p:spPr>
        <p:txBody>
          <a:bodyPr wrap="square" rtlCol="0">
            <a:spAutoFit/>
          </a:bodyPr>
          <a:lstStyle/>
          <a:p>
            <a:pPr algn="ctr">
              <a:spcBef>
                <a:spcPts val="1800"/>
              </a:spcBef>
            </a:pPr>
            <a:r>
              <a:rPr lang="pt-BR" sz="2400" b="1" dirty="0">
                <a:solidFill>
                  <a:schemeClr val="bg2">
                    <a:lumMod val="25000"/>
                  </a:schemeClr>
                </a:solidFill>
              </a:rPr>
              <a:t>Roma teria poder para perseguir o povo de Deus por 42 meses, o </a:t>
            </a:r>
            <a:r>
              <a:rPr lang="pt-BR" sz="2400" b="1" dirty="0" smtClean="0">
                <a:solidFill>
                  <a:schemeClr val="bg2">
                    <a:lumMod val="25000"/>
                  </a:schemeClr>
                </a:solidFill>
              </a:rPr>
              <a:t>equivalente a </a:t>
            </a:r>
            <a:r>
              <a:rPr lang="pt-BR" sz="2400" b="1" dirty="0">
                <a:solidFill>
                  <a:schemeClr val="bg2">
                    <a:lumMod val="25000"/>
                  </a:schemeClr>
                </a:solidFill>
              </a:rPr>
              <a:t>1.260 anos literais na profecia (</a:t>
            </a:r>
            <a:r>
              <a:rPr lang="pt-BR" sz="2400" b="1" dirty="0" err="1">
                <a:solidFill>
                  <a:schemeClr val="bg2">
                    <a:lumMod val="25000"/>
                  </a:schemeClr>
                </a:solidFill>
              </a:rPr>
              <a:t>Ap</a:t>
            </a:r>
            <a:r>
              <a:rPr lang="pt-BR" sz="2400" b="1" dirty="0">
                <a:solidFill>
                  <a:schemeClr val="bg2">
                    <a:lumMod val="25000"/>
                  </a:schemeClr>
                </a:solidFill>
              </a:rPr>
              <a:t> 12:6). Aqui, a referência a Roma </a:t>
            </a:r>
            <a:r>
              <a:rPr lang="pt-BR" sz="2400" b="1" dirty="0" smtClean="0">
                <a:solidFill>
                  <a:schemeClr val="bg2">
                    <a:lumMod val="25000"/>
                  </a:schemeClr>
                </a:solidFill>
              </a:rPr>
              <a:t>não está </a:t>
            </a:r>
            <a:r>
              <a:rPr lang="pt-BR" sz="2400" b="1" dirty="0">
                <a:solidFill>
                  <a:schemeClr val="bg2">
                    <a:lumMod val="25000"/>
                  </a:schemeClr>
                </a:solidFill>
              </a:rPr>
              <a:t>relacionada a seu poder pagão, mas à sua dimensão religiosa, “cristã</a:t>
            </a:r>
            <a:r>
              <a:rPr lang="pt-BR" sz="2400" b="1" dirty="0" smtClean="0">
                <a:solidFill>
                  <a:schemeClr val="bg2">
                    <a:lumMod val="25000"/>
                  </a:schemeClr>
                </a:solidFill>
              </a:rPr>
              <a:t>” (</a:t>
            </a:r>
            <a:r>
              <a:rPr lang="pt-BR" sz="2400" b="1" dirty="0">
                <a:solidFill>
                  <a:schemeClr val="bg2">
                    <a:lumMod val="25000"/>
                  </a:schemeClr>
                </a:solidFill>
              </a:rPr>
              <a:t>2Ts 2:4). Esse período teve início em 538 d.C., quando entrou em </a:t>
            </a:r>
            <a:r>
              <a:rPr lang="pt-BR" sz="2400" b="1" dirty="0" smtClean="0">
                <a:solidFill>
                  <a:schemeClr val="bg2">
                    <a:lumMod val="25000"/>
                  </a:schemeClr>
                </a:solidFill>
              </a:rPr>
              <a:t>vigência o </a:t>
            </a:r>
            <a:r>
              <a:rPr lang="pt-BR" sz="2400" b="1" dirty="0">
                <a:solidFill>
                  <a:schemeClr val="bg2">
                    <a:lumMod val="25000"/>
                  </a:schemeClr>
                </a:solidFill>
              </a:rPr>
              <a:t>Edito de Justiniano, dando ao bispo de Roma o poder legal para </a:t>
            </a:r>
            <a:r>
              <a:rPr lang="pt-BR" sz="2400" b="1" dirty="0" smtClean="0">
                <a:solidFill>
                  <a:schemeClr val="bg2">
                    <a:lumMod val="25000"/>
                  </a:schemeClr>
                </a:solidFill>
              </a:rPr>
              <a:t>perseguir e </a:t>
            </a:r>
            <a:r>
              <a:rPr lang="pt-BR" sz="2400" b="1" dirty="0">
                <a:solidFill>
                  <a:schemeClr val="bg2">
                    <a:lumMod val="25000"/>
                  </a:schemeClr>
                </a:solidFill>
              </a:rPr>
              <a:t>entregar à pena de morte os cristãos que não concordassem com suas opiniões. Ao findarem os 1.260 anos, cumpriu-se a outra parte da profecia, com a perda da supremacia política do chefe da igreja romana.</a:t>
            </a:r>
          </a:p>
        </p:txBody>
      </p:sp>
    </p:spTree>
    <p:extLst>
      <p:ext uri="{BB962C8B-B14F-4D97-AF65-F5344CB8AC3E}">
        <p14:creationId xmlns:p14="http://schemas.microsoft.com/office/powerpoint/2010/main" val="3472740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8092</TotalTime>
  <Words>2346</Words>
  <Application>Microsoft Office PowerPoint</Application>
  <PresentationFormat>Widescreen</PresentationFormat>
  <Paragraphs>82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Suzana Lima</dc:creator>
  <cp:lastModifiedBy>Suzana Lima</cp:lastModifiedBy>
  <cp:revision>277</cp:revision>
  <dcterms:created xsi:type="dcterms:W3CDTF">2019-02-15T00:40:10Z</dcterms:created>
  <dcterms:modified xsi:type="dcterms:W3CDTF">2019-03-01T12:14:14Z</dcterms:modified>
</cp:coreProperties>
</file>