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476" r:id="rId4"/>
    <p:sldId id="360" r:id="rId5"/>
    <p:sldId id="556" r:id="rId6"/>
    <p:sldId id="557" r:id="rId7"/>
    <p:sldId id="558" r:id="rId8"/>
    <p:sldId id="559" r:id="rId9"/>
    <p:sldId id="560" r:id="rId10"/>
    <p:sldId id="561" r:id="rId11"/>
    <p:sldId id="562" r:id="rId12"/>
    <p:sldId id="563" r:id="rId13"/>
    <p:sldId id="564" r:id="rId14"/>
    <p:sldId id="565" r:id="rId15"/>
    <p:sldId id="566" r:id="rId16"/>
    <p:sldId id="567" r:id="rId17"/>
    <p:sldId id="568" r:id="rId18"/>
    <p:sldId id="569" r:id="rId19"/>
    <p:sldId id="570" r:id="rId20"/>
    <p:sldId id="571" r:id="rId21"/>
    <p:sldId id="572" r:id="rId22"/>
    <p:sldId id="5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BDAD"/>
    <a:srgbClr val="C1D1C7"/>
    <a:srgbClr val="B6CABE"/>
    <a:srgbClr val="D9BBB1"/>
    <a:srgbClr val="E2CCC4"/>
    <a:srgbClr val="BEBDD5"/>
    <a:srgbClr val="8887B3"/>
    <a:srgbClr val="B3CCD7"/>
    <a:srgbClr val="A2C0CE"/>
    <a:srgbClr val="9E6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5CF8B-C93B-40CE-A2FE-1B18DDFEDA5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BBC80-F9DE-4DCE-BDC4-EE5C6798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6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8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5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2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4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7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oc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678689" y="6092537"/>
            <a:ext cx="8065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Então, me falou o anjo: Escreve: Bem-aventurados aqueles que são chamados à ceia das bodas do Cordeiro. E acrescentou: São estas as verdadeiras palavras de Deus. Apocalipse </a:t>
            </a:r>
            <a:r>
              <a:rPr lang="pt-BR" sz="1400" b="1" i="1" dirty="0" smtClean="0">
                <a:solidFill>
                  <a:schemeClr val="bg1"/>
                </a:solidFill>
              </a:rPr>
              <a:t>19:9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17"/>
            <a:ext cx="5038344" cy="633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9660" y="1845220"/>
            <a:ext cx="9686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11613E"/>
                </a:solidFill>
              </a:rPr>
              <a:t>4</a:t>
            </a:r>
            <a:r>
              <a:rPr lang="pt-BR" sz="3200" b="1" dirty="0" smtClean="0"/>
              <a:t> </a:t>
            </a:r>
            <a:r>
              <a:rPr lang="pt-BR" sz="3200" b="1" dirty="0"/>
              <a:t>| Quem são os bem-aventurados ao soar a última trombeta? </a:t>
            </a:r>
            <a:r>
              <a:rPr lang="pt-BR" sz="3200" i="1" dirty="0" smtClean="0"/>
              <a:t>Apocalipse 19:9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572329" y="3012021"/>
            <a:ext cx="87615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3000" dirty="0"/>
              <a:t>“Bem-aventurados aqueles que são </a:t>
            </a:r>
            <a:r>
              <a:rPr lang="pt-BR" sz="3000" dirty="0" smtClean="0"/>
              <a:t>_______________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3000" dirty="0" smtClean="0"/>
              <a:t>à ________________ </a:t>
            </a:r>
            <a:r>
              <a:rPr lang="en-US" sz="3000" dirty="0" smtClean="0"/>
              <a:t>das _________________ </a:t>
            </a:r>
            <a:r>
              <a:rPr lang="en-US" sz="3000" dirty="0"/>
              <a:t>do </a:t>
            </a:r>
            <a:endParaRPr lang="en-US" sz="3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dirty="0" smtClean="0"/>
              <a:t>_________________.”</a:t>
            </a:r>
            <a:endParaRPr lang="en-US" sz="3000" dirty="0"/>
          </a:p>
        </p:txBody>
      </p:sp>
      <p:sp>
        <p:nvSpPr>
          <p:cNvPr id="13" name="Rectangle 12"/>
          <p:cNvSpPr/>
          <p:nvPr/>
        </p:nvSpPr>
        <p:spPr>
          <a:xfrm>
            <a:off x="7798902" y="3099484"/>
            <a:ext cx="1525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CHAMADOS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07777" y="3642963"/>
            <a:ext cx="1525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CEIA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470848" y="3666575"/>
            <a:ext cx="1525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BODAS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369652" y="4169206"/>
            <a:ext cx="1525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CORDEIRO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6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17"/>
            <a:ext cx="5038344" cy="633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3626" y="1811302"/>
            <a:ext cx="69723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São bem-aventurados aqueles que aceitam o convite para as bodas do Cordeiro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. Na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época em que o Apocalipse foi escrito, havia cinco momentos importantes na cerimônia de casamento: (1) o compromisso matrimonial; (2) o pagamento do dote; (3) a preparação da noiva para as bodas e o preparo do lar por parte do noivo; (4) a cerimônia das bodas, em que o noivo dava seu reconhecimento público do pedido de casamento e colocava sua capa nos ombros da noiva, enquanto o cortejo se dirigia para a festa; (5) a festa normalmente era na casa do pai do noivo. Desse mesmo modo, Cristo age com Sua noiva até o momento de levá-la para o lar eterno.</a:t>
            </a:r>
          </a:p>
        </p:txBody>
      </p:sp>
    </p:spTree>
    <p:extLst>
      <p:ext uri="{BB962C8B-B14F-4D97-AF65-F5344CB8AC3E}">
        <p14:creationId xmlns:p14="http://schemas.microsoft.com/office/powerpoint/2010/main" val="16645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678689" y="5965579"/>
            <a:ext cx="8065480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1</a:t>
            </a:r>
            <a:r>
              <a:rPr lang="pt-BR" sz="1400" b="1" i="1" dirty="0" smtClean="0">
                <a:solidFill>
                  <a:schemeClr val="bg1"/>
                </a:solidFill>
              </a:rPr>
              <a:t>Vi </a:t>
            </a:r>
            <a:r>
              <a:rPr lang="pt-BR" sz="1400" b="1" i="1" dirty="0">
                <a:solidFill>
                  <a:schemeClr val="bg1"/>
                </a:solidFill>
              </a:rPr>
              <a:t>novo céu e nova terra, pois o primeiro céu e a primeira terra passaram, e o mar já não existe.</a:t>
            </a:r>
          </a:p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2</a:t>
            </a:r>
            <a:r>
              <a:rPr lang="pt-BR" sz="1400" b="1" i="1" dirty="0" smtClean="0">
                <a:solidFill>
                  <a:schemeClr val="bg1"/>
                </a:solidFill>
              </a:rPr>
              <a:t>Vi </a:t>
            </a:r>
            <a:r>
              <a:rPr lang="pt-BR" sz="1400" b="1" i="1" dirty="0">
                <a:solidFill>
                  <a:schemeClr val="bg1"/>
                </a:solidFill>
              </a:rPr>
              <a:t>também a cidade santa, a nova Jerusalém, que descia do céu, da parte de Deus, ataviada como noiva adornada para o seu esposo. Apocalipse </a:t>
            </a:r>
            <a:r>
              <a:rPr lang="pt-BR" sz="1400" b="1" i="1" dirty="0" smtClean="0">
                <a:solidFill>
                  <a:schemeClr val="bg1"/>
                </a:solidFill>
              </a:rPr>
              <a:t>21:1-2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17"/>
            <a:ext cx="5038344" cy="633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858" y="1567186"/>
            <a:ext cx="8989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11613E"/>
                </a:solidFill>
              </a:rPr>
              <a:t>5</a:t>
            </a:r>
            <a:r>
              <a:rPr lang="pt-BR" sz="3200" b="1" dirty="0" smtClean="0"/>
              <a:t> </a:t>
            </a:r>
            <a:r>
              <a:rPr lang="pt-BR" sz="3200" b="1" dirty="0"/>
              <a:t>| Quem é a noiva do Cordeiro? </a:t>
            </a:r>
            <a:r>
              <a:rPr lang="pt-BR" sz="3200" i="1" dirty="0"/>
              <a:t>Apocalipse 21:1, 2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54858" y="2083024"/>
            <a:ext cx="56665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□</a:t>
            </a:r>
            <a:r>
              <a:rPr lang="en-US" sz="3200" dirty="0" smtClean="0"/>
              <a:t> </a:t>
            </a:r>
            <a:r>
              <a:rPr lang="en-US" sz="3200" dirty="0"/>
              <a:t>Maria </a:t>
            </a:r>
            <a:r>
              <a:rPr lang="en-US" sz="3200" dirty="0" err="1"/>
              <a:t>Madalena</a:t>
            </a:r>
            <a:r>
              <a:rPr lang="en-US" sz="3200" dirty="0" smtClean="0"/>
              <a:t>.        </a:t>
            </a:r>
          </a:p>
          <a:p>
            <a:r>
              <a:rPr lang="en-US" sz="4800" dirty="0" smtClean="0"/>
              <a:t>□</a:t>
            </a:r>
            <a:r>
              <a:rPr lang="en-US" sz="3200" dirty="0" smtClean="0"/>
              <a:t> </a:t>
            </a:r>
            <a:r>
              <a:rPr lang="en-US" sz="3200" dirty="0"/>
              <a:t>A </a:t>
            </a:r>
            <a:r>
              <a:rPr lang="en-US" sz="3200" dirty="0" err="1"/>
              <a:t>virgem</a:t>
            </a:r>
            <a:r>
              <a:rPr lang="en-US" sz="3200" dirty="0"/>
              <a:t> Maria</a:t>
            </a:r>
            <a:r>
              <a:rPr lang="pt-BR" sz="3200" dirty="0" smtClean="0"/>
              <a:t>.</a:t>
            </a:r>
            <a:r>
              <a:rPr lang="en-US" sz="3200" dirty="0" smtClean="0"/>
              <a:t> </a:t>
            </a:r>
          </a:p>
          <a:p>
            <a:r>
              <a:rPr lang="en-US" sz="4800" dirty="0" smtClean="0"/>
              <a:t>□</a:t>
            </a:r>
            <a:r>
              <a:rPr lang="en-US" sz="3200" dirty="0" smtClean="0"/>
              <a:t> A </a:t>
            </a:r>
            <a:r>
              <a:rPr lang="pt-BR" sz="3200" dirty="0" smtClean="0"/>
              <a:t>cidade </a:t>
            </a:r>
            <a:r>
              <a:rPr lang="pt-BR" sz="3200" dirty="0"/>
              <a:t>santa, a nova Jerusalém</a:t>
            </a:r>
            <a:r>
              <a:rPr lang="pt-BR" sz="3200" dirty="0" smtClean="0"/>
              <a:t>.</a:t>
            </a:r>
            <a:r>
              <a:rPr lang="en-US" sz="3200" dirty="0" smtClean="0"/>
              <a:t>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4228" y="3832977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9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17"/>
            <a:ext cx="5038344" cy="633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9172" y="2011327"/>
            <a:ext cx="66579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 nova Jerusalém, onde o remanescente fiel irá habitar, é chamada de a noiva de Cristo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21:9). A igreja também é chamada de esposa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19:7, 8). A nova Jerusalém é símbolo da vitória do Cordeiro e da multidão de remidos que são convidados às bodas. Assim, a noiva é uma figura que representa as pessoas justificadas pelo Senhor e que vivem em harmonia com a vontade de Deus.</a:t>
            </a:r>
          </a:p>
        </p:txBody>
      </p:sp>
    </p:spTree>
    <p:extLst>
      <p:ext uri="{BB962C8B-B14F-4D97-AF65-F5344CB8AC3E}">
        <p14:creationId xmlns:p14="http://schemas.microsoft.com/office/powerpoint/2010/main" val="402790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35889" y="6092537"/>
            <a:ext cx="7474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Porque Deus amou ao mundo de tal maneira que deu o seu Filho unigênito, para que todo o que nele crê não pereça, mas tenha a vida eterna. </a:t>
            </a:r>
            <a:r>
              <a:rPr lang="pt-BR" sz="1400" b="1" i="1" dirty="0" smtClean="0">
                <a:solidFill>
                  <a:schemeClr val="bg1"/>
                </a:solidFill>
              </a:rPr>
              <a:t>João 3:16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17"/>
            <a:ext cx="5038344" cy="633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0959" y="1544520"/>
            <a:ext cx="10970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11613E"/>
                </a:solidFill>
              </a:rPr>
              <a:t>6</a:t>
            </a:r>
            <a:r>
              <a:rPr lang="pt-BR" sz="3200" b="1" dirty="0" smtClean="0"/>
              <a:t> </a:t>
            </a:r>
            <a:r>
              <a:rPr lang="pt-BR" sz="3200" b="1" dirty="0"/>
              <a:t>| Quando o compromisso de casamento se </a:t>
            </a:r>
            <a:r>
              <a:rPr lang="pt-BR" sz="3200" b="1" dirty="0" smtClean="0"/>
              <a:t>confirmou</a:t>
            </a:r>
            <a:r>
              <a:rPr lang="pt-BR" sz="3200" b="1" dirty="0"/>
              <a:t>? </a:t>
            </a:r>
            <a:endParaRPr lang="pt-BR" sz="3200" b="1" dirty="0" smtClean="0"/>
          </a:p>
          <a:p>
            <a:r>
              <a:rPr lang="pt-BR" sz="3200" i="1" dirty="0" smtClean="0"/>
              <a:t>João </a:t>
            </a:r>
            <a:r>
              <a:rPr lang="pt-BR" sz="3200" i="1" dirty="0"/>
              <a:t>3:16. </a:t>
            </a:r>
            <a:r>
              <a:rPr lang="pt-BR" sz="3200" b="1" dirty="0" smtClean="0"/>
              <a:t>Assinale “V</a:t>
            </a:r>
            <a:r>
              <a:rPr lang="pt-BR" sz="3200" b="1" dirty="0"/>
              <a:t>” para verdadeiro ou “F” para falso.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10959" y="2543686"/>
            <a:ext cx="86748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□</a:t>
            </a:r>
            <a:r>
              <a:rPr lang="en-US" sz="3200" dirty="0" smtClean="0"/>
              <a:t> </a:t>
            </a:r>
            <a:r>
              <a:rPr lang="en-US" sz="3200" dirty="0"/>
              <a:t>Na </a:t>
            </a:r>
            <a:r>
              <a:rPr lang="en-US" sz="3200" dirty="0" err="1"/>
              <a:t>criação</a:t>
            </a:r>
            <a:r>
              <a:rPr lang="en-US" sz="3200" dirty="0"/>
              <a:t> do </a:t>
            </a:r>
            <a:r>
              <a:rPr lang="en-US" sz="3200" dirty="0" err="1"/>
              <a:t>mundo</a:t>
            </a:r>
            <a:r>
              <a:rPr lang="en-US" sz="3200" dirty="0" smtClean="0"/>
              <a:t>.         </a:t>
            </a:r>
          </a:p>
          <a:p>
            <a:r>
              <a:rPr lang="en-US" sz="4400" dirty="0" smtClean="0"/>
              <a:t>□</a:t>
            </a:r>
            <a:r>
              <a:rPr lang="en-US" sz="3200" dirty="0" smtClean="0"/>
              <a:t> </a:t>
            </a:r>
            <a:r>
              <a:rPr lang="pt-BR" sz="3200" dirty="0"/>
              <a:t>Quando o Pai enviou o Filho</a:t>
            </a:r>
            <a:r>
              <a:rPr lang="en-US" sz="3200" dirty="0" smtClean="0"/>
              <a:t>.</a:t>
            </a:r>
          </a:p>
          <a:p>
            <a:r>
              <a:rPr lang="en-US" sz="4400" dirty="0"/>
              <a:t>□</a:t>
            </a:r>
            <a:r>
              <a:rPr lang="en-US" sz="2400" dirty="0" smtClean="0"/>
              <a:t> </a:t>
            </a:r>
            <a:r>
              <a:rPr lang="pt-BR" sz="3200" dirty="0"/>
              <a:t>Quando a nova Jerusalém descer do Céu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733425" y="3459875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v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29748" y="4159060"/>
            <a:ext cx="278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F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22061" y="2807720"/>
            <a:ext cx="278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17"/>
            <a:ext cx="5038344" cy="633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9172" y="2011327"/>
            <a:ext cx="66579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2">
                    <a:lumMod val="25000"/>
                  </a:schemeClr>
                </a:solidFill>
              </a:rPr>
              <a:t>Em Cristo, nós fomos escolhidos desde a eternidade. No entanto, foi </a:t>
            </a:r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</a:rPr>
              <a:t>na encarnação </a:t>
            </a:r>
            <a:r>
              <a:rPr lang="pt-BR" sz="3200" b="1" dirty="0">
                <a:solidFill>
                  <a:schemeClr val="bg2">
                    <a:lumMod val="25000"/>
                  </a:schemeClr>
                </a:solidFill>
              </a:rPr>
              <a:t>de Jesus que se concretizou o compromisso da parte do Senhor.</a:t>
            </a:r>
          </a:p>
        </p:txBody>
      </p:sp>
    </p:spTree>
    <p:extLst>
      <p:ext uri="{BB962C8B-B14F-4D97-AF65-F5344CB8AC3E}">
        <p14:creationId xmlns:p14="http://schemas.microsoft.com/office/powerpoint/2010/main" val="25384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59663" y="6200258"/>
            <a:ext cx="8132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 smtClean="0">
                <a:solidFill>
                  <a:schemeClr val="bg1"/>
                </a:solidFill>
              </a:rPr>
              <a:t>Mas </a:t>
            </a:r>
            <a:r>
              <a:rPr lang="pt-BR" sz="1400" b="1" i="1" dirty="0">
                <a:solidFill>
                  <a:schemeClr val="bg1"/>
                </a:solidFill>
              </a:rPr>
              <a:t>pelo precioso sangue, como de cordeiro sem defeito e sem mácula, o sangue de </a:t>
            </a:r>
            <a:r>
              <a:rPr lang="pt-BR" sz="1400" b="1" i="1" dirty="0" smtClean="0">
                <a:solidFill>
                  <a:schemeClr val="bg1"/>
                </a:solidFill>
              </a:rPr>
              <a:t>Cristo. 1 Pedro 1:19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17"/>
            <a:ext cx="5038344" cy="633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5267" y="2104883"/>
            <a:ext cx="928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11613E"/>
                </a:solidFill>
              </a:rPr>
              <a:t>7</a:t>
            </a:r>
            <a:r>
              <a:rPr lang="pt-BR" sz="3200" b="1" dirty="0" smtClean="0"/>
              <a:t> </a:t>
            </a:r>
            <a:r>
              <a:rPr lang="pt-BR" sz="3200" b="1" dirty="0"/>
              <a:t>| Qual foi o dote que Cristo pagou? </a:t>
            </a:r>
            <a:r>
              <a:rPr lang="pt-BR" sz="3200" i="1" dirty="0"/>
              <a:t>1 Pedro 1:19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279735" y="2931901"/>
            <a:ext cx="9435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3000" dirty="0"/>
              <a:t>“Mas pelo </a:t>
            </a:r>
            <a:r>
              <a:rPr lang="pt-BR" sz="3000" dirty="0" smtClean="0"/>
              <a:t>__________________, </a:t>
            </a:r>
            <a:r>
              <a:rPr lang="pt-BR" sz="3000" dirty="0"/>
              <a:t>como de cordeiro sem </a:t>
            </a:r>
            <a:r>
              <a:rPr lang="pt-BR" sz="3000" dirty="0" smtClean="0"/>
              <a:t>defeito e </a:t>
            </a:r>
            <a:r>
              <a:rPr lang="pt-BR" sz="3000" dirty="0"/>
              <a:t>sem mácula, o sangue de </a:t>
            </a:r>
            <a:r>
              <a:rPr lang="pt-BR" sz="3000" dirty="0" smtClean="0"/>
              <a:t>__________________.”</a:t>
            </a:r>
            <a:endParaRPr lang="en-US" sz="3000" dirty="0"/>
          </a:p>
        </p:txBody>
      </p:sp>
      <p:sp>
        <p:nvSpPr>
          <p:cNvPr id="13" name="Rectangle 12"/>
          <p:cNvSpPr/>
          <p:nvPr/>
        </p:nvSpPr>
        <p:spPr>
          <a:xfrm>
            <a:off x="3684103" y="3025829"/>
            <a:ext cx="1525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SANGUE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94128" y="3475977"/>
            <a:ext cx="1525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CRISTO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1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17"/>
            <a:ext cx="5038344" cy="633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9172" y="2401852"/>
            <a:ext cx="6520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2">
                    <a:lumMod val="25000"/>
                  </a:schemeClr>
                </a:solidFill>
              </a:rPr>
              <a:t>Ao morrer na cruz, Jesus pagou o dote à Sua justiça, e Seu caráter foi vindicado perante o Universo.</a:t>
            </a:r>
          </a:p>
        </p:txBody>
      </p:sp>
    </p:spTree>
    <p:extLst>
      <p:ext uri="{BB962C8B-B14F-4D97-AF65-F5344CB8AC3E}">
        <p14:creationId xmlns:p14="http://schemas.microsoft.com/office/powerpoint/2010/main" val="40165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35888" y="6200258"/>
            <a:ext cx="74748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Segui a paz com todos e a santificação, sem a qual ninguém verá o Senhor. </a:t>
            </a:r>
            <a:r>
              <a:rPr lang="pt-BR" sz="1400" b="1" i="1" dirty="0" smtClean="0">
                <a:solidFill>
                  <a:schemeClr val="bg1"/>
                </a:solidFill>
              </a:rPr>
              <a:t>Hebreus 12:14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17"/>
            <a:ext cx="5038344" cy="633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8187" y="1684784"/>
            <a:ext cx="10230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11613E"/>
                </a:solidFill>
              </a:rPr>
              <a:t>8</a:t>
            </a:r>
            <a:r>
              <a:rPr lang="pt-BR" sz="2800" b="1" dirty="0" smtClean="0"/>
              <a:t> </a:t>
            </a:r>
            <a:r>
              <a:rPr lang="pt-BR" sz="2800" b="1" dirty="0"/>
              <a:t>| Como devemos nos preparar para a segunda vinda de Jesus? </a:t>
            </a:r>
            <a:endParaRPr lang="pt-BR" sz="2800" b="1" dirty="0" smtClean="0"/>
          </a:p>
          <a:p>
            <a:r>
              <a:rPr lang="pt-BR" sz="2800" i="1" dirty="0" smtClean="0"/>
              <a:t>Hebreus </a:t>
            </a:r>
            <a:r>
              <a:rPr lang="pt-BR" sz="2800" i="1" dirty="0"/>
              <a:t>12:14</a:t>
            </a:r>
            <a:r>
              <a:rPr lang="pt-BR" sz="2800" i="1" dirty="0" smtClean="0"/>
              <a:t>. </a:t>
            </a:r>
            <a:r>
              <a:rPr lang="en-US" sz="2800" b="1" dirty="0" err="1" smtClean="0"/>
              <a:t>Assinale</a:t>
            </a:r>
            <a:r>
              <a:rPr lang="en-US" sz="2800" b="1" dirty="0" smtClean="0"/>
              <a:t> </a:t>
            </a:r>
            <a:r>
              <a:rPr lang="en-US" sz="2800" b="1" dirty="0"/>
              <a:t>a </a:t>
            </a:r>
            <a:r>
              <a:rPr lang="en-US" sz="2800" b="1" dirty="0" err="1"/>
              <a:t>alternativa</a:t>
            </a:r>
            <a:r>
              <a:rPr lang="en-US" sz="2800" b="1" dirty="0"/>
              <a:t> </a:t>
            </a:r>
            <a:r>
              <a:rPr lang="en-US" sz="2800" b="1" dirty="0" err="1"/>
              <a:t>correta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58187" y="2550993"/>
            <a:ext cx="111922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Por meio de penitências e pagamento pelo perdão</a:t>
            </a:r>
            <a:r>
              <a:rPr lang="en-US" sz="2800" dirty="0" smtClean="0"/>
              <a:t>.        </a:t>
            </a:r>
          </a:p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Não é necessário fazer nada porque Jesus já fez tudo</a:t>
            </a:r>
            <a:r>
              <a:rPr lang="pt-BR" sz="2800" dirty="0" smtClean="0"/>
              <a:t>.</a:t>
            </a:r>
            <a:r>
              <a:rPr lang="en-US" sz="2800" dirty="0" smtClean="0"/>
              <a:t> </a:t>
            </a:r>
          </a:p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A igreja deve viver </a:t>
            </a:r>
            <a:r>
              <a:rPr lang="pt-BR" sz="2800" dirty="0" smtClean="0"/>
              <a:t>justificada </a:t>
            </a:r>
            <a:r>
              <a:rPr lang="pt-BR" sz="2800" dirty="0"/>
              <a:t>mediante a fé e </a:t>
            </a:r>
            <a:endParaRPr lang="pt-BR" sz="2800" dirty="0" smtClean="0"/>
          </a:p>
          <a:p>
            <a:r>
              <a:rPr lang="pt-BR" sz="2800" dirty="0"/>
              <a:t> </a:t>
            </a:r>
            <a:r>
              <a:rPr lang="pt-BR" sz="2800" dirty="0" smtClean="0"/>
              <a:t>    crescendo </a:t>
            </a:r>
            <a:r>
              <a:rPr lang="pt-BR" sz="2800" dirty="0"/>
              <a:t>em </a:t>
            </a:r>
            <a:r>
              <a:rPr lang="pt-BR" sz="2800" dirty="0" smtClean="0"/>
              <a:t>santificação.</a:t>
            </a:r>
            <a:r>
              <a:rPr lang="en-US" sz="2800" dirty="0" smtClean="0"/>
              <a:t>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6300" y="4151432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9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17"/>
            <a:ext cx="5038344" cy="633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0875" y="2106577"/>
            <a:ext cx="54578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Para que estejamos preparados para Sua vinda, precisamos estar em paz com Deus por meio da experiência da justificação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Rm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5:1) e avançar para uma caminhada que resulte em santificação.</a:t>
            </a:r>
          </a:p>
        </p:txBody>
      </p:sp>
    </p:spTree>
    <p:extLst>
      <p:ext uri="{BB962C8B-B14F-4D97-AF65-F5344CB8AC3E}">
        <p14:creationId xmlns:p14="http://schemas.microsoft.com/office/powerpoint/2010/main" val="9631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9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35889" y="6092537"/>
            <a:ext cx="7474836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Alegremo-nos, exultemos e demos-lhe a glória, porque são chegadas as bodas do Cordeiro, cuja esposa a si mesma já se ataviou. Apocalipse 19:7</a:t>
            </a:r>
          </a:p>
          <a:p>
            <a:pPr algn="ctr">
              <a:spcBef>
                <a:spcPts val="300"/>
              </a:spcBef>
            </a:pP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17"/>
            <a:ext cx="5038344" cy="633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2109861"/>
            <a:ext cx="9763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11613E"/>
                </a:solidFill>
              </a:rPr>
              <a:t>9</a:t>
            </a:r>
            <a:r>
              <a:rPr lang="pt-BR" sz="2800" b="1" dirty="0" smtClean="0"/>
              <a:t> </a:t>
            </a:r>
            <a:r>
              <a:rPr lang="pt-BR" sz="2800" b="1" dirty="0"/>
              <a:t>| Quando Jesus estiver pronto para voltar a este mundo, o que será </a:t>
            </a:r>
            <a:r>
              <a:rPr lang="pt-BR" sz="2800" b="1" dirty="0" smtClean="0"/>
              <a:t>dito </a:t>
            </a:r>
            <a:r>
              <a:rPr lang="pt-BR" sz="2800" b="1" dirty="0"/>
              <a:t>no </a:t>
            </a:r>
            <a:r>
              <a:rPr lang="pt-BR" sz="2800" b="1" dirty="0" smtClean="0"/>
              <a:t>Céu em </a:t>
            </a:r>
            <a:r>
              <a:rPr lang="pt-BR" sz="2800" b="1" dirty="0"/>
              <a:t>relação aos remidos? </a:t>
            </a:r>
            <a:r>
              <a:rPr lang="pt-BR" sz="2800" i="1" dirty="0"/>
              <a:t>Apocalipse 19:7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63206" y="3149693"/>
            <a:ext cx="952271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800" dirty="0"/>
              <a:t>“Alegremo-nos, exultemos, e demos-Lhe a </a:t>
            </a:r>
            <a:r>
              <a:rPr lang="pt-BR" sz="2800" dirty="0" smtClean="0"/>
              <a:t>_________________, porque são </a:t>
            </a:r>
            <a:r>
              <a:rPr lang="pt-BR" sz="2800" dirty="0"/>
              <a:t>chegadas as </a:t>
            </a:r>
            <a:r>
              <a:rPr lang="pt-BR" sz="2800" dirty="0" smtClean="0"/>
              <a:t>_______________ </a:t>
            </a:r>
            <a:r>
              <a:rPr lang="pt-BR" sz="2800" dirty="0"/>
              <a:t>do </a:t>
            </a:r>
            <a:r>
              <a:rPr lang="pt-BR" sz="2800" dirty="0" smtClean="0"/>
              <a:t>______________,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800" dirty="0" smtClean="0"/>
              <a:t>cuja </a:t>
            </a:r>
            <a:r>
              <a:rPr lang="pt-BR" sz="2800" dirty="0"/>
              <a:t>esposa a </a:t>
            </a:r>
            <a:r>
              <a:rPr lang="pt-BR" sz="2800" dirty="0" smtClean="0"/>
              <a:t>si </a:t>
            </a:r>
            <a:r>
              <a:rPr lang="en-US" sz="2800" dirty="0" err="1" smtClean="0"/>
              <a:t>mesma</a:t>
            </a:r>
            <a:r>
              <a:rPr lang="en-US" sz="2800" dirty="0" smtClean="0"/>
              <a:t> </a:t>
            </a:r>
            <a:r>
              <a:rPr lang="en-US" sz="2800" dirty="0" err="1"/>
              <a:t>já</a:t>
            </a:r>
            <a:r>
              <a:rPr lang="en-US" sz="2800" dirty="0"/>
              <a:t> se _______________________.”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85034" y="3210496"/>
            <a:ext cx="1525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GLÓRIA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61715" y="3657896"/>
            <a:ext cx="1525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BODAS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446984" y="3665553"/>
            <a:ext cx="1525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CORDEIRO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559343" y="4173065"/>
            <a:ext cx="1525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ATAVIOU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6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17"/>
            <a:ext cx="5038344" cy="633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9826" y="1963702"/>
            <a:ext cx="70389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Os primeiros oito versos de Apocalipse 19 transcrevem uma alegria espetacular com aleluias e louvores ao Cordeiro, que vence e revela todas as artimanhas e perversidades de Satanás e o lançará no lago de fogo. Após os mil anos, Jesus virá para dar aos remidos um novo céu e uma nova terra, no qual eles habitarão para sempre. No Céu, terá lugar a grande ceia das bodas do Cordeiro. Sem dúvida, será a maior e mais emocionante festa do Universo.</a:t>
            </a:r>
          </a:p>
        </p:txBody>
      </p:sp>
    </p:spTree>
    <p:extLst>
      <p:ext uri="{BB962C8B-B14F-4D97-AF65-F5344CB8AC3E}">
        <p14:creationId xmlns:p14="http://schemas.microsoft.com/office/powerpoint/2010/main" val="16578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17"/>
            <a:ext cx="5038344" cy="633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92597" y="1799189"/>
            <a:ext cx="4546734" cy="3630061"/>
          </a:xfrm>
          <a:prstGeom prst="rect">
            <a:avLst/>
          </a:prstGeom>
          <a:solidFill>
            <a:srgbClr val="A3B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30722" y="2036803"/>
            <a:ext cx="40559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1613E"/>
                </a:solidFill>
              </a:rPr>
              <a:t>MEU COMPROMISSO:</a:t>
            </a:r>
          </a:p>
          <a:p>
            <a:pPr algn="ctr"/>
            <a:endParaRPr lang="en-US" sz="1600" b="1" dirty="0"/>
          </a:p>
          <a:p>
            <a:pPr algn="ctr"/>
            <a:r>
              <a:rPr lang="pt-BR" sz="1600" b="1" dirty="0"/>
              <a:t>Entendi que a sétima trombeta aponta para redenção </a:t>
            </a:r>
            <a:r>
              <a:rPr lang="pt-BR" sz="1600" b="1" dirty="0" smtClean="0"/>
              <a:t>final </a:t>
            </a:r>
            <a:r>
              <a:rPr lang="pt-BR" sz="1600" b="1" dirty="0"/>
              <a:t>dos </a:t>
            </a:r>
            <a:r>
              <a:rPr lang="pt-BR" sz="1600" b="1" dirty="0" smtClean="0"/>
              <a:t>fiéis </a:t>
            </a:r>
            <a:r>
              <a:rPr lang="pt-BR" sz="1600" b="1" dirty="0"/>
              <a:t>por </a:t>
            </a:r>
            <a:r>
              <a:rPr lang="pt-BR" sz="1600" b="1" dirty="0" smtClean="0"/>
              <a:t>Cristo Jesus</a:t>
            </a:r>
            <a:r>
              <a:rPr lang="pt-BR" sz="1600" b="1" dirty="0"/>
              <a:t>. Nessa ocasião, se dará a união espiritual entre Cristo e Sua noiva, </a:t>
            </a:r>
            <a:r>
              <a:rPr lang="pt-BR" sz="1600" b="1" dirty="0" smtClean="0"/>
              <a:t>aqueles que </a:t>
            </a:r>
            <a:r>
              <a:rPr lang="pt-BR" sz="1600" b="1" dirty="0"/>
              <a:t>habitarão a nova Jerusalém. Eu me comprometo a fazer parte de </a:t>
            </a:r>
            <a:r>
              <a:rPr lang="pt-BR" sz="1600" b="1" dirty="0" smtClean="0"/>
              <a:t>Seu povo fiel </a:t>
            </a:r>
            <a:r>
              <a:rPr lang="pt-BR" sz="1600" b="1" dirty="0"/>
              <a:t>para que naquele dia faça parte dos salvos. Quero ser membro </a:t>
            </a:r>
            <a:r>
              <a:rPr lang="pt-BR" sz="1600" b="1" dirty="0" smtClean="0"/>
              <a:t>da igreja </a:t>
            </a:r>
            <a:r>
              <a:rPr lang="pt-BR" sz="1600" b="1" dirty="0"/>
              <a:t>que prega a verdade conforme a Bíblia e anunciar que muito em </a:t>
            </a:r>
            <a:r>
              <a:rPr lang="pt-BR" sz="1600" b="1" dirty="0" smtClean="0"/>
              <a:t>breve </a:t>
            </a:r>
            <a:r>
              <a:rPr lang="en-US" sz="1600" b="1" dirty="0" smtClean="0"/>
              <a:t>Jesus </a:t>
            </a:r>
            <a:r>
              <a:rPr lang="en-US" sz="1600" b="1" dirty="0"/>
              <a:t>Cristo </a:t>
            </a:r>
            <a:r>
              <a:rPr lang="en-US" sz="1600" b="1" dirty="0" err="1"/>
              <a:t>vai</a:t>
            </a:r>
            <a:r>
              <a:rPr lang="en-US" sz="1600" b="1" dirty="0"/>
              <a:t> </a:t>
            </a:r>
            <a:r>
              <a:rPr lang="en-US" sz="1600" b="1" dirty="0" err="1"/>
              <a:t>voltar</a:t>
            </a:r>
            <a:r>
              <a:rPr lang="en-US" sz="1600" b="1" dirty="0" smtClean="0"/>
              <a:t>!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635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17"/>
            <a:ext cx="5038344" cy="633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974" y="1313578"/>
            <a:ext cx="837805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Imagine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que você está no trânsito, em um engarrafamento. De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repente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, você presencia o guarda à sua frente erguer alto uma das mãos e com a outra usar um apito. Todos os carros param, e se ouve cada vez mais próximo um som de sirene. Então, você vê no espelho retrovisor um veículo grande, branco, na frente com a inscrição “ambulância” em letras vermelhas. Os condutores entendem que o sinal sonoro indica que precisam afastar seus carros para dar passagem para a ambulância.</a:t>
            </a:r>
          </a:p>
          <a:p>
            <a:pPr>
              <a:spcBef>
                <a:spcPts val="1800"/>
              </a:spcBef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Os sinais sonoros expressam urgência e requerem uma atitude para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com os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acontecimentos que alertam. Da mesma forma, no Apocalipse estão descritos de forma simbólica sete sinais sonoros – as sete trombetas –, que são profecias sobre acontecimentos da história mundial, os quais alertam sobre a proximidade da vinda de Cristo. Esses eventos preditos, exceto o último, se cumpriram todos ao longo da história, desde que o Apocalipse foi escrito há quase dois mil anos. Os sinais sonoros de Deus, as profecias, requerem de nós uma reação imediata: preparar-se para a vinda de Jesus Cristo. Falta agora apenas “ressoar a última trombeta”, quando “os mortos ressuscitarão”, “nós seremos transformados” (1Co 15:52), e todos juntos “seremos arrebatados” “para o encontro do Senhor nos ares” (1Ts 4:17). É dessa esperança que trata esta lição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68970" y="6073301"/>
            <a:ext cx="1042768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Quando o Cordeiro abriu o sétimo selo, houve silêncio no céu cerca de meia </a:t>
            </a:r>
            <a:r>
              <a:rPr lang="pt-BR" sz="1400" b="1" i="1" dirty="0" smtClean="0">
                <a:solidFill>
                  <a:schemeClr val="bg1"/>
                </a:solidFill>
              </a:rPr>
              <a:t>hora... Apocalipse 8:1</a:t>
            </a:r>
          </a:p>
          <a:p>
            <a:pPr algn="ctr">
              <a:spcBef>
                <a:spcPts val="300"/>
              </a:spcBef>
            </a:pPr>
            <a:r>
              <a:rPr lang="pt-BR" sz="1400" b="1" i="1" dirty="0" smtClean="0">
                <a:solidFill>
                  <a:schemeClr val="bg1"/>
                </a:solidFill>
              </a:rPr>
              <a:t>...Nem </a:t>
            </a:r>
            <a:r>
              <a:rPr lang="pt-BR" sz="1400" b="1" i="1" dirty="0">
                <a:solidFill>
                  <a:schemeClr val="bg1"/>
                </a:solidFill>
              </a:rPr>
              <a:t>ainda se arrependeram dos seus assassínios, nem das suas feitiçarias, nem da sua prostituição, nem dos seus furtos. Apocalipse </a:t>
            </a:r>
            <a:r>
              <a:rPr lang="pt-BR" sz="1400" b="1" i="1" dirty="0" smtClean="0">
                <a:solidFill>
                  <a:schemeClr val="bg1"/>
                </a:solidFill>
              </a:rPr>
              <a:t>9:21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17"/>
            <a:ext cx="5038344" cy="633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6619" y="1309546"/>
            <a:ext cx="10752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1613E"/>
                </a:solidFill>
              </a:rPr>
              <a:t>1</a:t>
            </a:r>
            <a:r>
              <a:rPr lang="pt-BR" sz="2800" b="1" dirty="0"/>
              <a:t> | O que representam as primeiras seis trombetas </a:t>
            </a:r>
            <a:r>
              <a:rPr lang="pt-BR" sz="2800" b="1" dirty="0" smtClean="0"/>
              <a:t>do Apocalipse</a:t>
            </a:r>
            <a:r>
              <a:rPr lang="pt-BR" sz="2800" b="1" dirty="0"/>
              <a:t>? </a:t>
            </a:r>
            <a:r>
              <a:rPr lang="pt-BR" sz="2800" i="1" dirty="0" smtClean="0"/>
              <a:t>Apocalipse </a:t>
            </a:r>
            <a:r>
              <a:rPr lang="en-US" sz="2800" i="1" dirty="0" smtClean="0"/>
              <a:t>8:1–9:21</a:t>
            </a:r>
            <a:r>
              <a:rPr lang="en-US" sz="2800" i="1" dirty="0"/>
              <a:t>. </a:t>
            </a:r>
            <a:r>
              <a:rPr lang="en-US" sz="2800" b="1" dirty="0" err="1"/>
              <a:t>Relacione</a:t>
            </a:r>
            <a:r>
              <a:rPr lang="en-US" sz="2800" b="1" dirty="0"/>
              <a:t> as </a:t>
            </a:r>
            <a:r>
              <a:rPr lang="en-US" sz="2800" b="1" dirty="0" err="1"/>
              <a:t>colunas</a:t>
            </a:r>
            <a:r>
              <a:rPr lang="en-US" sz="2800" b="1" dirty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86619" y="2101728"/>
            <a:ext cx="90669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a) </a:t>
            </a:r>
            <a:r>
              <a:rPr lang="en-US" sz="2000" dirty="0" err="1"/>
              <a:t>Primeira</a:t>
            </a:r>
            <a:r>
              <a:rPr lang="en-US" sz="2000" dirty="0"/>
              <a:t> </a:t>
            </a:r>
            <a:r>
              <a:rPr lang="en-US" sz="2000" dirty="0" err="1"/>
              <a:t>trombeta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3600" dirty="0" smtClean="0"/>
              <a:t>□</a:t>
            </a:r>
            <a:r>
              <a:rPr lang="en-US" sz="2000" dirty="0" smtClean="0"/>
              <a:t> </a:t>
            </a:r>
            <a:r>
              <a:rPr lang="en-US" sz="2000" dirty="0"/>
              <a:t>O mar </a:t>
            </a:r>
            <a:r>
              <a:rPr lang="en-US" sz="2000" dirty="0" err="1"/>
              <a:t>foi</a:t>
            </a:r>
            <a:r>
              <a:rPr lang="en-US" sz="2000" dirty="0"/>
              <a:t> </a:t>
            </a:r>
            <a:r>
              <a:rPr lang="en-US" sz="2000" dirty="0" err="1"/>
              <a:t>atingido</a:t>
            </a:r>
            <a:r>
              <a:rPr lang="pt-BR" sz="2000" dirty="0" smtClean="0"/>
              <a:t>.</a:t>
            </a:r>
            <a:r>
              <a:rPr lang="en-US" sz="2000" dirty="0" smtClean="0"/>
              <a:t>          </a:t>
            </a:r>
          </a:p>
          <a:p>
            <a:r>
              <a:rPr lang="en-US" sz="2000" dirty="0" smtClean="0"/>
              <a:t>b) </a:t>
            </a:r>
            <a:r>
              <a:rPr lang="en-US" sz="2000" dirty="0" err="1" smtClean="0"/>
              <a:t>Segunda</a:t>
            </a:r>
            <a:r>
              <a:rPr lang="en-US" sz="2000" dirty="0" smtClean="0"/>
              <a:t> </a:t>
            </a:r>
            <a:r>
              <a:rPr lang="en-US" sz="2000" dirty="0" err="1" smtClean="0"/>
              <a:t>trombeta</a:t>
            </a:r>
            <a:r>
              <a:rPr lang="en-US" sz="2000" dirty="0" smtClean="0"/>
              <a:t> 	</a:t>
            </a:r>
            <a:r>
              <a:rPr lang="en-US" sz="3600" dirty="0" smtClean="0"/>
              <a:t>□</a:t>
            </a:r>
            <a:r>
              <a:rPr lang="en-US" sz="2000" dirty="0" smtClean="0"/>
              <a:t> </a:t>
            </a:r>
            <a:r>
              <a:rPr lang="pt-BR" sz="2000" dirty="0"/>
              <a:t>O Sol, a Lua e as estrelas foram feridas</a:t>
            </a:r>
            <a:r>
              <a:rPr lang="pt-BR" sz="2000" dirty="0" smtClean="0"/>
              <a:t>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c) Terceira </a:t>
            </a:r>
            <a:r>
              <a:rPr lang="en-US" sz="2000" dirty="0" err="1" smtClean="0"/>
              <a:t>trombeta</a:t>
            </a:r>
            <a:r>
              <a:rPr lang="en-US" sz="2000" dirty="0" smtClean="0"/>
              <a:t> 	</a:t>
            </a:r>
            <a:r>
              <a:rPr lang="en-US" sz="3600" dirty="0" smtClean="0"/>
              <a:t>□</a:t>
            </a:r>
            <a:r>
              <a:rPr lang="en-US" sz="2000" dirty="0" smtClean="0"/>
              <a:t> </a:t>
            </a:r>
            <a:r>
              <a:rPr lang="en-US" sz="2000" dirty="0"/>
              <a:t>A terra </a:t>
            </a:r>
            <a:r>
              <a:rPr lang="en-US" sz="2000" dirty="0" err="1"/>
              <a:t>foi</a:t>
            </a:r>
            <a:r>
              <a:rPr lang="en-US" sz="2000" dirty="0"/>
              <a:t> </a:t>
            </a:r>
            <a:r>
              <a:rPr lang="en-US" sz="2000" dirty="0" err="1"/>
              <a:t>afetada</a:t>
            </a:r>
            <a:r>
              <a:rPr lang="pt-BR" sz="2000" dirty="0" smtClean="0"/>
              <a:t>.</a:t>
            </a:r>
            <a:r>
              <a:rPr lang="en-US" sz="2000" dirty="0" smtClean="0"/>
              <a:t>          </a:t>
            </a:r>
          </a:p>
          <a:p>
            <a:r>
              <a:rPr lang="en-US" sz="2000" dirty="0" smtClean="0"/>
              <a:t>d) </a:t>
            </a:r>
            <a:r>
              <a:rPr lang="en-US" sz="2000" dirty="0" err="1" smtClean="0"/>
              <a:t>Quarta</a:t>
            </a:r>
            <a:r>
              <a:rPr lang="en-US" sz="2000" dirty="0" smtClean="0"/>
              <a:t> </a:t>
            </a:r>
            <a:r>
              <a:rPr lang="en-US" sz="2000" dirty="0" err="1" smtClean="0"/>
              <a:t>trombeta</a:t>
            </a:r>
            <a:r>
              <a:rPr lang="en-US" sz="2000" dirty="0" smtClean="0"/>
              <a:t> </a:t>
            </a:r>
            <a:r>
              <a:rPr lang="en-US" sz="2800" dirty="0" smtClean="0"/>
              <a:t>	</a:t>
            </a:r>
            <a:r>
              <a:rPr lang="en-US" sz="3600" dirty="0" smtClean="0"/>
              <a:t>□</a:t>
            </a:r>
            <a:r>
              <a:rPr lang="en-US" sz="2000" dirty="0" smtClean="0"/>
              <a:t> </a:t>
            </a:r>
            <a:r>
              <a:rPr lang="pt-BR" sz="2000" dirty="0"/>
              <a:t>Tribulação durante a hora, o dia, o mês e o ano</a:t>
            </a:r>
            <a:r>
              <a:rPr lang="pt-BR" sz="2000" dirty="0" smtClean="0"/>
              <a:t>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e) Quinta </a:t>
            </a:r>
            <a:r>
              <a:rPr lang="en-US" sz="2000" dirty="0" err="1" smtClean="0"/>
              <a:t>trombeta</a:t>
            </a:r>
            <a:r>
              <a:rPr lang="en-US" sz="2000" dirty="0" smtClean="0"/>
              <a:t> 	</a:t>
            </a:r>
            <a:r>
              <a:rPr lang="en-US" sz="3600" dirty="0" smtClean="0"/>
              <a:t>□</a:t>
            </a:r>
            <a:r>
              <a:rPr lang="en-US" sz="2000" dirty="0" smtClean="0"/>
              <a:t> </a:t>
            </a:r>
            <a:r>
              <a:rPr lang="en-US" sz="2000" dirty="0" err="1"/>
              <a:t>Tormento</a:t>
            </a:r>
            <a:r>
              <a:rPr lang="en-US" sz="2000" dirty="0"/>
              <a:t> </a:t>
            </a:r>
            <a:r>
              <a:rPr lang="en-US" sz="2000" dirty="0" err="1"/>
              <a:t>durante</a:t>
            </a:r>
            <a:r>
              <a:rPr lang="en-US" sz="2000" dirty="0"/>
              <a:t> </a:t>
            </a:r>
            <a:r>
              <a:rPr lang="en-US" sz="2000" dirty="0" err="1"/>
              <a:t>cinco</a:t>
            </a:r>
            <a:r>
              <a:rPr lang="en-US" sz="2000" dirty="0"/>
              <a:t> </a:t>
            </a:r>
            <a:r>
              <a:rPr lang="en-US" sz="2000" dirty="0" err="1"/>
              <a:t>meses</a:t>
            </a:r>
            <a:r>
              <a:rPr lang="pt-BR" sz="2000" dirty="0" smtClean="0"/>
              <a:t>.</a:t>
            </a:r>
            <a:r>
              <a:rPr lang="en-US" sz="2000" dirty="0" smtClean="0"/>
              <a:t>          </a:t>
            </a:r>
          </a:p>
          <a:p>
            <a:r>
              <a:rPr lang="en-US" sz="2000" dirty="0" smtClean="0"/>
              <a:t>f) </a:t>
            </a:r>
            <a:r>
              <a:rPr lang="en-US" sz="2000" dirty="0" err="1" smtClean="0"/>
              <a:t>Sexta</a:t>
            </a:r>
            <a:r>
              <a:rPr lang="en-US" sz="2000" dirty="0" smtClean="0"/>
              <a:t> </a:t>
            </a:r>
            <a:r>
              <a:rPr lang="en-US" sz="2000" dirty="0" err="1" smtClean="0"/>
              <a:t>trombeta</a:t>
            </a:r>
            <a:r>
              <a:rPr lang="en-US" sz="2000" dirty="0" smtClean="0"/>
              <a:t> 	</a:t>
            </a:r>
            <a:r>
              <a:rPr lang="en-US" sz="3600" dirty="0" smtClean="0"/>
              <a:t>□</a:t>
            </a:r>
            <a:r>
              <a:rPr lang="en-US" sz="2000" dirty="0" smtClean="0"/>
              <a:t> </a:t>
            </a:r>
            <a:r>
              <a:rPr lang="pt-BR" sz="2000" dirty="0"/>
              <a:t>As águas se tornam amargosas</a:t>
            </a:r>
            <a:r>
              <a:rPr lang="pt-BR" sz="2000" dirty="0" smtClean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512653" y="5016714"/>
            <a:ext cx="271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C00000"/>
                </a:solidFill>
              </a:rPr>
              <a:t>c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3512653" y="2292413"/>
            <a:ext cx="2952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C00000"/>
                </a:solidFill>
              </a:rPr>
              <a:t>b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3503128" y="2841163"/>
            <a:ext cx="2952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C00000"/>
                </a:solidFill>
              </a:rPr>
              <a:t>d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3512653" y="3365427"/>
            <a:ext cx="2856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C00000"/>
                </a:solidFill>
              </a:rPr>
              <a:t>a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3503128" y="4453137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C00000"/>
                </a:solidFill>
              </a:rPr>
              <a:t>e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3522178" y="3936225"/>
            <a:ext cx="250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C00000"/>
                </a:solidFill>
              </a:rPr>
              <a:t>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37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17"/>
            <a:ext cx="5038344" cy="633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5125" y="1563652"/>
            <a:ext cx="75152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As trombetas retratam eventos que impactam o povo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de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Deus desde os primeiros séculos da era cristã até a segunda vinda de Cristo. As quatro primeiras trombetas se concentram na desintegração do grande Império Romano Ocidental pelas tribos dos povos bárbaros, que prepararam o caminho para a consolidação da Roma papal. A quinta e a sexta trombetas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9:1-21) apontam para eventos desencadeados pelo poder muçulmano, como a conquista de Constantinopla, no século 15, e a decadência do Império Otomano, no século 19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ver diagrama “As sete trombetas”, p. 109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  <a:endParaRPr lang="pt-B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83" y="2618734"/>
            <a:ext cx="1551736" cy="154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095875"/>
            <a:ext cx="12192000" cy="1762125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64914" y="5235101"/>
            <a:ext cx="11439524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200" b="1" i="1" baseline="30000" dirty="0" smtClean="0">
                <a:solidFill>
                  <a:schemeClr val="bg1"/>
                </a:solidFill>
              </a:rPr>
              <a:t>15</a:t>
            </a:r>
            <a:r>
              <a:rPr lang="pt-BR" sz="1200" b="1" i="1" dirty="0" smtClean="0">
                <a:solidFill>
                  <a:schemeClr val="bg1"/>
                </a:solidFill>
              </a:rPr>
              <a:t>O </a:t>
            </a:r>
            <a:r>
              <a:rPr lang="pt-BR" sz="1200" b="1" i="1" dirty="0">
                <a:solidFill>
                  <a:schemeClr val="bg1"/>
                </a:solidFill>
              </a:rPr>
              <a:t>sétimo anjo tocou a trombeta, e houve no céu grandes vozes, dizendo: O reino do mundo se tornou de nosso Senhor e do seu Cristo, e ele reinará pelos séculos dos séculos.</a:t>
            </a:r>
          </a:p>
          <a:p>
            <a:pPr algn="ctr">
              <a:spcBef>
                <a:spcPts val="300"/>
              </a:spcBef>
            </a:pPr>
            <a:r>
              <a:rPr lang="pt-BR" sz="1200" b="1" i="1" baseline="30000" dirty="0" smtClean="0">
                <a:solidFill>
                  <a:schemeClr val="bg1"/>
                </a:solidFill>
              </a:rPr>
              <a:t>16</a:t>
            </a:r>
            <a:r>
              <a:rPr lang="pt-BR" sz="1200" b="1" i="1" dirty="0" smtClean="0">
                <a:solidFill>
                  <a:schemeClr val="bg1"/>
                </a:solidFill>
              </a:rPr>
              <a:t>E </a:t>
            </a:r>
            <a:r>
              <a:rPr lang="pt-BR" sz="1200" b="1" i="1" dirty="0">
                <a:solidFill>
                  <a:schemeClr val="bg1"/>
                </a:solidFill>
              </a:rPr>
              <a:t>os vinte e quatro anciãos que se encontram sentados no seu trono, diante de Deus, prostraram-se sobre o seu rosto e adoraram a Deus,</a:t>
            </a:r>
          </a:p>
          <a:p>
            <a:pPr algn="ctr">
              <a:spcBef>
                <a:spcPts val="300"/>
              </a:spcBef>
            </a:pPr>
            <a:r>
              <a:rPr lang="pt-BR" sz="1200" b="1" i="1" baseline="30000" dirty="0" smtClean="0">
                <a:solidFill>
                  <a:schemeClr val="bg1"/>
                </a:solidFill>
              </a:rPr>
              <a:t>17</a:t>
            </a:r>
            <a:r>
              <a:rPr lang="pt-BR" sz="1200" b="1" i="1" dirty="0" smtClean="0">
                <a:solidFill>
                  <a:schemeClr val="bg1"/>
                </a:solidFill>
              </a:rPr>
              <a:t>dizendo</a:t>
            </a:r>
            <a:r>
              <a:rPr lang="pt-BR" sz="1200" b="1" i="1" dirty="0">
                <a:solidFill>
                  <a:schemeClr val="bg1"/>
                </a:solidFill>
              </a:rPr>
              <a:t>: Graças te damos, Senhor Deus, Todo-Poderoso, que és e que eras, porque assumiste o teu grande poder e passaste a reinar.</a:t>
            </a:r>
          </a:p>
          <a:p>
            <a:pPr algn="ctr">
              <a:spcBef>
                <a:spcPts val="300"/>
              </a:spcBef>
            </a:pPr>
            <a:r>
              <a:rPr lang="pt-BR" sz="1200" b="1" i="1" baseline="30000" dirty="0" smtClean="0">
                <a:solidFill>
                  <a:schemeClr val="bg1"/>
                </a:solidFill>
              </a:rPr>
              <a:t>18</a:t>
            </a:r>
            <a:r>
              <a:rPr lang="pt-BR" sz="1200" b="1" i="1" dirty="0" smtClean="0">
                <a:solidFill>
                  <a:schemeClr val="bg1"/>
                </a:solidFill>
              </a:rPr>
              <a:t>Na </a:t>
            </a:r>
            <a:r>
              <a:rPr lang="pt-BR" sz="1200" b="1" i="1" dirty="0">
                <a:solidFill>
                  <a:schemeClr val="bg1"/>
                </a:solidFill>
              </a:rPr>
              <a:t>verdade, as nações se enfureceram; chegou, porém, a tua ira, e o tempo determinado para serem julgados os mortos, para se dar o galardão aos teus servos, os profetas, aos santos e aos que temem o teu nome, tanto aos pequenos como aos grandes, e para destruíres os que destroem a terra.</a:t>
            </a:r>
          </a:p>
          <a:p>
            <a:pPr algn="ctr">
              <a:spcBef>
                <a:spcPts val="300"/>
              </a:spcBef>
            </a:pPr>
            <a:r>
              <a:rPr lang="pt-BR" sz="1200" b="1" i="1" baseline="30000" dirty="0" smtClean="0">
                <a:solidFill>
                  <a:schemeClr val="bg1"/>
                </a:solidFill>
              </a:rPr>
              <a:t>19</a:t>
            </a:r>
            <a:r>
              <a:rPr lang="pt-BR" sz="1200" b="1" i="1" dirty="0" smtClean="0">
                <a:solidFill>
                  <a:schemeClr val="bg1"/>
                </a:solidFill>
              </a:rPr>
              <a:t>Abriu-se</a:t>
            </a:r>
            <a:r>
              <a:rPr lang="pt-BR" sz="1200" b="1" i="1" dirty="0">
                <a:solidFill>
                  <a:schemeClr val="bg1"/>
                </a:solidFill>
              </a:rPr>
              <a:t>, então, o santuário de Deus, que se acha no céu, e foi vista a arca da Aliança no seu santuário, e sobrevieram relâmpagos, vozes, trovões, </a:t>
            </a:r>
            <a:endParaRPr lang="pt-BR" sz="1200" b="1" i="1" dirty="0" smtClean="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</a:pPr>
            <a:r>
              <a:rPr lang="pt-BR" sz="1200" b="1" i="1" dirty="0" smtClean="0">
                <a:solidFill>
                  <a:schemeClr val="bg1"/>
                </a:solidFill>
              </a:rPr>
              <a:t>terremoto </a:t>
            </a:r>
            <a:r>
              <a:rPr lang="pt-BR" sz="1200" b="1" i="1" dirty="0">
                <a:solidFill>
                  <a:schemeClr val="bg1"/>
                </a:solidFill>
              </a:rPr>
              <a:t>e grande saraivada. Apocalipse </a:t>
            </a:r>
            <a:r>
              <a:rPr lang="pt-BR" sz="1200" b="1" i="1" dirty="0" smtClean="0">
                <a:solidFill>
                  <a:schemeClr val="bg1"/>
                </a:solidFill>
              </a:rPr>
              <a:t>11:15-19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17"/>
            <a:ext cx="5038344" cy="633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8505" y="3141716"/>
            <a:ext cx="9229899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A sétima </a:t>
            </a:r>
            <a:r>
              <a:rPr lang="pt-BR" b="1" dirty="0">
                <a:solidFill>
                  <a:srgbClr val="C00000"/>
                </a:solidFill>
              </a:rPr>
              <a:t>trombeta corresponde ao último período, que culmina com a segunda vinda de Cristo.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57275" y="3606587"/>
            <a:ext cx="98548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0033" y="2055200"/>
            <a:ext cx="10506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11613E"/>
                </a:solidFill>
              </a:rPr>
              <a:t>2</a:t>
            </a:r>
            <a:r>
              <a:rPr lang="pt-BR" sz="3200" b="1" dirty="0" smtClean="0"/>
              <a:t> </a:t>
            </a:r>
            <a:r>
              <a:rPr lang="pt-BR" sz="3200" b="1" dirty="0"/>
              <a:t>| O que acontece quando o anjo toca a sétima trombeta? </a:t>
            </a:r>
            <a:endParaRPr lang="pt-BR" sz="3200" b="1" dirty="0" smtClean="0"/>
          </a:p>
          <a:p>
            <a:pPr algn="ctr"/>
            <a:r>
              <a:rPr lang="pt-BR" sz="3200" i="1" dirty="0" smtClean="0"/>
              <a:t>Apocalipse </a:t>
            </a:r>
            <a:r>
              <a:rPr lang="pt-BR" sz="3200" i="1" dirty="0"/>
              <a:t>11:15-19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327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17"/>
            <a:ext cx="5038344" cy="633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4575" y="2030377"/>
            <a:ext cx="7134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 sétima trombeta anuncia que Deus passou a reinar. No verso 18,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afirma-se que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as nações se enfureceram e que chegou o tempo da manifestação da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ira de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Deus não apenas para recompensar Seus servos, mas para destruir “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os que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destroem a terra”, uma expressão que se refere à corrupção moral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ver 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Gn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6:12-14). Assim, o anúncio da sétima trombeta corresponde ao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último período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, que culmina com a segunda vinda de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Cristo.</a:t>
            </a:r>
            <a:endParaRPr lang="pt-B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678689" y="6092537"/>
            <a:ext cx="8065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Abriu-se, então, o santuário de Deus, que se acha no céu, e foi vista a arca da Aliança no seu santuário, e sobrevieram relâmpagos, vozes, trovões, terremoto e grande saraivada. Apocalipse </a:t>
            </a:r>
            <a:r>
              <a:rPr lang="pt-BR" sz="1400" b="1" i="1" dirty="0" smtClean="0">
                <a:solidFill>
                  <a:schemeClr val="bg1"/>
                </a:solidFill>
              </a:rPr>
              <a:t>11:19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17"/>
            <a:ext cx="5038344" cy="633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234" y="1663877"/>
            <a:ext cx="10427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11613E"/>
                </a:solidFill>
              </a:rPr>
              <a:t>3</a:t>
            </a:r>
            <a:r>
              <a:rPr lang="pt-BR" sz="2800" b="1" dirty="0" smtClean="0"/>
              <a:t> </a:t>
            </a:r>
            <a:r>
              <a:rPr lang="pt-BR" sz="2800" b="1" dirty="0"/>
              <a:t>| Ao tocar-se a sétima trombeta, o que João viu dentro do </a:t>
            </a:r>
            <a:r>
              <a:rPr lang="pt-BR" sz="2800" b="1" dirty="0" smtClean="0"/>
              <a:t>santuário </a:t>
            </a:r>
            <a:r>
              <a:rPr lang="pt-BR" sz="2800" b="1" dirty="0"/>
              <a:t>celestial</a:t>
            </a:r>
            <a:r>
              <a:rPr lang="pt-BR" sz="2800" b="1" dirty="0" smtClean="0"/>
              <a:t>? </a:t>
            </a:r>
            <a:r>
              <a:rPr lang="en-US" sz="2800" i="1" dirty="0" err="1" smtClean="0"/>
              <a:t>Apocalipse</a:t>
            </a:r>
            <a:r>
              <a:rPr lang="en-US" sz="2800" i="1" dirty="0" smtClean="0"/>
              <a:t> </a:t>
            </a:r>
            <a:r>
              <a:rPr lang="en-US" sz="2800" i="1" dirty="0"/>
              <a:t>11:19</a:t>
            </a:r>
            <a:r>
              <a:rPr lang="en-US" sz="2800" b="1" dirty="0"/>
              <a:t>. </a:t>
            </a:r>
            <a:r>
              <a:rPr lang="en-US" sz="2800" b="1" dirty="0" err="1"/>
              <a:t>Assinale</a:t>
            </a:r>
            <a:r>
              <a:rPr lang="en-US" sz="2800" b="1" dirty="0"/>
              <a:t> a </a:t>
            </a:r>
            <a:r>
              <a:rPr lang="en-US" sz="2800" b="1" dirty="0" err="1" smtClean="0"/>
              <a:t>alternativa</a:t>
            </a:r>
            <a:r>
              <a:rPr lang="en-US" sz="2800" b="1" dirty="0" smtClean="0"/>
              <a:t> </a:t>
            </a:r>
            <a:r>
              <a:rPr lang="en-US" sz="2800" b="1" dirty="0" err="1"/>
              <a:t>correta</a:t>
            </a:r>
            <a:r>
              <a:rPr lang="en-US" sz="2800" b="1" dirty="0"/>
              <a:t>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07234" y="2530428"/>
            <a:ext cx="493156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/>
              <a:t>A </a:t>
            </a:r>
            <a:r>
              <a:rPr lang="en-US" sz="2800" dirty="0" err="1"/>
              <a:t>arca</a:t>
            </a:r>
            <a:r>
              <a:rPr lang="en-US" sz="2800" dirty="0"/>
              <a:t> da </a:t>
            </a:r>
            <a:r>
              <a:rPr lang="en-US" sz="2800" dirty="0" err="1"/>
              <a:t>aliança</a:t>
            </a:r>
            <a:r>
              <a:rPr lang="en-US" sz="2800" dirty="0" smtClean="0"/>
              <a:t>.</a:t>
            </a:r>
          </a:p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 err="1"/>
              <a:t>Os</a:t>
            </a:r>
            <a:r>
              <a:rPr lang="en-US" sz="2800" dirty="0"/>
              <a:t> salvos</a:t>
            </a:r>
            <a:r>
              <a:rPr lang="en-US" sz="2800" dirty="0" smtClean="0"/>
              <a:t>.         </a:t>
            </a:r>
          </a:p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 err="1"/>
              <a:t>Anjos</a:t>
            </a:r>
            <a:r>
              <a:rPr lang="en-US" sz="2800" dirty="0"/>
              <a:t> </a:t>
            </a:r>
            <a:r>
              <a:rPr lang="en-US" sz="2800" dirty="0" err="1"/>
              <a:t>tocando</a:t>
            </a:r>
            <a:r>
              <a:rPr lang="en-US" sz="2800" dirty="0"/>
              <a:t> </a:t>
            </a:r>
            <a:r>
              <a:rPr lang="en-US" sz="2800" dirty="0" err="1"/>
              <a:t>harpa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817078" y="2765352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17"/>
            <a:ext cx="5038344" cy="633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3626" y="1811302"/>
            <a:ext cx="6972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A última trombeta é o anúncio de que chegou o momento da execução do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juízo de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Deus sobre os mortos e os vivos, como a manifestação do Seu reino.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Quando João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descreve o santuário de Deus na sétima trombeta, ele vê a arca da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aliança que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ficava no segundo compartimento do santuário, chamado de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santíssimo ou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santo dos santos. Foi nesse compartimento do santuário que Jesus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entrou em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1844, cumprindo a profecia de Daniel 8:14. Quando Jesus sair do lugar santíssimo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, terá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terminado o juízo 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pré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-advento, a mediação de Jesus e o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tempo de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graça. Então, todos os sistemas opositores serão destruídos, a falsa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religião será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desmascarada e Jesus Cristo estabelecerá plenamente Seu reino eterno.</a:t>
            </a:r>
          </a:p>
        </p:txBody>
      </p:sp>
    </p:spTree>
    <p:extLst>
      <p:ext uri="{BB962C8B-B14F-4D97-AF65-F5344CB8AC3E}">
        <p14:creationId xmlns:p14="http://schemas.microsoft.com/office/powerpoint/2010/main" val="25858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6364</TotalTime>
  <Words>1874</Words>
  <Application>Microsoft Office PowerPoint</Application>
  <PresentationFormat>Widescreen</PresentationFormat>
  <Paragraphs>90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Suzana Lima</dc:creator>
  <cp:lastModifiedBy>Suzana Lima</cp:lastModifiedBy>
  <cp:revision>233</cp:revision>
  <dcterms:created xsi:type="dcterms:W3CDTF">2019-02-15T00:40:10Z</dcterms:created>
  <dcterms:modified xsi:type="dcterms:W3CDTF">2019-03-01T11:59:18Z</dcterms:modified>
</cp:coreProperties>
</file>