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358" r:id="rId4"/>
    <p:sldId id="360" r:id="rId5"/>
    <p:sldId id="454" r:id="rId6"/>
    <p:sldId id="455" r:id="rId7"/>
    <p:sldId id="456" r:id="rId8"/>
    <p:sldId id="457" r:id="rId9"/>
    <p:sldId id="458" r:id="rId10"/>
    <p:sldId id="459" r:id="rId11"/>
    <p:sldId id="460" r:id="rId12"/>
    <p:sldId id="461" r:id="rId13"/>
    <p:sldId id="462" r:id="rId14"/>
    <p:sldId id="463" r:id="rId15"/>
    <p:sldId id="464" r:id="rId16"/>
    <p:sldId id="465" r:id="rId17"/>
    <p:sldId id="466" r:id="rId18"/>
    <p:sldId id="469" r:id="rId19"/>
    <p:sldId id="468" r:id="rId20"/>
    <p:sldId id="467" r:id="rId21"/>
    <p:sldId id="470" r:id="rId22"/>
    <p:sldId id="471" r:id="rId23"/>
    <p:sldId id="472" r:id="rId24"/>
    <p:sldId id="473" r:id="rId25"/>
    <p:sldId id="474" r:id="rId26"/>
    <p:sldId id="47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C0B7"/>
    <a:srgbClr val="E2CCC4"/>
    <a:srgbClr val="9E644F"/>
    <a:srgbClr val="BEBDD5"/>
    <a:srgbClr val="ACABC9"/>
    <a:srgbClr val="8887B3"/>
    <a:srgbClr val="D4D3E3"/>
    <a:srgbClr val="D3D4E3"/>
    <a:srgbClr val="A2C0CE"/>
    <a:srgbClr val="B3C9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5CF8B-C93B-40CE-A2FE-1B18DDFEDA50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BBC80-F9DE-4DCE-BDC4-EE5C6798C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6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8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7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5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3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2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2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2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4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7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92487-AE5F-4313-9B26-8685FFDC740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3C122-A802-468C-9162-7FE91808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8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oc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2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E2CCC4"/>
            </a:gs>
            <a:gs pos="90259">
              <a:srgbClr val="E2CCC4"/>
            </a:gs>
            <a:gs pos="83000">
              <a:srgbClr val="E2CCC4"/>
            </a:gs>
            <a:gs pos="100000">
              <a:srgbClr val="E2CC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5844822"/>
            <a:ext cx="12192000" cy="1013177"/>
          </a:xfrm>
          <a:prstGeom prst="rect">
            <a:avLst/>
          </a:prstGeom>
          <a:solidFill>
            <a:srgbClr val="9E6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720016" y="6197521"/>
            <a:ext cx="8751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bg1"/>
                </a:solidFill>
              </a:rPr>
              <a:t>Mas daquele dia e hora ninguém sabe, nem os anjos do céu, mas unicamente meu Pai</a:t>
            </a:r>
            <a:r>
              <a:rPr lang="pt-BR" sz="1400" b="1" i="1" dirty="0" smtClean="0">
                <a:solidFill>
                  <a:schemeClr val="bg1"/>
                </a:solidFill>
              </a:rPr>
              <a:t>. Mateus </a:t>
            </a:r>
            <a:r>
              <a:rPr lang="pt-BR" sz="1400" b="1" i="1" dirty="0">
                <a:solidFill>
                  <a:schemeClr val="bg1"/>
                </a:solidFill>
              </a:rPr>
              <a:t>24:36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98588" y="2985126"/>
            <a:ext cx="5514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□</a:t>
            </a:r>
            <a:r>
              <a:rPr lang="en-US" sz="3200" dirty="0" smtClean="0"/>
              <a:t> Sim. 	        </a:t>
            </a:r>
            <a:r>
              <a:rPr lang="en-US" sz="4800" dirty="0"/>
              <a:t>□</a:t>
            </a:r>
            <a:r>
              <a:rPr lang="en-US" sz="3200" dirty="0"/>
              <a:t> </a:t>
            </a:r>
            <a:r>
              <a:rPr lang="en-US" sz="3200" dirty="0" err="1" smtClean="0"/>
              <a:t>Não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419225" y="1872519"/>
            <a:ext cx="88046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793520"/>
                </a:solidFill>
              </a:rPr>
              <a:t>4</a:t>
            </a:r>
            <a:r>
              <a:rPr lang="pt-BR" sz="3200" b="1" dirty="0" smtClean="0"/>
              <a:t> | É </a:t>
            </a:r>
            <a:r>
              <a:rPr lang="pt-BR" sz="3200" b="1" dirty="0"/>
              <a:t>possível saber exatamente o dia e a hora em que Jesus Cristo virá? </a:t>
            </a:r>
            <a:r>
              <a:rPr lang="pt-BR" sz="3200" i="1" dirty="0" smtClean="0"/>
              <a:t>Mateus </a:t>
            </a:r>
            <a:r>
              <a:rPr lang="pt-BR" sz="3200" i="1" dirty="0"/>
              <a:t>24:36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520948" y="3176622"/>
            <a:ext cx="249713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x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9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5223" y="2297350"/>
            <a:ext cx="76970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Embora Deus não tenha revelado exatamente o dia e a hora em que o Senhor Jesus virá, Ele revelou alguns sinais que mostram a proximidade de Sua vinda. Se queremos ser salvos da destruição final, devemos estar sempre prontos para ver Cristo voltar (</a:t>
            </a:r>
            <a:r>
              <a:rPr lang="pt-BR" sz="2800" b="1" dirty="0" err="1">
                <a:solidFill>
                  <a:schemeClr val="bg2">
                    <a:lumMod val="25000"/>
                  </a:schemeClr>
                </a:solidFill>
              </a:rPr>
              <a:t>Mt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 24:44).</a:t>
            </a:r>
          </a:p>
        </p:txBody>
      </p:sp>
    </p:spTree>
    <p:extLst>
      <p:ext uri="{BB962C8B-B14F-4D97-AF65-F5344CB8AC3E}">
        <p14:creationId xmlns:p14="http://schemas.microsoft.com/office/powerpoint/2010/main" val="136607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E2CCC4"/>
            </a:gs>
            <a:gs pos="90259">
              <a:srgbClr val="E2CCC4"/>
            </a:gs>
            <a:gs pos="83000">
              <a:srgbClr val="E2CCC4"/>
            </a:gs>
            <a:gs pos="100000">
              <a:srgbClr val="E2CC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5844822"/>
            <a:ext cx="12192000" cy="1013177"/>
          </a:xfrm>
          <a:prstGeom prst="rect">
            <a:avLst/>
          </a:prstGeom>
          <a:solidFill>
            <a:srgbClr val="9E6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5819" y="6089800"/>
            <a:ext cx="11355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baseline="30000" dirty="0" smtClean="0">
                <a:solidFill>
                  <a:schemeClr val="bg1"/>
                </a:solidFill>
              </a:rPr>
              <a:t>6</a:t>
            </a:r>
            <a:r>
              <a:rPr lang="pt-BR" sz="1400" b="1" i="1" dirty="0" smtClean="0">
                <a:solidFill>
                  <a:schemeClr val="bg1"/>
                </a:solidFill>
              </a:rPr>
              <a:t>E </a:t>
            </a:r>
            <a:r>
              <a:rPr lang="pt-BR" sz="1400" b="1" i="1" dirty="0">
                <a:solidFill>
                  <a:schemeClr val="bg1"/>
                </a:solidFill>
              </a:rPr>
              <a:t>ouvireis de guerras e de rumores de guerras; olhai, não vos assusteis, porque é mister que isso tudo aconteça, mas ainda não é o fim.</a:t>
            </a:r>
          </a:p>
          <a:p>
            <a:pPr algn="ctr"/>
            <a:r>
              <a:rPr lang="pt-BR" sz="1400" b="1" i="1" baseline="30000" dirty="0" smtClean="0">
                <a:solidFill>
                  <a:schemeClr val="bg1"/>
                </a:solidFill>
              </a:rPr>
              <a:t>7</a:t>
            </a:r>
            <a:r>
              <a:rPr lang="pt-BR" sz="1400" b="1" i="1" dirty="0" smtClean="0">
                <a:solidFill>
                  <a:schemeClr val="bg1"/>
                </a:solidFill>
              </a:rPr>
              <a:t>Porquanto </a:t>
            </a:r>
            <a:r>
              <a:rPr lang="pt-BR" sz="1400" b="1" i="1" dirty="0">
                <a:solidFill>
                  <a:schemeClr val="bg1"/>
                </a:solidFill>
              </a:rPr>
              <a:t>se levantará nação contra nação, e reino contra reino, e haverá fomes, e pestes, e terremotos, em vários </a:t>
            </a:r>
            <a:r>
              <a:rPr lang="pt-BR" sz="1400" b="1" i="1" dirty="0" smtClean="0">
                <a:solidFill>
                  <a:schemeClr val="bg1"/>
                </a:solidFill>
              </a:rPr>
              <a:t>lugares</a:t>
            </a:r>
            <a:r>
              <a:rPr lang="pt-BR" sz="1400" b="1" i="1" dirty="0" smtClean="0">
                <a:solidFill>
                  <a:schemeClr val="bg1"/>
                </a:solidFill>
              </a:rPr>
              <a:t>. Mateus </a:t>
            </a:r>
            <a:r>
              <a:rPr lang="pt-BR" sz="1400" b="1" i="1" dirty="0">
                <a:solidFill>
                  <a:schemeClr val="bg1"/>
                </a:solidFill>
              </a:rPr>
              <a:t>24:6</a:t>
            </a:r>
            <a:r>
              <a:rPr lang="pt-BR" sz="1400" b="1" i="1" dirty="0" smtClean="0">
                <a:solidFill>
                  <a:schemeClr val="bg1"/>
                </a:solidFill>
              </a:rPr>
              <a:t>, 7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1287" y="2041477"/>
            <a:ext cx="101075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793520"/>
                </a:solidFill>
              </a:rPr>
              <a:t>5</a:t>
            </a:r>
            <a:r>
              <a:rPr lang="pt-BR" sz="3200" b="1" dirty="0" smtClean="0"/>
              <a:t> </a:t>
            </a:r>
            <a:r>
              <a:rPr lang="pt-BR" sz="3200" b="1" dirty="0"/>
              <a:t>| Que acontecimentos antecederão a volta de Jesus? </a:t>
            </a:r>
            <a:endParaRPr lang="pt-BR" sz="3200" b="1" dirty="0" smtClean="0"/>
          </a:p>
          <a:p>
            <a:pPr algn="ctr"/>
            <a:r>
              <a:rPr lang="pt-BR" sz="3200" i="1" dirty="0" smtClean="0"/>
              <a:t>Mateus </a:t>
            </a:r>
            <a:r>
              <a:rPr lang="pt-BR" sz="3200" i="1" dirty="0"/>
              <a:t>24:6, 7. </a:t>
            </a:r>
            <a:r>
              <a:rPr lang="pt-BR" sz="3200" b="1" dirty="0"/>
              <a:t>Marque </a:t>
            </a:r>
            <a:r>
              <a:rPr lang="pt-BR" sz="3200" b="1" dirty="0" smtClean="0"/>
              <a:t>as </a:t>
            </a:r>
            <a:r>
              <a:rPr lang="en-US" sz="3200" b="1" dirty="0" err="1" smtClean="0"/>
              <a:t>alternativas</a:t>
            </a:r>
            <a:r>
              <a:rPr lang="en-US" sz="3200" b="1" dirty="0" smtClean="0"/>
              <a:t> </a:t>
            </a:r>
            <a:r>
              <a:rPr lang="en-US" sz="3200" b="1" dirty="0" err="1"/>
              <a:t>corretas</a:t>
            </a:r>
            <a:r>
              <a:rPr lang="en-US" sz="3200" b="1" dirty="0"/>
              <a:t>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451272" y="3262444"/>
            <a:ext cx="9565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□</a:t>
            </a:r>
            <a:r>
              <a:rPr lang="en-US" sz="2800" dirty="0" smtClean="0"/>
              <a:t> </a:t>
            </a:r>
            <a:r>
              <a:rPr lang="pt-BR" sz="2800" dirty="0"/>
              <a:t>A </a:t>
            </a:r>
            <a:r>
              <a:rPr lang="pt-BR" sz="2800" dirty="0" smtClean="0"/>
              <a:t>pacificação </a:t>
            </a:r>
            <a:r>
              <a:rPr lang="pt-BR" sz="2800" dirty="0"/>
              <a:t>do mundo</a:t>
            </a:r>
            <a:r>
              <a:rPr lang="en-US" sz="2800" dirty="0" smtClean="0"/>
              <a:t>.         </a:t>
            </a:r>
            <a:r>
              <a:rPr lang="en-US" sz="4400" dirty="0"/>
              <a:t>□</a:t>
            </a:r>
            <a:r>
              <a:rPr lang="en-US" sz="2800" dirty="0"/>
              <a:t> </a:t>
            </a:r>
            <a:r>
              <a:rPr lang="en-US" sz="2800" dirty="0" err="1"/>
              <a:t>Guerras</a:t>
            </a:r>
            <a:r>
              <a:rPr lang="en-US" sz="2800" dirty="0"/>
              <a:t>, </a:t>
            </a:r>
            <a:r>
              <a:rPr lang="en-US" sz="2800" dirty="0" err="1"/>
              <a:t>fome</a:t>
            </a:r>
            <a:r>
              <a:rPr lang="en-US" sz="2800" dirty="0"/>
              <a:t> e </a:t>
            </a:r>
            <a:r>
              <a:rPr lang="en-US" sz="2800" dirty="0" err="1"/>
              <a:t>terremotos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286061" y="3414728"/>
            <a:ext cx="249713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x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4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9759" y="2166722"/>
            <a:ext cx="816864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À medida que o fim se aproxima e se intensifica o conflito entre as forças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divinas e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as satânicas, eventos catastróficos se tornam mais severos e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frequentes. Guerras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, desastres naturais e desigualdades sociais têm se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avolumado. A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intensidade com que todos esses eventos têm acontecido aponta para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a proximidade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da segunda vinda de Cristo.</a:t>
            </a:r>
          </a:p>
        </p:txBody>
      </p:sp>
    </p:spTree>
    <p:extLst>
      <p:ext uri="{BB962C8B-B14F-4D97-AF65-F5344CB8AC3E}">
        <p14:creationId xmlns:p14="http://schemas.microsoft.com/office/powerpoint/2010/main" val="286629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E2CCC4"/>
            </a:gs>
            <a:gs pos="90259">
              <a:srgbClr val="E2CCC4"/>
            </a:gs>
            <a:gs pos="83000">
              <a:srgbClr val="E2CCC4"/>
            </a:gs>
            <a:gs pos="100000">
              <a:srgbClr val="E2CC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5844822"/>
            <a:ext cx="12192000" cy="1013177"/>
          </a:xfrm>
          <a:prstGeom prst="rect">
            <a:avLst/>
          </a:prstGeom>
          <a:solidFill>
            <a:srgbClr val="9E6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396917" y="6089800"/>
            <a:ext cx="6489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bg1"/>
                </a:solidFill>
              </a:rPr>
              <a:t>Porque surgirão falsos cristos e falsos profetas, e farão tão grandes sinais e prodígios que, se possível fora, enganariam até os </a:t>
            </a:r>
            <a:r>
              <a:rPr lang="pt-BR" sz="1400" b="1" i="1" dirty="0" smtClean="0">
                <a:solidFill>
                  <a:schemeClr val="bg1"/>
                </a:solidFill>
              </a:rPr>
              <a:t>escolhidos. Mateus </a:t>
            </a:r>
            <a:r>
              <a:rPr lang="pt-BR" sz="1400" b="1" i="1" dirty="0">
                <a:solidFill>
                  <a:schemeClr val="bg1"/>
                </a:solidFill>
              </a:rPr>
              <a:t>24:24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0535" y="1767103"/>
            <a:ext cx="100596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793520"/>
                </a:solidFill>
              </a:rPr>
              <a:t>6</a:t>
            </a:r>
            <a:r>
              <a:rPr lang="pt-BR" sz="3200" b="1" dirty="0" smtClean="0"/>
              <a:t> </a:t>
            </a:r>
            <a:r>
              <a:rPr lang="pt-BR" sz="3200" b="1" dirty="0"/>
              <a:t>| Que manifestações religiosas indicam a proximidade da vinda </a:t>
            </a:r>
            <a:r>
              <a:rPr lang="pt-BR" sz="3200" b="1" dirty="0" smtClean="0"/>
              <a:t>de </a:t>
            </a:r>
            <a:r>
              <a:rPr lang="pt-BR" sz="3200" b="1" dirty="0"/>
              <a:t>Jesus</a:t>
            </a:r>
            <a:r>
              <a:rPr lang="pt-BR" sz="3200" b="1" dirty="0" smtClean="0"/>
              <a:t>? </a:t>
            </a:r>
            <a:r>
              <a:rPr lang="en-US" sz="3200" i="1" dirty="0" err="1" smtClean="0"/>
              <a:t>Mateus</a:t>
            </a:r>
            <a:r>
              <a:rPr lang="en-US" sz="3200" i="1" dirty="0" smtClean="0"/>
              <a:t> </a:t>
            </a:r>
            <a:r>
              <a:rPr lang="en-US" sz="3200" i="1" dirty="0"/>
              <a:t>24:24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911341" y="2739818"/>
            <a:ext cx="9460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□</a:t>
            </a:r>
            <a:r>
              <a:rPr lang="en-US" sz="3200" dirty="0" smtClean="0"/>
              <a:t> A </a:t>
            </a:r>
            <a:r>
              <a:rPr lang="pt-BR" sz="3200" dirty="0" smtClean="0"/>
              <a:t>conversão </a:t>
            </a:r>
            <a:r>
              <a:rPr lang="pt-BR" sz="3200" dirty="0"/>
              <a:t>de todo o mundo</a:t>
            </a:r>
            <a:r>
              <a:rPr lang="pt-BR" sz="3200" dirty="0" smtClean="0"/>
              <a:t>.</a:t>
            </a:r>
            <a:endParaRPr lang="en-US" sz="3200" dirty="0" smtClean="0"/>
          </a:p>
          <a:p>
            <a:r>
              <a:rPr lang="en-US" sz="4800" dirty="0" smtClean="0"/>
              <a:t>□</a:t>
            </a:r>
            <a:r>
              <a:rPr lang="en-US" sz="3200" dirty="0" smtClean="0"/>
              <a:t> </a:t>
            </a:r>
            <a:r>
              <a:rPr lang="pt-BR" sz="3200" dirty="0"/>
              <a:t>Sinais e milagres feitos por líderes espirituais falsos</a:t>
            </a:r>
            <a:r>
              <a:rPr lang="pt-BR" sz="3200" dirty="0" smtClean="0"/>
              <a:t>.</a:t>
            </a:r>
            <a:r>
              <a:rPr lang="en-US" sz="3200" dirty="0" smtClean="0"/>
              <a:t> 	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65279" y="3660877"/>
            <a:ext cx="249713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x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1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1976" y="2271225"/>
            <a:ext cx="75242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Quanto mais se aproxima a segunda vinda de Cristo, mais impostores religiosos dizem ser enviados por Deus, enganando a muitos. Eles são chamados de “falsos cristos” e “falsos profetas” porque frequentemente exibem manifestações sobrenaturais e fazem supostos milagres.</a:t>
            </a:r>
          </a:p>
        </p:txBody>
      </p:sp>
    </p:spTree>
    <p:extLst>
      <p:ext uri="{BB962C8B-B14F-4D97-AF65-F5344CB8AC3E}">
        <p14:creationId xmlns:p14="http://schemas.microsoft.com/office/powerpoint/2010/main" val="39774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E2CCC4"/>
            </a:gs>
            <a:gs pos="90259">
              <a:srgbClr val="E2CCC4"/>
            </a:gs>
            <a:gs pos="83000">
              <a:srgbClr val="E2CCC4"/>
            </a:gs>
            <a:gs pos="100000">
              <a:srgbClr val="E2CC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5844822"/>
            <a:ext cx="12192000" cy="1013177"/>
          </a:xfrm>
          <a:prstGeom prst="rect">
            <a:avLst/>
          </a:prstGeom>
          <a:solidFill>
            <a:srgbClr val="9E6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53391" y="6197521"/>
            <a:ext cx="76353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bg1"/>
                </a:solidFill>
              </a:rPr>
              <a:t>E não é de admirar, porque o próprio Satanás se transforma em anjo de </a:t>
            </a:r>
            <a:r>
              <a:rPr lang="pt-BR" sz="1400" b="1" i="1" dirty="0" smtClean="0">
                <a:solidFill>
                  <a:schemeClr val="bg1"/>
                </a:solidFill>
              </a:rPr>
              <a:t>luz. 2 </a:t>
            </a:r>
            <a:r>
              <a:rPr lang="pt-BR" sz="1400" b="1" i="1" dirty="0">
                <a:solidFill>
                  <a:schemeClr val="bg1"/>
                </a:solidFill>
              </a:rPr>
              <a:t>Coríntios 11:14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4482" y="2048437"/>
            <a:ext cx="98830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793520"/>
                </a:solidFill>
              </a:rPr>
              <a:t>7</a:t>
            </a:r>
            <a:r>
              <a:rPr lang="pt-BR" sz="3200" b="1" dirty="0" smtClean="0"/>
              <a:t> </a:t>
            </a:r>
            <a:r>
              <a:rPr lang="pt-BR" sz="3200" b="1" dirty="0"/>
              <a:t>| Que farsa Satanás apresentará ao mundo próximo à vinda de Cristo? </a:t>
            </a:r>
            <a:r>
              <a:rPr lang="pt-BR" sz="3200" i="1" dirty="0"/>
              <a:t>2 </a:t>
            </a:r>
            <a:r>
              <a:rPr lang="pt-BR" sz="3200" i="1" dirty="0" smtClean="0"/>
              <a:t>Coríntios </a:t>
            </a:r>
            <a:r>
              <a:rPr lang="en-US" sz="3200" i="1" dirty="0" smtClean="0"/>
              <a:t>11:14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154482" y="3370633"/>
            <a:ext cx="98331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“E não é de admirar, porque o </a:t>
            </a:r>
            <a:r>
              <a:rPr lang="pt-BR" sz="3200" dirty="0" smtClean="0"/>
              <a:t>próprio</a:t>
            </a:r>
          </a:p>
          <a:p>
            <a:pPr algn="ctr"/>
            <a:r>
              <a:rPr lang="pt-BR" sz="3200" dirty="0" smtClean="0"/>
              <a:t>________________ </a:t>
            </a:r>
            <a:r>
              <a:rPr lang="pt-BR" sz="3200" dirty="0"/>
              <a:t>se </a:t>
            </a:r>
            <a:r>
              <a:rPr lang="pt-BR" sz="3200" dirty="0" smtClean="0"/>
              <a:t>transforma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/>
              <a:t>anjo</a:t>
            </a:r>
            <a:r>
              <a:rPr lang="en-US" sz="3200" dirty="0"/>
              <a:t> de luz.”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19909" y="3836328"/>
            <a:ext cx="10956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SATANÁS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4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4159" y="2532483"/>
            <a:ext cx="61482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O próprio Satanás tentará enganar o mundo todo imitando a segunda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vinda de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Cristo, evidentemente não sendo capaz de reproduzi-la com perfeição.</a:t>
            </a:r>
          </a:p>
        </p:txBody>
      </p:sp>
    </p:spTree>
    <p:extLst>
      <p:ext uri="{BB962C8B-B14F-4D97-AF65-F5344CB8AC3E}">
        <p14:creationId xmlns:p14="http://schemas.microsoft.com/office/powerpoint/2010/main" val="268812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E2CCC4"/>
            </a:gs>
            <a:gs pos="90259">
              <a:srgbClr val="E2CCC4"/>
            </a:gs>
            <a:gs pos="83000">
              <a:srgbClr val="E2CCC4"/>
            </a:gs>
            <a:gs pos="100000">
              <a:srgbClr val="E2CC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5844822"/>
            <a:ext cx="12192000" cy="1013177"/>
          </a:xfrm>
          <a:prstGeom prst="rect">
            <a:avLst/>
          </a:prstGeom>
          <a:solidFill>
            <a:srgbClr val="9E6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53391" y="6127849"/>
            <a:ext cx="7635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bg1"/>
                </a:solidFill>
              </a:rPr>
              <a:t>Ora, o aparecimento do iníquo é segundo a eficácia de Satanás, com todo poder, e sinais, e prodígios da </a:t>
            </a:r>
            <a:r>
              <a:rPr lang="pt-BR" sz="1400" b="1" i="1" dirty="0" smtClean="0">
                <a:solidFill>
                  <a:schemeClr val="bg1"/>
                </a:solidFill>
              </a:rPr>
              <a:t>mentira. 2 Tessalonicenses 2:9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4777" y="1767103"/>
            <a:ext cx="8426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793520"/>
                </a:solidFill>
              </a:rPr>
              <a:t>8</a:t>
            </a:r>
            <a:r>
              <a:rPr lang="pt-BR" sz="3200" b="1" dirty="0" smtClean="0"/>
              <a:t> </a:t>
            </a:r>
            <a:r>
              <a:rPr lang="pt-BR" sz="3200" b="1" dirty="0"/>
              <a:t>| Que artimanha Satanás usará para enganar? </a:t>
            </a:r>
            <a:r>
              <a:rPr lang="pt-BR" sz="3200" i="1" dirty="0"/>
              <a:t>2 Tessalonicenses 2:9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684445" y="2795430"/>
            <a:ext cx="85742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sz="3200" dirty="0"/>
              <a:t>“Ora, o _________________________ do iníquo é segundo a </a:t>
            </a:r>
            <a:r>
              <a:rPr lang="pt-BR" sz="3200" dirty="0" smtClean="0"/>
              <a:t>eficácia </a:t>
            </a:r>
            <a:r>
              <a:rPr lang="pt-BR" sz="3200" dirty="0"/>
              <a:t>de </a:t>
            </a:r>
            <a:r>
              <a:rPr lang="pt-BR" sz="3200" dirty="0" smtClean="0"/>
              <a:t>_____________________, </a:t>
            </a:r>
            <a:r>
              <a:rPr lang="pt-BR" sz="3200" dirty="0"/>
              <a:t>com todo poder, e </a:t>
            </a:r>
            <a:r>
              <a:rPr lang="pt-BR" sz="3200" dirty="0" smtClean="0"/>
              <a:t>sinais</a:t>
            </a:r>
            <a:r>
              <a:rPr lang="pt-BR" sz="3200" dirty="0"/>
              <a:t>, e </a:t>
            </a:r>
            <a:r>
              <a:rPr lang="pt-BR" sz="3200" dirty="0" smtClean="0"/>
              <a:t>__________________ </a:t>
            </a:r>
            <a:r>
              <a:rPr lang="pt-BR" sz="3200" dirty="0"/>
              <a:t>da mentira”.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004531" y="3286066"/>
            <a:ext cx="11278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SATANÁS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22393" y="3805895"/>
            <a:ext cx="1383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PRODÍGIOS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3280" y="2820751"/>
            <a:ext cx="17290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APARECIMENTO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9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9063" y="2227683"/>
            <a:ext cx="7297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O inimigo colocará em ação toda obra de engano, menosprezando a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revelação encontrada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na Palavra de Deus. Mas aqueles que conhecerem os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sinais bíblicos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que se referem ao verdadeiro Senhor não serão confundidos.</a:t>
            </a:r>
          </a:p>
        </p:txBody>
      </p:sp>
    </p:spTree>
    <p:extLst>
      <p:ext uri="{BB962C8B-B14F-4D97-AF65-F5344CB8AC3E}">
        <p14:creationId xmlns:p14="http://schemas.microsoft.com/office/powerpoint/2010/main" val="38617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9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E2CCC4"/>
            </a:gs>
            <a:gs pos="90259">
              <a:srgbClr val="E2CCC4"/>
            </a:gs>
            <a:gs pos="83000">
              <a:srgbClr val="E2CCC4"/>
            </a:gs>
            <a:gs pos="100000">
              <a:srgbClr val="E2CC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5844822"/>
            <a:ext cx="12192000" cy="1013177"/>
          </a:xfrm>
          <a:prstGeom prst="rect">
            <a:avLst/>
          </a:prstGeom>
          <a:solidFill>
            <a:srgbClr val="9E6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53391" y="6127849"/>
            <a:ext cx="7635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bg1"/>
                </a:solidFill>
              </a:rPr>
              <a:t>Ora, quando estas coisas começarem a acontecer, olhai para cima e levantai as vossas cabeças, porque a vossa redenção está </a:t>
            </a:r>
            <a:r>
              <a:rPr lang="pt-BR" sz="1400" b="1" i="1" dirty="0" smtClean="0">
                <a:solidFill>
                  <a:schemeClr val="bg1"/>
                </a:solidFill>
              </a:rPr>
              <a:t>próxima. Lucas </a:t>
            </a:r>
            <a:r>
              <a:rPr lang="pt-BR" sz="1400" b="1" i="1" dirty="0">
                <a:solidFill>
                  <a:schemeClr val="bg1"/>
                </a:solidFill>
              </a:rPr>
              <a:t>21:28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0823" y="2099467"/>
            <a:ext cx="9553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793520"/>
                </a:solidFill>
              </a:rPr>
              <a:t>9</a:t>
            </a:r>
            <a:r>
              <a:rPr lang="pt-BR" sz="3200" b="1" dirty="0" smtClean="0"/>
              <a:t> </a:t>
            </a:r>
            <a:r>
              <a:rPr lang="pt-BR" sz="3200" b="1" dirty="0"/>
              <a:t>| Qual é o conselho de Jesus a Seu povo com relação a esses </a:t>
            </a:r>
            <a:r>
              <a:rPr lang="pt-BR" sz="3200" b="1" dirty="0" smtClean="0"/>
              <a:t>eventos</a:t>
            </a:r>
            <a:r>
              <a:rPr lang="pt-BR" sz="3200" b="1" dirty="0"/>
              <a:t>? </a:t>
            </a:r>
            <a:r>
              <a:rPr lang="pt-BR" sz="3200" i="1" dirty="0"/>
              <a:t>Lucas 21:28</a:t>
            </a:r>
            <a:endParaRPr lang="en-US" sz="3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396770" y="3624271"/>
            <a:ext cx="92973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75954" y="3150691"/>
            <a:ext cx="908304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i="1" dirty="0" smtClean="0">
                <a:solidFill>
                  <a:srgbClr val="C00000"/>
                </a:solidFill>
              </a:rPr>
              <a:t>...olhai </a:t>
            </a:r>
            <a:r>
              <a:rPr lang="pt-BR" b="1" i="1" dirty="0">
                <a:solidFill>
                  <a:srgbClr val="C00000"/>
                </a:solidFill>
              </a:rPr>
              <a:t>para cima e levantai as vossas cabeças, porque a vossa redenção está </a:t>
            </a:r>
            <a:r>
              <a:rPr lang="pt-BR" b="1" i="1" dirty="0" smtClean="0">
                <a:solidFill>
                  <a:srgbClr val="C00000"/>
                </a:solidFill>
              </a:rPr>
              <a:t>próxima.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6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1281" y="2367020"/>
            <a:ext cx="62005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É impossível permanecermos indiferentes. Devemos ter consciência de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que a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volta de Jesus Cristo está cada vez mais perto e que também devemos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nos preparar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para ela (</a:t>
            </a:r>
            <a:r>
              <a:rPr lang="pt-BR" sz="28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 22:7).</a:t>
            </a:r>
          </a:p>
        </p:txBody>
      </p:sp>
    </p:spTree>
    <p:extLst>
      <p:ext uri="{BB962C8B-B14F-4D97-AF65-F5344CB8AC3E}">
        <p14:creationId xmlns:p14="http://schemas.microsoft.com/office/powerpoint/2010/main" val="131126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E2CCC4"/>
            </a:gs>
            <a:gs pos="90259">
              <a:srgbClr val="E2CCC4"/>
            </a:gs>
            <a:gs pos="83000">
              <a:srgbClr val="E2CCC4"/>
            </a:gs>
            <a:gs pos="100000">
              <a:srgbClr val="E2CC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5844822"/>
            <a:ext cx="12192000" cy="1013177"/>
          </a:xfrm>
          <a:prstGeom prst="rect">
            <a:avLst/>
          </a:prstGeom>
          <a:solidFill>
            <a:srgbClr val="9E6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541838" y="6089800"/>
            <a:ext cx="7108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bg1"/>
                </a:solidFill>
              </a:rPr>
              <a:t>E será pregado este evangelho do reino por todo o mundo, para testemunho a todas as nações. Então, virá o fim. </a:t>
            </a:r>
            <a:r>
              <a:rPr lang="pt-BR" sz="1400" b="1" i="1" dirty="0" smtClean="0">
                <a:solidFill>
                  <a:schemeClr val="bg1"/>
                </a:solidFill>
              </a:rPr>
              <a:t>Mateus </a:t>
            </a:r>
            <a:r>
              <a:rPr lang="pt-BR" sz="1400" b="1" i="1" dirty="0">
                <a:solidFill>
                  <a:schemeClr val="bg1"/>
                </a:solidFill>
              </a:rPr>
              <a:t>24:14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1897" y="1767103"/>
            <a:ext cx="1066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793520"/>
                </a:solidFill>
              </a:rPr>
              <a:t>10</a:t>
            </a:r>
            <a:r>
              <a:rPr lang="pt-BR" sz="3200" b="1" dirty="0" smtClean="0"/>
              <a:t> </a:t>
            </a:r>
            <a:r>
              <a:rPr lang="pt-BR" sz="3200" b="1" dirty="0"/>
              <a:t>| O que deverá acontecer antes da volta de Jesus? </a:t>
            </a:r>
            <a:endParaRPr lang="pt-BR" sz="3200" b="1" dirty="0" smtClean="0"/>
          </a:p>
          <a:p>
            <a:pPr algn="ctr"/>
            <a:r>
              <a:rPr lang="pt-BR" sz="3200" i="1" dirty="0" smtClean="0"/>
              <a:t>Mateus </a:t>
            </a:r>
            <a:r>
              <a:rPr lang="pt-BR" sz="3200" i="1" dirty="0"/>
              <a:t>24:14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395816" y="2893181"/>
            <a:ext cx="91546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3200" dirty="0"/>
              <a:t>“E será pregado este ____________________do reino por </a:t>
            </a:r>
            <a:r>
              <a:rPr lang="pt-BR" sz="3200" dirty="0" smtClean="0"/>
              <a:t>todo </a:t>
            </a:r>
            <a:r>
              <a:rPr lang="pt-BR" sz="3200" dirty="0"/>
              <a:t>o </a:t>
            </a:r>
            <a:r>
              <a:rPr lang="pt-BR" sz="3200" dirty="0" smtClean="0"/>
              <a:t>____________________, para </a:t>
            </a:r>
            <a:r>
              <a:rPr lang="pt-BR" sz="3200" dirty="0"/>
              <a:t>testemunho a todas as </a:t>
            </a:r>
            <a:r>
              <a:rPr lang="pt-BR" sz="3200" dirty="0" smtClean="0"/>
              <a:t>_____________________. </a:t>
            </a:r>
            <a:r>
              <a:rPr lang="pt-BR" sz="3200" dirty="0"/>
              <a:t>Então, virá o ______________.”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095999" y="2896346"/>
            <a:ext cx="14187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EVANGELHO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6982" y="3405696"/>
            <a:ext cx="14187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MUNDO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39197" y="3879700"/>
            <a:ext cx="14187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NAÇÕES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4891" y="4361989"/>
            <a:ext cx="14187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FIM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8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2938" y="2610860"/>
            <a:ext cx="73151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O mundo precisa ser avisado sobre a volta de Jesus. Por isso, pouco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antes desse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evento, haverá a pregação global do “evangelho eterno” (</a:t>
            </a:r>
            <a:r>
              <a:rPr lang="pt-BR" sz="28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 14:6). Esse será o último sinal.</a:t>
            </a:r>
          </a:p>
        </p:txBody>
      </p:sp>
    </p:spTree>
    <p:extLst>
      <p:ext uri="{BB962C8B-B14F-4D97-AF65-F5344CB8AC3E}">
        <p14:creationId xmlns:p14="http://schemas.microsoft.com/office/powerpoint/2010/main" val="306166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E2CCC4"/>
            </a:gs>
            <a:gs pos="90259">
              <a:srgbClr val="E2CCC4"/>
            </a:gs>
            <a:gs pos="83000">
              <a:srgbClr val="E2CCC4"/>
            </a:gs>
            <a:gs pos="100000">
              <a:srgbClr val="E2CC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5844822"/>
            <a:ext cx="12192000" cy="1013177"/>
          </a:xfrm>
          <a:prstGeom prst="rect">
            <a:avLst/>
          </a:prstGeom>
          <a:solidFill>
            <a:srgbClr val="9E6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53391" y="6127849"/>
            <a:ext cx="7635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bg1"/>
                </a:solidFill>
              </a:rPr>
              <a:t>Aquele que testifica estas coisas diz: Certamente cedo venho. Amém. Ora vem, Senhor Jesus.</a:t>
            </a:r>
          </a:p>
          <a:p>
            <a:pPr algn="ctr"/>
            <a:r>
              <a:rPr lang="pt-BR" sz="1400" b="1" i="1" dirty="0" smtClean="0">
                <a:solidFill>
                  <a:schemeClr val="bg1"/>
                </a:solidFill>
              </a:rPr>
              <a:t>Apocalipse </a:t>
            </a:r>
            <a:r>
              <a:rPr lang="pt-BR" sz="1400" b="1" i="1" dirty="0">
                <a:solidFill>
                  <a:schemeClr val="bg1"/>
                </a:solidFill>
              </a:rPr>
              <a:t>22:20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3219" y="2089859"/>
            <a:ext cx="96945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793520"/>
                </a:solidFill>
              </a:rPr>
              <a:t>11</a:t>
            </a:r>
            <a:r>
              <a:rPr lang="pt-BR" sz="3200" b="1" dirty="0" smtClean="0"/>
              <a:t> </a:t>
            </a:r>
            <a:r>
              <a:rPr lang="pt-BR" sz="3200" b="1" dirty="0"/>
              <a:t>| Com que certeza Jesus encerra Sua revelação no livro do </a:t>
            </a:r>
            <a:r>
              <a:rPr lang="pt-BR" sz="3200" b="1" dirty="0" smtClean="0"/>
              <a:t>Apocalipse</a:t>
            </a:r>
            <a:r>
              <a:rPr lang="pt-BR" sz="3200" b="1" dirty="0"/>
              <a:t>? </a:t>
            </a:r>
            <a:r>
              <a:rPr lang="pt-BR" sz="3200" i="1" dirty="0" smtClean="0"/>
              <a:t>Apocalipse </a:t>
            </a:r>
            <a:r>
              <a:rPr lang="en-US" sz="3200" i="1" dirty="0" smtClean="0"/>
              <a:t>22:20</a:t>
            </a:r>
            <a:endParaRPr lang="en-US" sz="3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614388" y="3664318"/>
            <a:ext cx="91058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14388" y="3156487"/>
            <a:ext cx="9105863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i="1" dirty="0" smtClean="0">
                <a:solidFill>
                  <a:srgbClr val="C00000"/>
                </a:solidFill>
              </a:rPr>
              <a:t>...Certamente </a:t>
            </a:r>
            <a:r>
              <a:rPr lang="pt-BR" b="1" i="1" dirty="0">
                <a:solidFill>
                  <a:srgbClr val="C00000"/>
                </a:solidFill>
              </a:rPr>
              <a:t>cedo venho. Amém. Ora vem, Senhor </a:t>
            </a:r>
            <a:r>
              <a:rPr lang="pt-BR" b="1" i="1" dirty="0" smtClean="0">
                <a:solidFill>
                  <a:srgbClr val="C00000"/>
                </a:solidFill>
              </a:rPr>
              <a:t>Jesus.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4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8104" y="2279934"/>
            <a:ext cx="73151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Não é possível conhecer exatamente o dia ou a hora em que Jesus Cristo virá, mas é certo que Ele virá, e os sinais apresentados na Bíblia indicam que está muito próximo. Devemos estar preparados para receber a salvação que Ele promete e compartilhar o evangelho, com a firme esperança em Sua vinda.</a:t>
            </a:r>
          </a:p>
        </p:txBody>
      </p:sp>
    </p:spTree>
    <p:extLst>
      <p:ext uri="{BB962C8B-B14F-4D97-AF65-F5344CB8AC3E}">
        <p14:creationId xmlns:p14="http://schemas.microsoft.com/office/powerpoint/2010/main" val="211878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69167" y="1988136"/>
            <a:ext cx="4546734" cy="3115087"/>
          </a:xfrm>
          <a:prstGeom prst="rect">
            <a:avLst/>
          </a:prstGeom>
          <a:solidFill>
            <a:srgbClr val="DBC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07292" y="2225750"/>
            <a:ext cx="39433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793520"/>
                </a:solidFill>
              </a:rPr>
              <a:t>MEU COMPROMISSO:</a:t>
            </a:r>
          </a:p>
          <a:p>
            <a:pPr algn="ctr"/>
            <a:endParaRPr lang="en-US" sz="1600" b="1" dirty="0"/>
          </a:p>
          <a:p>
            <a:pPr algn="ctr"/>
            <a:r>
              <a:rPr lang="pt-BR" sz="1600" b="1" dirty="0"/>
              <a:t>Entendi que não é possível conhecer exatamente o dia ou a hora em </a:t>
            </a:r>
            <a:r>
              <a:rPr lang="pt-BR" sz="1600" b="1" dirty="0" smtClean="0"/>
              <a:t>que Jesus </a:t>
            </a:r>
            <a:r>
              <a:rPr lang="pt-BR" sz="1600" b="1" dirty="0"/>
              <a:t>Cristo virá, mas posso conhecer os sinais da Sua vinda por meio </a:t>
            </a:r>
            <a:r>
              <a:rPr lang="pt-BR" sz="1600" b="1" dirty="0" smtClean="0"/>
              <a:t>das profecias</a:t>
            </a:r>
            <a:r>
              <a:rPr lang="pt-BR" sz="1600" b="1" dirty="0"/>
              <a:t>. Eu me comprometo a me preparar para receber Jesus quando </a:t>
            </a:r>
            <a:r>
              <a:rPr lang="pt-BR" sz="1600" b="1" dirty="0" smtClean="0"/>
              <a:t>Ele voltar</a:t>
            </a:r>
            <a:r>
              <a:rPr lang="pt-BR" sz="1600" b="1" dirty="0"/>
              <a:t>, entregando-me diariamente a Ele e compartilhando Sua </a:t>
            </a:r>
            <a:r>
              <a:rPr lang="pt-BR" sz="1600" b="1" dirty="0" smtClean="0"/>
              <a:t>mensagem de </a:t>
            </a:r>
            <a:r>
              <a:rPr lang="pt-BR" sz="1600" b="1" dirty="0"/>
              <a:t>amor com outras pessoas.</a:t>
            </a:r>
            <a:endParaRPr lang="en-US" sz="1600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2221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773" y="1487452"/>
            <a:ext cx="803433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“Seus problemas acabaram!” – a frase é enunciada com entusiasmo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na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voz de um simpático garoto-propaganda após a apresentação de algum tipo de contratempo que a maioria das pessoas tem com relativa frequência. Em seguida, é apresentado como um determinado produto inovador pode fazer maravilhas para resolver com facilidade surpreendente o problema apresentado. Finalmente a peça publicitária termina orientando sobre a forma de aquisição, as facilidades de pagamento e a boa garantia que o fabricante dá aos compradores.</a:t>
            </a:r>
          </a:p>
          <a:p>
            <a:pPr>
              <a:spcBef>
                <a:spcPts val="1800"/>
              </a:spcBef>
            </a:pP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Seus problemas acabaram! Ah, se todos os nossos problemas fossem tão simples que pudessem ser resolvidos com as coisas anunciadas em propagandas! Infelizmente, conflitos, doença e morte são problemas complexos demais para terem uma solução humana satisfatória. No entanto, Deus não nos deixa sem esperança! No Apocalipse, é apresentado o dia em que Cristo, o todo-poderoso vencedor, voltará à Terra e colocará um ponto final na longa história de luta e sofrimento da humanidade. Neste estudo, descubra como será a segunda vinda 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 de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Cristo, como esse evento afetará sua vida e como se preparar para ele.</a:t>
            </a:r>
          </a:p>
        </p:txBody>
      </p:sp>
    </p:spTree>
    <p:extLst>
      <p:ext uri="{BB962C8B-B14F-4D97-AF65-F5344CB8AC3E}">
        <p14:creationId xmlns:p14="http://schemas.microsoft.com/office/powerpoint/2010/main" val="310006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E2CCC4"/>
            </a:gs>
            <a:gs pos="90259">
              <a:srgbClr val="E2CCC4"/>
            </a:gs>
            <a:gs pos="83000">
              <a:srgbClr val="E2CCC4"/>
            </a:gs>
            <a:gs pos="100000">
              <a:srgbClr val="E2CC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930336" y="3157813"/>
            <a:ext cx="5887189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rgbClr val="C00000"/>
                </a:solidFill>
              </a:rPr>
              <a:t>A volta de Cristo é uma certeza alicerçada na Palavra </a:t>
            </a:r>
            <a:r>
              <a:rPr lang="pt-BR" b="1" dirty="0" smtClean="0">
                <a:solidFill>
                  <a:srgbClr val="C00000"/>
                </a:solidFill>
              </a:rPr>
              <a:t>divina.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5844822"/>
            <a:ext cx="12192000" cy="1013177"/>
          </a:xfrm>
          <a:prstGeom prst="rect">
            <a:avLst/>
          </a:prstGeom>
          <a:solidFill>
            <a:srgbClr val="9E6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194706" y="6105188"/>
            <a:ext cx="7250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bg1"/>
                </a:solidFill>
              </a:rPr>
              <a:t>Eis que vem com as nuvens, e todo o olho o verá, até os mesmos que o traspassaram; e todas as tribos da terra se lamentarão sobre ele. Sim. </a:t>
            </a:r>
            <a:r>
              <a:rPr lang="pt-BR" sz="1400" b="1" i="1" dirty="0" smtClean="0">
                <a:solidFill>
                  <a:schemeClr val="bg1"/>
                </a:solidFill>
              </a:rPr>
              <a:t>Amém. Apocalipse </a:t>
            </a:r>
            <a:r>
              <a:rPr lang="pt-BR" sz="1400" b="1" i="1" dirty="0">
                <a:solidFill>
                  <a:schemeClr val="bg1"/>
                </a:solidFill>
              </a:rPr>
              <a:t>1:7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97874" y="3617212"/>
            <a:ext cx="87521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0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87865" y="2028690"/>
            <a:ext cx="9863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793520"/>
                </a:solidFill>
              </a:rPr>
              <a:t>1</a:t>
            </a:r>
            <a:r>
              <a:rPr lang="pt-BR" sz="3200" b="1" dirty="0"/>
              <a:t> | Que certeza João apresenta no início do livro do Apocalipse</a:t>
            </a:r>
            <a:r>
              <a:rPr lang="pt-BR" sz="3200" b="1" dirty="0" smtClean="0"/>
              <a:t>? </a:t>
            </a:r>
            <a:r>
              <a:rPr lang="pt-BR" sz="3200" i="1" dirty="0" smtClean="0"/>
              <a:t>Apocalipse </a:t>
            </a:r>
            <a:r>
              <a:rPr lang="pt-BR" sz="3200" i="1" dirty="0"/>
              <a:t>1:7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379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1415" y="2602150"/>
            <a:ext cx="67890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A volta de Cristo é uma certeza alicerçada na Palavra divina. Na cruz,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Cristo pagou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o preço do resgate do ser humano.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Na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segunda vinda, ocorrerá a libertação plena.</a:t>
            </a:r>
          </a:p>
        </p:txBody>
      </p:sp>
    </p:spTree>
    <p:extLst>
      <p:ext uri="{BB962C8B-B14F-4D97-AF65-F5344CB8AC3E}">
        <p14:creationId xmlns:p14="http://schemas.microsoft.com/office/powerpoint/2010/main" val="228399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E2CCC4"/>
            </a:gs>
            <a:gs pos="90259">
              <a:srgbClr val="E2CCC4"/>
            </a:gs>
            <a:gs pos="83000">
              <a:srgbClr val="E2CCC4"/>
            </a:gs>
            <a:gs pos="100000">
              <a:srgbClr val="E2CC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008772" y="3157813"/>
            <a:ext cx="3730317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i="1" dirty="0" smtClean="0">
                <a:solidFill>
                  <a:srgbClr val="C00000"/>
                </a:solidFill>
              </a:rPr>
              <a:t>...dar </a:t>
            </a:r>
            <a:r>
              <a:rPr lang="pt-BR" b="1" i="1" dirty="0">
                <a:solidFill>
                  <a:srgbClr val="C00000"/>
                </a:solidFill>
              </a:rPr>
              <a:t>a cada um segundo a sua obra.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5844822"/>
            <a:ext cx="12192000" cy="1013177"/>
          </a:xfrm>
          <a:prstGeom prst="rect">
            <a:avLst/>
          </a:prstGeom>
          <a:solidFill>
            <a:srgbClr val="9E6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720016" y="6197521"/>
            <a:ext cx="8751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i="1" dirty="0">
                <a:solidFill>
                  <a:schemeClr val="bg1"/>
                </a:solidFill>
              </a:rPr>
              <a:t>E, eis que cedo venho, e o meu galardão está comigo, para dar a cada um segundo a sua </a:t>
            </a:r>
            <a:r>
              <a:rPr lang="pt-BR" sz="1400" b="1" i="1" dirty="0" smtClean="0">
                <a:solidFill>
                  <a:schemeClr val="bg1"/>
                </a:solidFill>
              </a:rPr>
              <a:t>obra. Apocalipse </a:t>
            </a:r>
            <a:r>
              <a:rPr lang="pt-BR" sz="1400" b="1" i="1" dirty="0">
                <a:solidFill>
                  <a:schemeClr val="bg1"/>
                </a:solidFill>
              </a:rPr>
              <a:t>22:12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97874" y="3617212"/>
            <a:ext cx="87521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0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97874" y="2075124"/>
            <a:ext cx="87521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793520"/>
                </a:solidFill>
              </a:rPr>
              <a:t>2</a:t>
            </a:r>
            <a:r>
              <a:rPr lang="pt-BR" sz="3200" b="1" dirty="0"/>
              <a:t> | Qual é o propósito da segunda vinda de Cristo? </a:t>
            </a:r>
            <a:r>
              <a:rPr lang="pt-BR" sz="3200" i="1" dirty="0"/>
              <a:t>Apocalipse 22:12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508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9172" y="2384436"/>
            <a:ext cx="71460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Cristo vem para trazer a justa retribuição a cada pessoa que viveu nesta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Terra. Os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que andaram conforme a carne colherão corrupção, e os que andaram </a:t>
            </a: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</a:rPr>
              <a:t>conforme o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Espírito receberão vida eterna (</a:t>
            </a:r>
            <a:r>
              <a:rPr lang="pt-BR" sz="2800" b="1" dirty="0" err="1">
                <a:solidFill>
                  <a:schemeClr val="bg2">
                    <a:lumMod val="25000"/>
                  </a:schemeClr>
                </a:solidFill>
              </a:rPr>
              <a:t>Gl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 6:8).</a:t>
            </a:r>
          </a:p>
        </p:txBody>
      </p:sp>
    </p:spTree>
    <p:extLst>
      <p:ext uri="{BB962C8B-B14F-4D97-AF65-F5344CB8AC3E}">
        <p14:creationId xmlns:p14="http://schemas.microsoft.com/office/powerpoint/2010/main" val="39693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E2CCC4"/>
            </a:gs>
            <a:gs pos="90259">
              <a:srgbClr val="E2CCC4"/>
            </a:gs>
            <a:gs pos="83000">
              <a:srgbClr val="E2CCC4"/>
            </a:gs>
            <a:gs pos="100000">
              <a:srgbClr val="E2CC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5738950"/>
            <a:ext cx="12192000" cy="1119050"/>
          </a:xfrm>
          <a:prstGeom prst="rect">
            <a:avLst/>
          </a:prstGeom>
          <a:solidFill>
            <a:srgbClr val="9E6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21282" y="5870298"/>
            <a:ext cx="711490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300" b="1" i="1" baseline="30000" dirty="0" smtClean="0">
                <a:solidFill>
                  <a:schemeClr val="bg1"/>
                </a:solidFill>
              </a:rPr>
              <a:t>30</a:t>
            </a:r>
            <a:r>
              <a:rPr lang="pt-BR" sz="1300" b="1" i="1" dirty="0" smtClean="0">
                <a:solidFill>
                  <a:schemeClr val="bg1"/>
                </a:solidFill>
              </a:rPr>
              <a:t>Então </a:t>
            </a:r>
            <a:r>
              <a:rPr lang="pt-BR" sz="1300" b="1" i="1" dirty="0">
                <a:solidFill>
                  <a:schemeClr val="bg1"/>
                </a:solidFill>
              </a:rPr>
              <a:t>aparecerá no céu o sinal do Filho do homem; e todas as tribos da terra se lamentarão, e verão o Filho do homem, vindo sobre as nuvens do céu, com poder e grande glória.</a:t>
            </a:r>
          </a:p>
          <a:p>
            <a:pPr algn="ctr"/>
            <a:r>
              <a:rPr lang="pt-BR" sz="1300" b="1" i="1" baseline="30000" dirty="0" smtClean="0">
                <a:solidFill>
                  <a:schemeClr val="bg1"/>
                </a:solidFill>
              </a:rPr>
              <a:t>31</a:t>
            </a:r>
            <a:r>
              <a:rPr lang="pt-BR" sz="1300" b="1" i="1" dirty="0" smtClean="0">
                <a:solidFill>
                  <a:schemeClr val="bg1"/>
                </a:solidFill>
              </a:rPr>
              <a:t>E </a:t>
            </a:r>
            <a:r>
              <a:rPr lang="pt-BR" sz="1300" b="1" i="1" dirty="0">
                <a:solidFill>
                  <a:schemeClr val="bg1"/>
                </a:solidFill>
              </a:rPr>
              <a:t>ele enviará os seus anjos com rijo clamor de trombeta, os quais ajuntarão os seus escolhidos desde os quatro ventos, de uma à outra extremidade dos céus</a:t>
            </a:r>
            <a:r>
              <a:rPr lang="pt-BR" sz="1300" b="1" i="1" dirty="0" smtClean="0">
                <a:solidFill>
                  <a:schemeClr val="bg1"/>
                </a:solidFill>
              </a:rPr>
              <a:t>. Mateus </a:t>
            </a:r>
            <a:r>
              <a:rPr lang="pt-BR" sz="1300" b="1" i="1" dirty="0">
                <a:solidFill>
                  <a:schemeClr val="bg1"/>
                </a:solidFill>
              </a:rPr>
              <a:t>24:30</a:t>
            </a:r>
            <a:r>
              <a:rPr lang="pt-BR" sz="1300" b="1" i="1" dirty="0" smtClean="0">
                <a:solidFill>
                  <a:schemeClr val="bg1"/>
                </a:solidFill>
              </a:rPr>
              <a:t>, 31</a:t>
            </a:r>
            <a:endParaRPr lang="en-US" sz="1300" b="1" i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2336" y="1517389"/>
            <a:ext cx="102589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793520"/>
                </a:solidFill>
              </a:rPr>
              <a:t>3</a:t>
            </a:r>
            <a:r>
              <a:rPr lang="pt-BR" sz="3200" b="1" dirty="0" smtClean="0"/>
              <a:t> | </a:t>
            </a:r>
            <a:r>
              <a:rPr lang="pt-BR" sz="3200" b="1" dirty="0"/>
              <a:t>Como Cristo voltará? </a:t>
            </a:r>
            <a:r>
              <a:rPr lang="pt-BR" sz="3200" i="1" dirty="0"/>
              <a:t>Mateus 24:30, 31. </a:t>
            </a:r>
            <a:endParaRPr lang="pt-BR" sz="3200" i="1" dirty="0" smtClean="0"/>
          </a:p>
          <a:p>
            <a:r>
              <a:rPr lang="pt-BR" sz="3200" b="1" dirty="0" smtClean="0"/>
              <a:t>Marque </a:t>
            </a:r>
            <a:r>
              <a:rPr lang="pt-BR" sz="3200" b="1" dirty="0"/>
              <a:t>as alternativas corretas.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232336" y="2594607"/>
            <a:ext cx="73891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□</a:t>
            </a:r>
            <a:r>
              <a:rPr lang="en-US" sz="2800" dirty="0" smtClean="0"/>
              <a:t> </a:t>
            </a:r>
            <a:r>
              <a:rPr lang="en-US" sz="2800" dirty="0" err="1"/>
              <a:t>Visivelmente</a:t>
            </a:r>
            <a:r>
              <a:rPr lang="en-US" sz="2800" dirty="0" smtClean="0"/>
              <a:t>. 	   </a:t>
            </a:r>
          </a:p>
          <a:p>
            <a:r>
              <a:rPr lang="en-US" sz="4000" dirty="0" smtClean="0"/>
              <a:t>□</a:t>
            </a:r>
            <a:r>
              <a:rPr lang="en-US" sz="2800" dirty="0" smtClean="0"/>
              <a:t> </a:t>
            </a:r>
            <a:r>
              <a:rPr lang="en-US" sz="2800" dirty="0" err="1"/>
              <a:t>Secretamente</a:t>
            </a:r>
            <a:r>
              <a:rPr lang="pt-BR" sz="2800" dirty="0" smtClean="0"/>
              <a:t>.</a:t>
            </a:r>
            <a:r>
              <a:rPr lang="en-US" sz="2800" dirty="0" smtClean="0"/>
              <a:t>          </a:t>
            </a:r>
          </a:p>
          <a:p>
            <a:r>
              <a:rPr lang="en-US" sz="4000" dirty="0" smtClean="0"/>
              <a:t>□</a:t>
            </a:r>
            <a:r>
              <a:rPr lang="en-US" sz="2800" dirty="0" smtClean="0"/>
              <a:t> </a:t>
            </a:r>
            <a:r>
              <a:rPr lang="pt-BR" sz="2800" dirty="0"/>
              <a:t>Particularmente: </a:t>
            </a:r>
            <a:endParaRPr lang="pt-BR" sz="2800" dirty="0" smtClean="0"/>
          </a:p>
          <a:p>
            <a:r>
              <a:rPr lang="pt-BR" sz="2800" dirty="0"/>
              <a:t> </a:t>
            </a:r>
            <a:r>
              <a:rPr lang="pt-BR" sz="2800" dirty="0" smtClean="0"/>
              <a:t>    só </a:t>
            </a:r>
            <a:r>
              <a:rPr lang="pt-BR" sz="2800" dirty="0"/>
              <a:t>os cristãos O verão</a:t>
            </a:r>
            <a:r>
              <a:rPr lang="en-US" sz="2800" dirty="0" smtClean="0"/>
              <a:t>.</a:t>
            </a:r>
          </a:p>
          <a:p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573486" y="259460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/>
              <a:t>□</a:t>
            </a:r>
            <a:r>
              <a:rPr lang="en-US" sz="2800" dirty="0"/>
              <a:t> </a:t>
            </a:r>
            <a:r>
              <a:rPr lang="en-US" sz="2800" dirty="0" err="1"/>
              <a:t>Silenciosamente</a:t>
            </a:r>
            <a:r>
              <a:rPr lang="en-US" sz="2800" dirty="0"/>
              <a:t>. 	   </a:t>
            </a:r>
          </a:p>
          <a:p>
            <a:r>
              <a:rPr lang="en-US" sz="4000" dirty="0"/>
              <a:t>□</a:t>
            </a:r>
            <a:r>
              <a:rPr lang="en-US" sz="2800" dirty="0"/>
              <a:t> </a:t>
            </a:r>
            <a:r>
              <a:rPr lang="en-US" sz="2800" dirty="0" err="1"/>
              <a:t>Localmente</a:t>
            </a:r>
            <a:r>
              <a:rPr lang="pt-BR" sz="2800" dirty="0"/>
              <a:t>.</a:t>
            </a:r>
            <a:r>
              <a:rPr lang="en-US" sz="2800" dirty="0"/>
              <a:t>          </a:t>
            </a:r>
          </a:p>
          <a:p>
            <a:r>
              <a:rPr lang="en-US" sz="4000" dirty="0"/>
              <a:t>□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meio</a:t>
            </a:r>
            <a:r>
              <a:rPr lang="en-US" sz="2800" dirty="0"/>
              <a:t> de </a:t>
            </a:r>
            <a:r>
              <a:rPr lang="en-US" sz="2800" dirty="0" err="1"/>
              <a:t>sonhos</a:t>
            </a:r>
            <a:r>
              <a:rPr lang="en-US" sz="2800" dirty="0"/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393" y="542124"/>
            <a:ext cx="1608913" cy="16005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61372" y="2710394"/>
            <a:ext cx="249713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</a:rPr>
              <a:t>x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4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038"/>
            <a:ext cx="5038344" cy="63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9172" y="2384436"/>
            <a:ext cx="71460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Cristo voltará a este mundo “sobre as nuvens do céu, com poder e muita glória”. Sua vinda será pessoal e universalmente visível e audível (At 1:11; </a:t>
            </a:r>
            <a:r>
              <a:rPr lang="pt-BR" sz="2800" b="1" dirty="0" err="1">
                <a:solidFill>
                  <a:schemeClr val="bg2">
                    <a:lumMod val="25000"/>
                  </a:schemeClr>
                </a:solidFill>
              </a:rPr>
              <a:t>Ap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 1:7).</a:t>
            </a:r>
          </a:p>
        </p:txBody>
      </p:sp>
    </p:spTree>
    <p:extLst>
      <p:ext uri="{BB962C8B-B14F-4D97-AF65-F5344CB8AC3E}">
        <p14:creationId xmlns:p14="http://schemas.microsoft.com/office/powerpoint/2010/main" val="263177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5680</TotalTime>
  <Words>1425</Words>
  <Application>Microsoft Office PowerPoint</Application>
  <PresentationFormat>Widescreen</PresentationFormat>
  <Paragraphs>75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Suzana Lima</dc:creator>
  <cp:lastModifiedBy>Suzana Lima</cp:lastModifiedBy>
  <cp:revision>193</cp:revision>
  <dcterms:created xsi:type="dcterms:W3CDTF">2019-02-15T00:40:10Z</dcterms:created>
  <dcterms:modified xsi:type="dcterms:W3CDTF">2019-03-01T11:37:39Z</dcterms:modified>
</cp:coreProperties>
</file>