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358" r:id="rId4"/>
    <p:sldId id="360" r:id="rId5"/>
    <p:sldId id="412" r:id="rId6"/>
    <p:sldId id="413" r:id="rId7"/>
    <p:sldId id="414" r:id="rId8"/>
    <p:sldId id="415" r:id="rId9"/>
    <p:sldId id="416" r:id="rId10"/>
    <p:sldId id="417" r:id="rId11"/>
    <p:sldId id="418" r:id="rId12"/>
    <p:sldId id="419" r:id="rId13"/>
    <p:sldId id="420" r:id="rId14"/>
    <p:sldId id="421" r:id="rId15"/>
    <p:sldId id="422" r:id="rId16"/>
    <p:sldId id="423" r:id="rId17"/>
    <p:sldId id="424" r:id="rId18"/>
    <p:sldId id="425" r:id="rId19"/>
    <p:sldId id="426" r:id="rId20"/>
    <p:sldId id="427" r:id="rId21"/>
    <p:sldId id="428" r:id="rId22"/>
    <p:sldId id="429" r:id="rId23"/>
    <p:sldId id="430" r:id="rId24"/>
    <p:sldId id="431" r:id="rId25"/>
    <p:sldId id="43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0CE"/>
    <a:srgbClr val="B3C9BB"/>
    <a:srgbClr val="88AFC1"/>
    <a:srgbClr val="417E96"/>
    <a:srgbClr val="A3BDAD"/>
    <a:srgbClr val="93B29F"/>
    <a:srgbClr val="538569"/>
    <a:srgbClr val="7E3C26"/>
    <a:srgbClr val="D1AFA3"/>
    <a:srgbClr val="E2C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5CF8B-C93B-40CE-A2FE-1B18DDFEDA50}" type="datetimeFigureOut">
              <a:rPr lang="en-US" smtClean="0"/>
              <a:t>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BBC80-F9DE-4DCE-BDC4-EE5C6798C401}" type="slidenum">
              <a:rPr lang="en-US" smtClean="0"/>
              <a:t>‹#›</a:t>
            </a:fld>
            <a:endParaRPr lang="en-US"/>
          </a:p>
        </p:txBody>
      </p:sp>
    </p:spTree>
    <p:extLst>
      <p:ext uri="{BB962C8B-B14F-4D97-AF65-F5344CB8AC3E}">
        <p14:creationId xmlns:p14="http://schemas.microsoft.com/office/powerpoint/2010/main" val="247996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645182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415637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105915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5022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91653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11552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092487-AE5F-4313-9B26-8685FFDC7404}" type="datetimeFigureOut">
              <a:rPr lang="en-US" smtClean="0"/>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07737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092487-AE5F-4313-9B26-8685FFDC7404}" type="datetimeFigureOut">
              <a:rPr lang="en-US" smtClean="0"/>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55002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92487-AE5F-4313-9B26-8685FFDC7404}" type="datetimeFigureOut">
              <a:rPr lang="en-US" smtClean="0"/>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90872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12284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52757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92487-AE5F-4313-9B26-8685FFDC7404}" type="datetimeFigureOut">
              <a:rPr lang="en-US" smtClean="0"/>
              <a:t>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3C122-A802-468C-9162-7FE918089260}" type="slidenum">
              <a:rPr lang="en-US" smtClean="0"/>
              <a:t>‹#›</a:t>
            </a:fld>
            <a:endParaRPr lang="en-US"/>
          </a:p>
        </p:txBody>
      </p:sp>
    </p:spTree>
    <p:extLst>
      <p:ext uri="{BB962C8B-B14F-4D97-AF65-F5344CB8AC3E}">
        <p14:creationId xmlns:p14="http://schemas.microsoft.com/office/powerpoint/2010/main" val="288028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oc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6324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4904508"/>
            <a:ext cx="12192000" cy="1953491"/>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ectangle 18"/>
          <p:cNvSpPr/>
          <p:nvPr/>
        </p:nvSpPr>
        <p:spPr>
          <a:xfrm>
            <a:off x="750845" y="5032177"/>
            <a:ext cx="10183854" cy="1754326"/>
          </a:xfrm>
          <a:prstGeom prst="rect">
            <a:avLst/>
          </a:prstGeom>
        </p:spPr>
        <p:txBody>
          <a:bodyPr wrap="square">
            <a:spAutoFit/>
          </a:bodyPr>
          <a:lstStyle/>
          <a:p>
            <a:pPr algn="ctr"/>
            <a:r>
              <a:rPr lang="pt-BR" sz="1200" b="1" i="1" baseline="30000" dirty="0" smtClean="0">
                <a:solidFill>
                  <a:schemeClr val="bg1"/>
                </a:solidFill>
              </a:rPr>
              <a:t>26</a:t>
            </a:r>
            <a:r>
              <a:rPr lang="pt-BR" sz="1200" b="1" i="1" dirty="0" smtClean="0">
                <a:solidFill>
                  <a:schemeClr val="bg1"/>
                </a:solidFill>
              </a:rPr>
              <a:t>E </a:t>
            </a:r>
            <a:r>
              <a:rPr lang="pt-BR" sz="1200" b="1" i="1" dirty="0">
                <a:solidFill>
                  <a:schemeClr val="bg1"/>
                </a:solidFill>
              </a:rPr>
              <a:t>disse Deus: Façamos o homem à nossa imagem, conforme a nossa semelhança; e domine sobre os peixes do mar, </a:t>
            </a:r>
            <a:r>
              <a:rPr lang="pt-BR" sz="1200" b="1" i="1" dirty="0" smtClean="0">
                <a:solidFill>
                  <a:schemeClr val="bg1"/>
                </a:solidFill>
              </a:rPr>
              <a:t>e sobre </a:t>
            </a:r>
            <a:r>
              <a:rPr lang="pt-BR" sz="1200" b="1" i="1" dirty="0">
                <a:solidFill>
                  <a:schemeClr val="bg1"/>
                </a:solidFill>
              </a:rPr>
              <a:t>as aves dos céus, </a:t>
            </a:r>
            <a:endParaRPr lang="pt-BR" sz="1200" b="1" i="1" dirty="0" smtClean="0">
              <a:solidFill>
                <a:schemeClr val="bg1"/>
              </a:solidFill>
            </a:endParaRPr>
          </a:p>
          <a:p>
            <a:pPr algn="ctr"/>
            <a:r>
              <a:rPr lang="pt-BR" sz="1200" b="1" i="1" dirty="0" smtClean="0">
                <a:solidFill>
                  <a:schemeClr val="bg1"/>
                </a:solidFill>
              </a:rPr>
              <a:t>e </a:t>
            </a:r>
            <a:r>
              <a:rPr lang="pt-BR" sz="1200" b="1" i="1" dirty="0">
                <a:solidFill>
                  <a:schemeClr val="bg1"/>
                </a:solidFill>
              </a:rPr>
              <a:t>sobre o gado, e sobre toda a terra, e sobre todo o réptil que se move sobre a terra.</a:t>
            </a:r>
          </a:p>
          <a:p>
            <a:pPr algn="ctr"/>
            <a:r>
              <a:rPr lang="pt-BR" sz="1200" b="1" i="1" baseline="30000" dirty="0" smtClean="0">
                <a:solidFill>
                  <a:schemeClr val="bg1"/>
                </a:solidFill>
              </a:rPr>
              <a:t>27</a:t>
            </a:r>
            <a:r>
              <a:rPr lang="pt-BR" sz="1200" b="1" i="1" dirty="0" smtClean="0">
                <a:solidFill>
                  <a:schemeClr val="bg1"/>
                </a:solidFill>
              </a:rPr>
              <a:t>E </a:t>
            </a:r>
            <a:r>
              <a:rPr lang="pt-BR" sz="1200" b="1" i="1" dirty="0">
                <a:solidFill>
                  <a:schemeClr val="bg1"/>
                </a:solidFill>
              </a:rPr>
              <a:t>criou Deus o homem à sua imagem; à imagem de Deus o criou; homem e mulher os criou.</a:t>
            </a:r>
          </a:p>
          <a:p>
            <a:pPr algn="ctr"/>
            <a:r>
              <a:rPr lang="pt-BR" sz="1200" b="1" i="1" baseline="30000" dirty="0" smtClean="0">
                <a:solidFill>
                  <a:schemeClr val="bg1"/>
                </a:solidFill>
              </a:rPr>
              <a:t>28</a:t>
            </a:r>
            <a:r>
              <a:rPr lang="pt-BR" sz="1200" b="1" i="1" dirty="0" smtClean="0">
                <a:solidFill>
                  <a:schemeClr val="bg1"/>
                </a:solidFill>
              </a:rPr>
              <a:t>E </a:t>
            </a:r>
            <a:r>
              <a:rPr lang="pt-BR" sz="1200" b="1" i="1" dirty="0">
                <a:solidFill>
                  <a:schemeClr val="bg1"/>
                </a:solidFill>
              </a:rPr>
              <a:t>Deus os abençoou, e Deus lhes disse: Frutificai e multiplicai-vos, e enchei a terra, e sujeitai-a; e dominai </a:t>
            </a:r>
            <a:r>
              <a:rPr lang="pt-BR" sz="1200" b="1" i="1" dirty="0" smtClean="0">
                <a:solidFill>
                  <a:schemeClr val="bg1"/>
                </a:solidFill>
              </a:rPr>
              <a:t>sobre </a:t>
            </a:r>
            <a:r>
              <a:rPr lang="pt-BR" sz="1200" b="1" i="1" dirty="0">
                <a:solidFill>
                  <a:schemeClr val="bg1"/>
                </a:solidFill>
              </a:rPr>
              <a:t>os peixes do mar e </a:t>
            </a:r>
            <a:endParaRPr lang="pt-BR" sz="1200" b="1" i="1" dirty="0" smtClean="0">
              <a:solidFill>
                <a:schemeClr val="bg1"/>
              </a:solidFill>
            </a:endParaRPr>
          </a:p>
          <a:p>
            <a:pPr algn="ctr"/>
            <a:r>
              <a:rPr lang="pt-BR" sz="1200" b="1" i="1" dirty="0" smtClean="0">
                <a:solidFill>
                  <a:schemeClr val="bg1"/>
                </a:solidFill>
              </a:rPr>
              <a:t>sobre </a:t>
            </a:r>
            <a:r>
              <a:rPr lang="pt-BR" sz="1200" b="1" i="1" dirty="0">
                <a:solidFill>
                  <a:schemeClr val="bg1"/>
                </a:solidFill>
              </a:rPr>
              <a:t>as aves dos céus, e sobre todo o animal que se move sobre a terra.</a:t>
            </a:r>
          </a:p>
          <a:p>
            <a:pPr algn="ctr"/>
            <a:r>
              <a:rPr lang="pt-BR" sz="1200" b="1" i="1" baseline="30000" dirty="0" smtClean="0">
                <a:solidFill>
                  <a:schemeClr val="bg1"/>
                </a:solidFill>
              </a:rPr>
              <a:t>29</a:t>
            </a:r>
            <a:r>
              <a:rPr lang="pt-BR" sz="1200" b="1" i="1" dirty="0" smtClean="0">
                <a:solidFill>
                  <a:schemeClr val="bg1"/>
                </a:solidFill>
              </a:rPr>
              <a:t>E </a:t>
            </a:r>
            <a:r>
              <a:rPr lang="pt-BR" sz="1200" b="1" i="1" dirty="0">
                <a:solidFill>
                  <a:schemeClr val="bg1"/>
                </a:solidFill>
              </a:rPr>
              <a:t>disse Deus: Eis que vos tenho dado toda a erva que dê semente, que está sobre a face de toda a terra; </a:t>
            </a:r>
            <a:r>
              <a:rPr lang="pt-BR" sz="1200" b="1" i="1" dirty="0" smtClean="0">
                <a:solidFill>
                  <a:schemeClr val="bg1"/>
                </a:solidFill>
              </a:rPr>
              <a:t>e </a:t>
            </a:r>
            <a:r>
              <a:rPr lang="pt-BR" sz="1200" b="1" i="1" dirty="0">
                <a:solidFill>
                  <a:schemeClr val="bg1"/>
                </a:solidFill>
              </a:rPr>
              <a:t>toda a árvore, em que há </a:t>
            </a:r>
            <a:endParaRPr lang="pt-BR" sz="1200" b="1" i="1" dirty="0" smtClean="0">
              <a:solidFill>
                <a:schemeClr val="bg1"/>
              </a:solidFill>
            </a:endParaRPr>
          </a:p>
          <a:p>
            <a:pPr algn="ctr"/>
            <a:r>
              <a:rPr lang="pt-BR" sz="1200" b="1" i="1" dirty="0" smtClean="0">
                <a:solidFill>
                  <a:schemeClr val="bg1"/>
                </a:solidFill>
              </a:rPr>
              <a:t>fruto </a:t>
            </a:r>
            <a:r>
              <a:rPr lang="pt-BR" sz="1200" b="1" i="1" dirty="0">
                <a:solidFill>
                  <a:schemeClr val="bg1"/>
                </a:solidFill>
              </a:rPr>
              <a:t>que dê semente, ser-vos-á para mantimento.</a:t>
            </a:r>
          </a:p>
          <a:p>
            <a:pPr algn="ctr"/>
            <a:r>
              <a:rPr lang="pt-BR" sz="1200" b="1" i="1" baseline="30000" dirty="0" smtClean="0">
                <a:solidFill>
                  <a:schemeClr val="bg1"/>
                </a:solidFill>
              </a:rPr>
              <a:t>30</a:t>
            </a:r>
            <a:r>
              <a:rPr lang="pt-BR" sz="1200" b="1" i="1" dirty="0" smtClean="0">
                <a:solidFill>
                  <a:schemeClr val="bg1"/>
                </a:solidFill>
              </a:rPr>
              <a:t>E </a:t>
            </a:r>
            <a:r>
              <a:rPr lang="pt-BR" sz="1200" b="1" i="1" dirty="0">
                <a:solidFill>
                  <a:schemeClr val="bg1"/>
                </a:solidFill>
              </a:rPr>
              <a:t>a todo o animal da terra, e a toda a ave dos céus, e a todo o réptil da terra, em que há alma vivente, toda a erva verde será para </a:t>
            </a:r>
            <a:r>
              <a:rPr lang="pt-BR" sz="1200" b="1" i="1" dirty="0" smtClean="0">
                <a:solidFill>
                  <a:schemeClr val="bg1"/>
                </a:solidFill>
              </a:rPr>
              <a:t>mantimento; e </a:t>
            </a:r>
            <a:r>
              <a:rPr lang="pt-BR" sz="1200" b="1" i="1" dirty="0">
                <a:solidFill>
                  <a:schemeClr val="bg1"/>
                </a:solidFill>
              </a:rPr>
              <a:t>assim </a:t>
            </a:r>
            <a:r>
              <a:rPr lang="pt-BR" sz="1200" b="1" i="1" dirty="0" smtClean="0">
                <a:solidFill>
                  <a:schemeClr val="bg1"/>
                </a:solidFill>
              </a:rPr>
              <a:t>foi. </a:t>
            </a:r>
          </a:p>
          <a:p>
            <a:pPr algn="ctr"/>
            <a:r>
              <a:rPr lang="pt-BR" sz="1200" b="1" i="1" baseline="30000" dirty="0" smtClean="0">
                <a:solidFill>
                  <a:schemeClr val="bg1"/>
                </a:solidFill>
              </a:rPr>
              <a:t>31</a:t>
            </a:r>
            <a:r>
              <a:rPr lang="pt-BR" sz="1200" b="1" i="1" dirty="0" smtClean="0">
                <a:solidFill>
                  <a:schemeClr val="bg1"/>
                </a:solidFill>
              </a:rPr>
              <a:t>E </a:t>
            </a:r>
            <a:r>
              <a:rPr lang="pt-BR" sz="1200" b="1" i="1" dirty="0">
                <a:solidFill>
                  <a:schemeClr val="bg1"/>
                </a:solidFill>
              </a:rPr>
              <a:t>viu Deus tudo quanto tinha feito, e eis que era muito bom; e foi a tarde e a manhã, o dia </a:t>
            </a:r>
            <a:r>
              <a:rPr lang="pt-BR" sz="1200" b="1" i="1" dirty="0" smtClean="0">
                <a:solidFill>
                  <a:schemeClr val="bg1"/>
                </a:solidFill>
              </a:rPr>
              <a:t>sexto. Gênesis </a:t>
            </a:r>
            <a:r>
              <a:rPr lang="pt-BR" sz="1200" b="1" i="1" dirty="0">
                <a:solidFill>
                  <a:schemeClr val="bg1"/>
                </a:solidFill>
              </a:rPr>
              <a:t>1:26-31</a:t>
            </a:r>
            <a:endParaRPr lang="en-US" sz="1200" b="1" i="1" dirty="0">
              <a:solidFill>
                <a:schemeClr val="bg1"/>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7" name="TextBox 6"/>
          <p:cNvSpPr txBox="1"/>
          <p:nvPr/>
        </p:nvSpPr>
        <p:spPr>
          <a:xfrm>
            <a:off x="564504" y="1331159"/>
            <a:ext cx="10789296" cy="1077218"/>
          </a:xfrm>
          <a:prstGeom prst="rect">
            <a:avLst/>
          </a:prstGeom>
          <a:noFill/>
        </p:spPr>
        <p:txBody>
          <a:bodyPr wrap="square" rtlCol="0">
            <a:spAutoFit/>
          </a:bodyPr>
          <a:lstStyle/>
          <a:p>
            <a:r>
              <a:rPr lang="pt-BR" sz="3200" b="1" dirty="0" smtClean="0">
                <a:solidFill>
                  <a:srgbClr val="05556D"/>
                </a:solidFill>
              </a:rPr>
              <a:t>4</a:t>
            </a:r>
            <a:r>
              <a:rPr lang="pt-BR" sz="3200" b="1" dirty="0" smtClean="0"/>
              <a:t> </a:t>
            </a:r>
            <a:r>
              <a:rPr lang="pt-BR" sz="3200" b="1" dirty="0"/>
              <a:t>| Como era o mundo antes da chegada do mal? </a:t>
            </a:r>
            <a:endParaRPr lang="pt-BR" sz="3200" b="1" dirty="0" smtClean="0"/>
          </a:p>
          <a:p>
            <a:r>
              <a:rPr lang="pt-BR" sz="3200" i="1" dirty="0" smtClean="0"/>
              <a:t>Gênesis </a:t>
            </a:r>
            <a:r>
              <a:rPr lang="pt-BR" sz="3200" i="1" dirty="0"/>
              <a:t>1:26-31</a:t>
            </a:r>
            <a:endParaRPr lang="en-US" sz="3200" dirty="0"/>
          </a:p>
        </p:txBody>
      </p:sp>
      <p:sp>
        <p:nvSpPr>
          <p:cNvPr id="8" name="TextBox 7"/>
          <p:cNvSpPr txBox="1"/>
          <p:nvPr/>
        </p:nvSpPr>
        <p:spPr>
          <a:xfrm>
            <a:off x="564502" y="2408377"/>
            <a:ext cx="10370197" cy="2062103"/>
          </a:xfrm>
          <a:prstGeom prst="rect">
            <a:avLst/>
          </a:prstGeom>
          <a:noFill/>
        </p:spPr>
        <p:txBody>
          <a:bodyPr wrap="square" rtlCol="0">
            <a:spAutoFit/>
          </a:bodyPr>
          <a:lstStyle/>
          <a:p>
            <a:r>
              <a:rPr lang="en-US" sz="3200" dirty="0" smtClean="0"/>
              <a:t>□ </a:t>
            </a:r>
            <a:r>
              <a:rPr lang="pt-BR" sz="3200" dirty="0"/>
              <a:t>Tudo era caótico, e a evolução ainda não havia começado</a:t>
            </a:r>
            <a:r>
              <a:rPr lang="pt-BR" sz="3200" dirty="0" smtClean="0"/>
              <a:t>.</a:t>
            </a:r>
            <a:endParaRPr lang="en-US" sz="3200" dirty="0" smtClean="0"/>
          </a:p>
          <a:p>
            <a:r>
              <a:rPr lang="en-US" sz="3200" dirty="0" smtClean="0"/>
              <a:t>□ </a:t>
            </a:r>
            <a:r>
              <a:rPr lang="pt-BR" sz="3200" dirty="0"/>
              <a:t>Tudo era perfeito, e o homem foi criado à imagem e </a:t>
            </a:r>
            <a:r>
              <a:rPr lang="pt-BR" sz="3200" dirty="0" smtClean="0"/>
              <a:t> </a:t>
            </a:r>
          </a:p>
          <a:p>
            <a:r>
              <a:rPr lang="pt-BR" sz="3200" dirty="0"/>
              <a:t> </a:t>
            </a:r>
            <a:r>
              <a:rPr lang="pt-BR" sz="3200" dirty="0" smtClean="0"/>
              <a:t>   semelhança </a:t>
            </a:r>
            <a:r>
              <a:rPr lang="pt-BR" sz="3200" dirty="0"/>
              <a:t>de Deus</a:t>
            </a:r>
            <a:r>
              <a:rPr lang="pt-BR" sz="3200" dirty="0" smtClean="0"/>
              <a:t>.</a:t>
            </a:r>
            <a:endParaRPr lang="en-US" sz="3200" dirty="0" smtClean="0"/>
          </a:p>
          <a:p>
            <a:r>
              <a:rPr lang="en-US" sz="3200" dirty="0" smtClean="0"/>
              <a:t>□ </a:t>
            </a:r>
            <a:r>
              <a:rPr lang="pt-BR" sz="3200" dirty="0"/>
              <a:t>A Terra sofria as consequências da rebelião no </a:t>
            </a:r>
            <a:r>
              <a:rPr lang="pt-BR" sz="3200" dirty="0" smtClean="0"/>
              <a:t>Céu.</a:t>
            </a:r>
            <a:r>
              <a:rPr lang="en-US" sz="3200" dirty="0" smtClean="0"/>
              <a:t>	</a:t>
            </a:r>
            <a:endParaRPr lang="en-US" sz="3200" dirty="0"/>
          </a:p>
        </p:txBody>
      </p:sp>
      <p:sp>
        <p:nvSpPr>
          <p:cNvPr id="11" name="TextBox 10"/>
          <p:cNvSpPr txBox="1"/>
          <p:nvPr/>
        </p:nvSpPr>
        <p:spPr>
          <a:xfrm>
            <a:off x="632849" y="3020467"/>
            <a:ext cx="245084" cy="369332"/>
          </a:xfrm>
          <a:prstGeom prst="rect">
            <a:avLst/>
          </a:prstGeom>
          <a:noFill/>
        </p:spPr>
        <p:txBody>
          <a:bodyPr wrap="square" rtlCol="0">
            <a:spAutoFit/>
          </a:bodyPr>
          <a:lstStyle/>
          <a:p>
            <a:r>
              <a:rPr lang="en-US" b="1" dirty="0" smtClean="0">
                <a:solidFill>
                  <a:srgbClr val="C00000"/>
                </a:solidFill>
              </a:rPr>
              <a:t>x</a:t>
            </a:r>
            <a:endParaRPr lang="en-US" b="1" dirty="0">
              <a:solidFill>
                <a:srgbClr val="C00000"/>
              </a:solidFill>
            </a:endParaRPr>
          </a:p>
        </p:txBody>
      </p:sp>
    </p:spTree>
    <p:extLst>
      <p:ext uri="{BB962C8B-B14F-4D97-AF65-F5344CB8AC3E}">
        <p14:creationId xmlns:p14="http://schemas.microsoft.com/office/powerpoint/2010/main" val="201677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4" name="TextBox 3"/>
          <p:cNvSpPr txBox="1"/>
          <p:nvPr/>
        </p:nvSpPr>
        <p:spPr>
          <a:xfrm>
            <a:off x="1800225" y="2200520"/>
            <a:ext cx="8048625" cy="2677656"/>
          </a:xfrm>
          <a:prstGeom prst="rect">
            <a:avLst/>
          </a:prstGeom>
          <a:noFill/>
        </p:spPr>
        <p:txBody>
          <a:bodyPr wrap="square" rtlCol="0">
            <a:spAutoFit/>
          </a:bodyPr>
          <a:lstStyle/>
          <a:p>
            <a:pPr algn="ctr"/>
            <a:r>
              <a:rPr lang="pt-BR" sz="2800" b="1" dirty="0">
                <a:solidFill>
                  <a:schemeClr val="bg2">
                    <a:lumMod val="25000"/>
                  </a:schemeClr>
                </a:solidFill>
              </a:rPr>
              <a:t>Antes do pecado, o mundo não conhecia dor ou sofrimento, visto que refletia o plano original divino. </a:t>
            </a:r>
            <a:endParaRPr lang="pt-BR" sz="2800" b="1" dirty="0" smtClean="0">
              <a:solidFill>
                <a:schemeClr val="bg2">
                  <a:lumMod val="25000"/>
                </a:schemeClr>
              </a:solidFill>
            </a:endParaRPr>
          </a:p>
          <a:p>
            <a:pPr algn="ctr"/>
            <a:r>
              <a:rPr lang="pt-BR" sz="2800" b="1" dirty="0" smtClean="0">
                <a:solidFill>
                  <a:schemeClr val="bg2">
                    <a:lumMod val="25000"/>
                  </a:schemeClr>
                </a:solidFill>
              </a:rPr>
              <a:t>O </a:t>
            </a:r>
            <a:r>
              <a:rPr lang="pt-BR" sz="2800" b="1" dirty="0">
                <a:solidFill>
                  <a:schemeClr val="bg2">
                    <a:lumMod val="25000"/>
                  </a:schemeClr>
                </a:solidFill>
              </a:rPr>
              <a:t>primeiro casal, formado à imagem de Deus, vivia em perfeita comunhão com o Criador. Eles também desfrutavam uma harmoniosa relação com a natureza e todas as outras criaturas.</a:t>
            </a:r>
          </a:p>
        </p:txBody>
      </p:sp>
    </p:spTree>
    <p:extLst>
      <p:ext uri="{BB962C8B-B14F-4D97-AF65-F5344CB8AC3E}">
        <p14:creationId xmlns:p14="http://schemas.microsoft.com/office/powerpoint/2010/main" val="36408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33349" y="6162461"/>
            <a:ext cx="12058651" cy="307777"/>
          </a:xfrm>
          <a:prstGeom prst="rect">
            <a:avLst/>
          </a:prstGeom>
        </p:spPr>
        <p:txBody>
          <a:bodyPr wrap="square">
            <a:spAutoFit/>
          </a:bodyPr>
          <a:lstStyle/>
          <a:p>
            <a:pPr algn="ctr"/>
            <a:r>
              <a:rPr lang="pt-BR" sz="1400" b="1" i="1" dirty="0">
                <a:solidFill>
                  <a:schemeClr val="bg1"/>
                </a:solidFill>
              </a:rPr>
              <a:t>Então a serpente disse à mulher: Certamente não </a:t>
            </a:r>
            <a:r>
              <a:rPr lang="pt-BR" sz="1400" b="1" i="1" dirty="0" smtClean="0">
                <a:solidFill>
                  <a:schemeClr val="bg1"/>
                </a:solidFill>
              </a:rPr>
              <a:t>morrereis. Gênesis </a:t>
            </a:r>
            <a:r>
              <a:rPr lang="pt-BR" sz="1400" b="1" i="1" dirty="0">
                <a:solidFill>
                  <a:schemeClr val="bg1"/>
                </a:solidFill>
              </a:rPr>
              <a:t>3:4</a:t>
            </a:r>
            <a:endParaRPr lang="en-US" sz="1400" b="1" i="1" dirty="0">
              <a:solidFill>
                <a:schemeClr val="bg1"/>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7" name="TextBox 6"/>
          <p:cNvSpPr txBox="1"/>
          <p:nvPr/>
        </p:nvSpPr>
        <p:spPr>
          <a:xfrm>
            <a:off x="716903" y="1944476"/>
            <a:ext cx="10932172" cy="584775"/>
          </a:xfrm>
          <a:prstGeom prst="rect">
            <a:avLst/>
          </a:prstGeom>
          <a:noFill/>
        </p:spPr>
        <p:txBody>
          <a:bodyPr wrap="square" rtlCol="0">
            <a:spAutoFit/>
          </a:bodyPr>
          <a:lstStyle/>
          <a:p>
            <a:r>
              <a:rPr lang="pt-BR" sz="3200" b="1" dirty="0" smtClean="0">
                <a:solidFill>
                  <a:srgbClr val="05556D"/>
                </a:solidFill>
              </a:rPr>
              <a:t>5</a:t>
            </a:r>
            <a:r>
              <a:rPr lang="pt-BR" sz="3200" b="1" dirty="0" smtClean="0"/>
              <a:t> </a:t>
            </a:r>
            <a:r>
              <a:rPr lang="pt-BR" sz="3200" b="1" dirty="0"/>
              <a:t>| Como Satanás introduziu a rebelião na Terra? </a:t>
            </a:r>
            <a:r>
              <a:rPr lang="pt-BR" sz="3200" i="1" dirty="0"/>
              <a:t>Gênesis 3:4</a:t>
            </a:r>
            <a:endParaRPr lang="en-US" sz="3200" dirty="0"/>
          </a:p>
        </p:txBody>
      </p:sp>
      <p:sp>
        <p:nvSpPr>
          <p:cNvPr id="8" name="TextBox 7"/>
          <p:cNvSpPr txBox="1"/>
          <p:nvPr/>
        </p:nvSpPr>
        <p:spPr>
          <a:xfrm>
            <a:off x="1732003" y="2664173"/>
            <a:ext cx="10401289" cy="584775"/>
          </a:xfrm>
          <a:prstGeom prst="rect">
            <a:avLst/>
          </a:prstGeom>
          <a:noFill/>
        </p:spPr>
        <p:txBody>
          <a:bodyPr wrap="square" rtlCol="0">
            <a:spAutoFit/>
          </a:bodyPr>
          <a:lstStyle/>
          <a:p>
            <a:r>
              <a:rPr lang="en-US" sz="3200" dirty="0" smtClean="0"/>
              <a:t>□ </a:t>
            </a:r>
            <a:r>
              <a:rPr lang="en-US" sz="3200" dirty="0" err="1"/>
              <a:t>Induzindo</a:t>
            </a:r>
            <a:r>
              <a:rPr lang="en-US" sz="3200" dirty="0"/>
              <a:t> à </a:t>
            </a:r>
            <a:r>
              <a:rPr lang="en-US" sz="3200" dirty="0" err="1"/>
              <a:t>dúvida</a:t>
            </a:r>
            <a:r>
              <a:rPr lang="en-US" sz="3200" dirty="0" smtClean="0"/>
              <a:t>	        </a:t>
            </a:r>
            <a:r>
              <a:rPr lang="en-US" sz="3200" dirty="0"/>
              <a:t>□ </a:t>
            </a:r>
            <a:r>
              <a:rPr lang="en-US" sz="3200" dirty="0" err="1"/>
              <a:t>Incitando</a:t>
            </a:r>
            <a:r>
              <a:rPr lang="en-US" sz="3200" dirty="0"/>
              <a:t> </a:t>
            </a:r>
            <a:r>
              <a:rPr lang="en-US" sz="3200" dirty="0" err="1"/>
              <a:t>uma</a:t>
            </a:r>
            <a:r>
              <a:rPr lang="en-US" sz="3200" dirty="0"/>
              <a:t> </a:t>
            </a:r>
            <a:r>
              <a:rPr lang="en-US" sz="3200" dirty="0" err="1"/>
              <a:t>guerra</a:t>
            </a:r>
            <a:r>
              <a:rPr lang="en-US" sz="3200" dirty="0" smtClean="0"/>
              <a:t>          </a:t>
            </a:r>
          </a:p>
        </p:txBody>
      </p:sp>
      <p:sp>
        <p:nvSpPr>
          <p:cNvPr id="11" name="TextBox 10"/>
          <p:cNvSpPr txBox="1"/>
          <p:nvPr/>
        </p:nvSpPr>
        <p:spPr>
          <a:xfrm>
            <a:off x="1801195" y="2800469"/>
            <a:ext cx="245084" cy="369332"/>
          </a:xfrm>
          <a:prstGeom prst="rect">
            <a:avLst/>
          </a:prstGeom>
          <a:noFill/>
        </p:spPr>
        <p:txBody>
          <a:bodyPr wrap="square" rtlCol="0">
            <a:spAutoFit/>
          </a:bodyPr>
          <a:lstStyle/>
          <a:p>
            <a:r>
              <a:rPr lang="en-US" b="1" dirty="0" smtClean="0">
                <a:solidFill>
                  <a:srgbClr val="C00000"/>
                </a:solidFill>
              </a:rPr>
              <a:t>x</a:t>
            </a:r>
            <a:endParaRPr lang="en-US" b="1" dirty="0">
              <a:solidFill>
                <a:srgbClr val="C00000"/>
              </a:solidFill>
            </a:endParaRPr>
          </a:p>
        </p:txBody>
      </p:sp>
    </p:spTree>
    <p:extLst>
      <p:ext uri="{BB962C8B-B14F-4D97-AF65-F5344CB8AC3E}">
        <p14:creationId xmlns:p14="http://schemas.microsoft.com/office/powerpoint/2010/main" val="306341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4" name="TextBox 3"/>
          <p:cNvSpPr txBox="1"/>
          <p:nvPr/>
        </p:nvSpPr>
        <p:spPr>
          <a:xfrm>
            <a:off x="1819275" y="2362445"/>
            <a:ext cx="8620125" cy="2246769"/>
          </a:xfrm>
          <a:prstGeom prst="rect">
            <a:avLst/>
          </a:prstGeom>
          <a:noFill/>
        </p:spPr>
        <p:txBody>
          <a:bodyPr wrap="square" rtlCol="0">
            <a:spAutoFit/>
          </a:bodyPr>
          <a:lstStyle/>
          <a:p>
            <a:pPr algn="ctr"/>
            <a:r>
              <a:rPr lang="pt-BR" sz="2800" b="1" dirty="0">
                <a:solidFill>
                  <a:schemeClr val="bg2">
                    <a:lumMod val="25000"/>
                  </a:schemeClr>
                </a:solidFill>
              </a:rPr>
              <a:t>Satanás lançou dúvida quanto à palavra de Deus, levando o primeiro casal </a:t>
            </a:r>
            <a:r>
              <a:rPr lang="pt-BR" sz="2800" b="1" dirty="0" smtClean="0">
                <a:solidFill>
                  <a:schemeClr val="bg2">
                    <a:lumMod val="25000"/>
                  </a:schemeClr>
                </a:solidFill>
              </a:rPr>
              <a:t>à desobediência</a:t>
            </a:r>
            <a:r>
              <a:rPr lang="pt-BR" sz="2800" b="1" dirty="0">
                <a:solidFill>
                  <a:schemeClr val="bg2">
                    <a:lumMod val="25000"/>
                  </a:schemeClr>
                </a:solidFill>
              </a:rPr>
              <a:t>. Esse ato de rebelião, que se chama pecado, trouxe como consequência a culpa e a morte (ver </a:t>
            </a:r>
            <a:r>
              <a:rPr lang="pt-BR" sz="2800" b="1" dirty="0" err="1">
                <a:solidFill>
                  <a:schemeClr val="bg2">
                    <a:lumMod val="25000"/>
                  </a:schemeClr>
                </a:solidFill>
              </a:rPr>
              <a:t>Rm</a:t>
            </a:r>
            <a:r>
              <a:rPr lang="pt-BR" sz="2800" b="1" dirty="0">
                <a:solidFill>
                  <a:schemeClr val="bg2">
                    <a:lumMod val="25000"/>
                  </a:schemeClr>
                </a:solidFill>
              </a:rPr>
              <a:t> 6:23), que não eram conhecidas pelo ser humano até aquele </a:t>
            </a:r>
            <a:r>
              <a:rPr lang="pt-BR" sz="2800" b="1" dirty="0" smtClean="0">
                <a:solidFill>
                  <a:schemeClr val="bg2">
                    <a:lumMod val="25000"/>
                  </a:schemeClr>
                </a:solidFill>
              </a:rPr>
              <a:t>momento.</a:t>
            </a:r>
            <a:endParaRPr lang="pt-BR" sz="2800" b="1" dirty="0">
              <a:solidFill>
                <a:schemeClr val="bg2">
                  <a:lumMod val="25000"/>
                </a:schemeClr>
              </a:solidFill>
            </a:endParaRPr>
          </a:p>
        </p:txBody>
      </p:sp>
    </p:spTree>
    <p:extLst>
      <p:ext uri="{BB962C8B-B14F-4D97-AF65-F5344CB8AC3E}">
        <p14:creationId xmlns:p14="http://schemas.microsoft.com/office/powerpoint/2010/main" val="821250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1971762" y="2939385"/>
            <a:ext cx="7838513" cy="1338828"/>
          </a:xfrm>
          <a:prstGeom prst="rect">
            <a:avLst/>
          </a:prstGeom>
          <a:noFill/>
        </p:spPr>
        <p:txBody>
          <a:bodyPr wrap="square" rtlCol="0">
            <a:spAutoFit/>
          </a:bodyPr>
          <a:lstStyle/>
          <a:p>
            <a:pPr algn="ctr">
              <a:lnSpc>
                <a:spcPct val="150000"/>
              </a:lnSpc>
            </a:pPr>
            <a:r>
              <a:rPr lang="pt-BR" b="1" dirty="0">
                <a:solidFill>
                  <a:srgbClr val="C00000"/>
                </a:solidFill>
              </a:rPr>
              <a:t>O inimigo de Deus é chamado no Apocalipse de diabo, palavra grega </a:t>
            </a:r>
            <a:endParaRPr lang="pt-BR" b="1" dirty="0" smtClean="0">
              <a:solidFill>
                <a:srgbClr val="C00000"/>
              </a:solidFill>
            </a:endParaRPr>
          </a:p>
          <a:p>
            <a:pPr algn="ctr">
              <a:lnSpc>
                <a:spcPct val="150000"/>
              </a:lnSpc>
            </a:pPr>
            <a:r>
              <a:rPr lang="pt-BR" b="1" dirty="0" smtClean="0">
                <a:solidFill>
                  <a:srgbClr val="C00000"/>
                </a:solidFill>
              </a:rPr>
              <a:t>que </a:t>
            </a:r>
            <a:r>
              <a:rPr lang="pt-BR" b="1" dirty="0">
                <a:solidFill>
                  <a:srgbClr val="C00000"/>
                </a:solidFill>
              </a:rPr>
              <a:t>significa “caluniador”, </a:t>
            </a:r>
            <a:r>
              <a:rPr lang="pt-BR" b="1" dirty="0" smtClean="0">
                <a:solidFill>
                  <a:srgbClr val="C00000"/>
                </a:solidFill>
              </a:rPr>
              <a:t>e </a:t>
            </a:r>
            <a:r>
              <a:rPr lang="pt-BR" b="1" dirty="0">
                <a:solidFill>
                  <a:srgbClr val="C00000"/>
                </a:solidFill>
              </a:rPr>
              <a:t>Satanás, palavra hebraica que significa “adversário”. </a:t>
            </a:r>
            <a:endParaRPr lang="pt-BR" b="1" dirty="0" smtClean="0">
              <a:solidFill>
                <a:srgbClr val="C00000"/>
              </a:solidFill>
            </a:endParaRPr>
          </a:p>
          <a:p>
            <a:pPr algn="ctr">
              <a:lnSpc>
                <a:spcPct val="150000"/>
              </a:lnSpc>
            </a:pPr>
            <a:r>
              <a:rPr lang="pt-BR" b="1" dirty="0" smtClean="0">
                <a:solidFill>
                  <a:srgbClr val="C00000"/>
                </a:solidFill>
              </a:rPr>
              <a:t>Ele </a:t>
            </a:r>
            <a:r>
              <a:rPr lang="pt-BR" b="1" dirty="0">
                <a:solidFill>
                  <a:srgbClr val="C00000"/>
                </a:solidFill>
              </a:rPr>
              <a:t>também é apresentado como dragão e </a:t>
            </a:r>
            <a:r>
              <a:rPr lang="pt-BR" b="1" dirty="0" smtClean="0">
                <a:solidFill>
                  <a:srgbClr val="C00000"/>
                </a:solidFill>
              </a:rPr>
              <a:t>serpente.</a:t>
            </a:r>
            <a:endParaRPr lang="en-US" dirty="0">
              <a:solidFill>
                <a:srgbClr val="C00000"/>
              </a:solidFill>
            </a:endParaRPr>
          </a:p>
        </p:txBody>
      </p:sp>
      <p:sp>
        <p:nvSpPr>
          <p:cNvPr id="21" name="Rectangle 20"/>
          <p:cNvSpPr/>
          <p:nvPr/>
        </p:nvSpPr>
        <p:spPr>
          <a:xfrm>
            <a:off x="0" y="5295900"/>
            <a:ext cx="12192000" cy="1562100"/>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547812" y="5430619"/>
            <a:ext cx="9263063" cy="1292662"/>
          </a:xfrm>
          <a:prstGeom prst="rect">
            <a:avLst/>
          </a:prstGeom>
        </p:spPr>
        <p:txBody>
          <a:bodyPr wrap="square">
            <a:spAutoFit/>
          </a:bodyPr>
          <a:lstStyle/>
          <a:p>
            <a:pPr algn="ctr"/>
            <a:r>
              <a:rPr lang="pt-BR" sz="1300" b="1" i="1" baseline="30000" dirty="0" smtClean="0">
                <a:solidFill>
                  <a:schemeClr val="bg1"/>
                </a:solidFill>
              </a:rPr>
              <a:t>7</a:t>
            </a:r>
            <a:r>
              <a:rPr lang="pt-BR" sz="1300" b="1" i="1" dirty="0" smtClean="0">
                <a:solidFill>
                  <a:schemeClr val="bg1"/>
                </a:solidFill>
              </a:rPr>
              <a:t>E </a:t>
            </a:r>
            <a:r>
              <a:rPr lang="pt-BR" sz="1300" b="1" i="1" dirty="0">
                <a:solidFill>
                  <a:schemeClr val="bg1"/>
                </a:solidFill>
              </a:rPr>
              <a:t>houve batalha no céu; Miguel e os seus anjos batalhavam contra o dragão, e batalhavam o dragão e os seus anjos;</a:t>
            </a:r>
          </a:p>
          <a:p>
            <a:pPr algn="ctr"/>
            <a:r>
              <a:rPr lang="pt-BR" sz="1300" b="1" i="1" baseline="30000" dirty="0" smtClean="0">
                <a:solidFill>
                  <a:schemeClr val="bg1"/>
                </a:solidFill>
              </a:rPr>
              <a:t>8</a:t>
            </a:r>
            <a:r>
              <a:rPr lang="pt-BR" sz="1300" b="1" i="1" dirty="0" smtClean="0">
                <a:solidFill>
                  <a:schemeClr val="bg1"/>
                </a:solidFill>
              </a:rPr>
              <a:t>Mas </a:t>
            </a:r>
            <a:r>
              <a:rPr lang="pt-BR" sz="1300" b="1" i="1" dirty="0">
                <a:solidFill>
                  <a:schemeClr val="bg1"/>
                </a:solidFill>
              </a:rPr>
              <a:t>não prevaleceram, nem mais o seu lugar se achou nos céus.</a:t>
            </a:r>
          </a:p>
          <a:p>
            <a:pPr algn="ctr"/>
            <a:r>
              <a:rPr lang="pt-BR" sz="1300" b="1" i="1" baseline="30000" dirty="0" smtClean="0">
                <a:solidFill>
                  <a:schemeClr val="bg1"/>
                </a:solidFill>
              </a:rPr>
              <a:t>9</a:t>
            </a:r>
            <a:r>
              <a:rPr lang="pt-BR" sz="1300" b="1" i="1" dirty="0" smtClean="0">
                <a:solidFill>
                  <a:schemeClr val="bg1"/>
                </a:solidFill>
              </a:rPr>
              <a:t>E </a:t>
            </a:r>
            <a:r>
              <a:rPr lang="pt-BR" sz="1300" b="1" i="1" dirty="0">
                <a:solidFill>
                  <a:schemeClr val="bg1"/>
                </a:solidFill>
              </a:rPr>
              <a:t>foi precipitado o grande dragão, a antiga serpente, chamada o Diabo, e Satanás, que engana todo o mundo; ele foi precipitado na terra, e os seus anjos foram lançados com ele.</a:t>
            </a:r>
          </a:p>
          <a:p>
            <a:pPr algn="ctr"/>
            <a:r>
              <a:rPr lang="pt-BR" sz="1300" b="1" i="1" baseline="30000" dirty="0" smtClean="0">
                <a:solidFill>
                  <a:schemeClr val="bg1"/>
                </a:solidFill>
              </a:rPr>
              <a:t>10</a:t>
            </a:r>
            <a:r>
              <a:rPr lang="pt-BR" sz="1300" b="1" i="1" dirty="0" smtClean="0">
                <a:solidFill>
                  <a:schemeClr val="bg1"/>
                </a:solidFill>
              </a:rPr>
              <a:t>E </a:t>
            </a:r>
            <a:r>
              <a:rPr lang="pt-BR" sz="1300" b="1" i="1" dirty="0">
                <a:solidFill>
                  <a:schemeClr val="bg1"/>
                </a:solidFill>
              </a:rPr>
              <a:t>ouvi uma grande voz no céu, que dizia: Agora é chegada a salvação, e a força, e o reino do nosso Deus, e o poder do seu Cristo; porque já o acusador de nossos irmãos é derrubado, o qual diante do nosso Deus os acusava de dia e de </a:t>
            </a:r>
            <a:r>
              <a:rPr lang="pt-BR" sz="1300" b="1" i="1" dirty="0" smtClean="0">
                <a:solidFill>
                  <a:schemeClr val="bg1"/>
                </a:solidFill>
              </a:rPr>
              <a:t>noite. Apocalipse </a:t>
            </a:r>
            <a:r>
              <a:rPr lang="pt-BR" sz="1300" b="1" i="1" dirty="0">
                <a:solidFill>
                  <a:schemeClr val="bg1"/>
                </a:solidFill>
              </a:rPr>
              <a:t>12:7-10</a:t>
            </a:r>
            <a:endParaRPr lang="en-US" sz="1300" b="1" i="1" dirty="0">
              <a:solidFill>
                <a:schemeClr val="bg1"/>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9" name="TextBox 8"/>
          <p:cNvSpPr txBox="1"/>
          <p:nvPr/>
        </p:nvSpPr>
        <p:spPr>
          <a:xfrm>
            <a:off x="1357010" y="1787352"/>
            <a:ext cx="8791965" cy="1077218"/>
          </a:xfrm>
          <a:prstGeom prst="rect">
            <a:avLst/>
          </a:prstGeom>
          <a:noFill/>
        </p:spPr>
        <p:txBody>
          <a:bodyPr wrap="square" rtlCol="0">
            <a:spAutoFit/>
          </a:bodyPr>
          <a:lstStyle/>
          <a:p>
            <a:pPr algn="ctr"/>
            <a:r>
              <a:rPr lang="pt-BR" sz="3200" b="1" dirty="0" smtClean="0">
                <a:solidFill>
                  <a:srgbClr val="05556D"/>
                </a:solidFill>
              </a:rPr>
              <a:t>6</a:t>
            </a:r>
            <a:r>
              <a:rPr lang="pt-BR" sz="3200" b="1" dirty="0" smtClean="0"/>
              <a:t> </a:t>
            </a:r>
            <a:r>
              <a:rPr lang="pt-BR" sz="3200" b="1" dirty="0"/>
              <a:t>| Que nomes são dados ao inimigo de Deus? </a:t>
            </a:r>
            <a:r>
              <a:rPr lang="pt-BR" sz="3200" i="1" dirty="0"/>
              <a:t>Apocalipse 12:7-10</a:t>
            </a:r>
            <a:endParaRPr lang="en-US" sz="3200" dirty="0"/>
          </a:p>
        </p:txBody>
      </p:sp>
      <p:cxnSp>
        <p:nvCxnSpPr>
          <p:cNvPr id="10" name="Straight Connector 9"/>
          <p:cNvCxnSpPr/>
          <p:nvPr/>
        </p:nvCxnSpPr>
        <p:spPr>
          <a:xfrm>
            <a:off x="1971763" y="3379466"/>
            <a:ext cx="7771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0626" y="3808091"/>
            <a:ext cx="7771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71762" y="4202013"/>
            <a:ext cx="7771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43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4" name="TextBox 3"/>
          <p:cNvSpPr txBox="1"/>
          <p:nvPr/>
        </p:nvSpPr>
        <p:spPr>
          <a:xfrm>
            <a:off x="1943100" y="2229095"/>
            <a:ext cx="8353425" cy="2677656"/>
          </a:xfrm>
          <a:prstGeom prst="rect">
            <a:avLst/>
          </a:prstGeom>
          <a:noFill/>
        </p:spPr>
        <p:txBody>
          <a:bodyPr wrap="square" rtlCol="0">
            <a:spAutoFit/>
          </a:bodyPr>
          <a:lstStyle/>
          <a:p>
            <a:pPr algn="ctr"/>
            <a:r>
              <a:rPr lang="pt-BR" sz="2400" b="1" dirty="0">
                <a:solidFill>
                  <a:schemeClr val="bg2">
                    <a:lumMod val="25000"/>
                  </a:schemeClr>
                </a:solidFill>
              </a:rPr>
              <a:t>O inimigo de Deus é chamado no Apocalipse de diabo, palavra grega que significa “caluniador”, e Satanás, palavra hebraica que significa “adversário”. Em sua rebelião, o inimigo causou divisão entre os anjos celestiais e tornou-se adversário de Jesus Cristo. Ele também é apresentado como dragão e serpente. Essa não é a descrição de sua característica física, mas de sua atuação incessante de ataque e oposição a Cristo e à sua </a:t>
            </a:r>
            <a:r>
              <a:rPr lang="pt-BR" sz="2400" b="1" dirty="0" smtClean="0">
                <a:solidFill>
                  <a:schemeClr val="bg2">
                    <a:lumMod val="25000"/>
                  </a:schemeClr>
                </a:solidFill>
              </a:rPr>
              <a:t>igreja.</a:t>
            </a:r>
            <a:endParaRPr lang="pt-BR" sz="2400" b="1" dirty="0">
              <a:solidFill>
                <a:schemeClr val="bg2">
                  <a:lumMod val="25000"/>
                </a:schemeClr>
              </a:solidFill>
            </a:endParaRPr>
          </a:p>
        </p:txBody>
      </p:sp>
    </p:spTree>
    <p:extLst>
      <p:ext uri="{BB962C8B-B14F-4D97-AF65-F5344CB8AC3E}">
        <p14:creationId xmlns:p14="http://schemas.microsoft.com/office/powerpoint/2010/main" val="3052751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6674" y="6200258"/>
            <a:ext cx="12058651" cy="307777"/>
          </a:xfrm>
          <a:prstGeom prst="rect">
            <a:avLst/>
          </a:prstGeom>
        </p:spPr>
        <p:txBody>
          <a:bodyPr wrap="square">
            <a:spAutoFit/>
          </a:bodyPr>
          <a:lstStyle/>
          <a:p>
            <a:pPr algn="ctr"/>
            <a:r>
              <a:rPr lang="pt-BR" sz="1400" b="1" i="1" dirty="0">
                <a:solidFill>
                  <a:schemeClr val="bg1"/>
                </a:solidFill>
              </a:rPr>
              <a:t>O ladrão não vem senão a roubar, a matar, e a destruir; eu vim para que tenham vida, e a tenham com </a:t>
            </a:r>
            <a:r>
              <a:rPr lang="pt-BR" sz="1400" b="1" i="1" dirty="0" smtClean="0">
                <a:solidFill>
                  <a:schemeClr val="bg1"/>
                </a:solidFill>
              </a:rPr>
              <a:t>abundância. João </a:t>
            </a:r>
            <a:r>
              <a:rPr lang="pt-BR" sz="1400" b="1" i="1" dirty="0">
                <a:solidFill>
                  <a:schemeClr val="bg1"/>
                </a:solidFill>
              </a:rPr>
              <a:t>10:10</a:t>
            </a:r>
            <a:endParaRPr lang="en-US" sz="1400" b="1" i="1" dirty="0">
              <a:solidFill>
                <a:schemeClr val="bg1"/>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9" name="TextBox 8"/>
          <p:cNvSpPr txBox="1"/>
          <p:nvPr/>
        </p:nvSpPr>
        <p:spPr>
          <a:xfrm>
            <a:off x="1703239" y="2279395"/>
            <a:ext cx="8734430" cy="584775"/>
          </a:xfrm>
          <a:prstGeom prst="rect">
            <a:avLst/>
          </a:prstGeom>
          <a:noFill/>
        </p:spPr>
        <p:txBody>
          <a:bodyPr wrap="square" rtlCol="0">
            <a:spAutoFit/>
          </a:bodyPr>
          <a:lstStyle/>
          <a:p>
            <a:r>
              <a:rPr lang="pt-BR" sz="3200" b="1" dirty="0" smtClean="0">
                <a:solidFill>
                  <a:srgbClr val="05556D"/>
                </a:solidFill>
              </a:rPr>
              <a:t>7</a:t>
            </a:r>
            <a:r>
              <a:rPr lang="pt-BR" sz="3200" b="1" dirty="0" smtClean="0"/>
              <a:t> </a:t>
            </a:r>
            <a:r>
              <a:rPr lang="pt-BR" sz="3200" b="1" dirty="0"/>
              <a:t>| Qual é a principal obra de Satanás? </a:t>
            </a:r>
            <a:r>
              <a:rPr lang="pt-BR" sz="3200" i="1" dirty="0"/>
              <a:t>João 10:10</a:t>
            </a:r>
            <a:endParaRPr lang="en-US" sz="3200" dirty="0"/>
          </a:p>
        </p:txBody>
      </p:sp>
      <p:cxnSp>
        <p:nvCxnSpPr>
          <p:cNvPr id="10" name="Straight Connector 9"/>
          <p:cNvCxnSpPr/>
          <p:nvPr/>
        </p:nvCxnSpPr>
        <p:spPr>
          <a:xfrm>
            <a:off x="1789053" y="3308150"/>
            <a:ext cx="8431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85641" y="2867965"/>
            <a:ext cx="7838513" cy="880369"/>
          </a:xfrm>
          <a:prstGeom prst="rect">
            <a:avLst/>
          </a:prstGeom>
          <a:noFill/>
        </p:spPr>
        <p:txBody>
          <a:bodyPr wrap="square" rtlCol="0">
            <a:spAutoFit/>
          </a:bodyPr>
          <a:lstStyle/>
          <a:p>
            <a:pPr algn="ctr">
              <a:lnSpc>
                <a:spcPct val="150000"/>
              </a:lnSpc>
            </a:pPr>
            <a:r>
              <a:rPr lang="pt-BR" b="1" dirty="0" smtClean="0">
                <a:solidFill>
                  <a:srgbClr val="C00000"/>
                </a:solidFill>
              </a:rPr>
              <a:t>Resta </a:t>
            </a:r>
            <a:r>
              <a:rPr lang="pt-BR" b="1" dirty="0">
                <a:solidFill>
                  <a:srgbClr val="C00000"/>
                </a:solidFill>
              </a:rPr>
              <a:t>ao inimigo expressar sua rebelião por meio de uma obra de engano e destruição, que conduz seus seguidores à completa ruína</a:t>
            </a:r>
            <a:endParaRPr lang="en-US" dirty="0">
              <a:solidFill>
                <a:srgbClr val="C00000"/>
              </a:solidFill>
            </a:endParaRPr>
          </a:p>
        </p:txBody>
      </p:sp>
      <p:cxnSp>
        <p:nvCxnSpPr>
          <p:cNvPr id="12" name="Straight Connector 11"/>
          <p:cNvCxnSpPr/>
          <p:nvPr/>
        </p:nvCxnSpPr>
        <p:spPr>
          <a:xfrm>
            <a:off x="1789053" y="3748334"/>
            <a:ext cx="8431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5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4" name="TextBox 3"/>
          <p:cNvSpPr txBox="1"/>
          <p:nvPr/>
        </p:nvSpPr>
        <p:spPr>
          <a:xfrm>
            <a:off x="1933575" y="2495795"/>
            <a:ext cx="8353425" cy="2246769"/>
          </a:xfrm>
          <a:prstGeom prst="rect">
            <a:avLst/>
          </a:prstGeom>
          <a:noFill/>
        </p:spPr>
        <p:txBody>
          <a:bodyPr wrap="square" rtlCol="0">
            <a:spAutoFit/>
          </a:bodyPr>
          <a:lstStyle/>
          <a:p>
            <a:pPr algn="ctr"/>
            <a:r>
              <a:rPr lang="pt-BR" sz="2800" b="1" dirty="0">
                <a:solidFill>
                  <a:schemeClr val="bg2">
                    <a:lumMod val="25000"/>
                  </a:schemeClr>
                </a:solidFill>
              </a:rPr>
              <a:t>Derrotado por Jesus Cristo na cruz (Cl 2:15), resta ao inimigo expressar sua rebelião por meio de uma obra de engano e destruição, que conduz seus seguidores à completa ruína. Essa será sempre a obra de Satanás durante o pouco tempo que lhe resta (</a:t>
            </a:r>
            <a:r>
              <a:rPr lang="pt-BR" sz="2800" b="1" dirty="0" err="1">
                <a:solidFill>
                  <a:schemeClr val="bg2">
                    <a:lumMod val="25000"/>
                  </a:schemeClr>
                </a:solidFill>
              </a:rPr>
              <a:t>Ap</a:t>
            </a:r>
            <a:r>
              <a:rPr lang="pt-BR" sz="2800" b="1" dirty="0">
                <a:solidFill>
                  <a:schemeClr val="bg2">
                    <a:lumMod val="25000"/>
                  </a:schemeClr>
                </a:solidFill>
              </a:rPr>
              <a:t> 12:12</a:t>
            </a:r>
            <a:r>
              <a:rPr lang="pt-BR" sz="2800" b="1" dirty="0" smtClean="0">
                <a:solidFill>
                  <a:schemeClr val="bg2">
                    <a:lumMod val="25000"/>
                  </a:schemeClr>
                </a:solidFill>
              </a:rPr>
              <a:t>).</a:t>
            </a:r>
            <a:endParaRPr lang="pt-BR" sz="2800" b="1" dirty="0">
              <a:solidFill>
                <a:schemeClr val="bg2">
                  <a:lumMod val="25000"/>
                </a:schemeClr>
              </a:solidFill>
            </a:endParaRPr>
          </a:p>
        </p:txBody>
      </p:sp>
    </p:spTree>
    <p:extLst>
      <p:ext uri="{BB962C8B-B14F-4D97-AF65-F5344CB8AC3E}">
        <p14:creationId xmlns:p14="http://schemas.microsoft.com/office/powerpoint/2010/main" val="239755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095435"/>
            <a:ext cx="12192000" cy="523220"/>
          </a:xfrm>
          <a:prstGeom prst="rect">
            <a:avLst/>
          </a:prstGeom>
        </p:spPr>
        <p:txBody>
          <a:bodyPr wrap="square">
            <a:spAutoFit/>
          </a:bodyPr>
          <a:lstStyle/>
          <a:p>
            <a:pPr algn="ctr"/>
            <a:r>
              <a:rPr lang="pt-BR" sz="1400" b="1" i="1" baseline="30000" dirty="0" smtClean="0">
                <a:solidFill>
                  <a:schemeClr val="bg1"/>
                </a:solidFill>
              </a:rPr>
              <a:t>14</a:t>
            </a:r>
            <a:r>
              <a:rPr lang="pt-BR" sz="1400" b="1" i="1" dirty="0" smtClean="0">
                <a:solidFill>
                  <a:schemeClr val="bg1"/>
                </a:solidFill>
              </a:rPr>
              <a:t>E </a:t>
            </a:r>
            <a:r>
              <a:rPr lang="pt-BR" sz="1400" b="1" i="1" dirty="0">
                <a:solidFill>
                  <a:schemeClr val="bg1"/>
                </a:solidFill>
              </a:rPr>
              <a:t>não é de admirar, porque o próprio Satanás se transforma em anjo de luz.</a:t>
            </a:r>
          </a:p>
          <a:p>
            <a:pPr algn="ctr"/>
            <a:r>
              <a:rPr lang="pt-BR" sz="1400" b="1" i="1" baseline="30000" dirty="0" smtClean="0">
                <a:solidFill>
                  <a:schemeClr val="bg1"/>
                </a:solidFill>
              </a:rPr>
              <a:t>15</a:t>
            </a:r>
            <a:r>
              <a:rPr lang="pt-BR" sz="1400" b="1" i="1" dirty="0" smtClean="0">
                <a:solidFill>
                  <a:schemeClr val="bg1"/>
                </a:solidFill>
              </a:rPr>
              <a:t>Não </a:t>
            </a:r>
            <a:r>
              <a:rPr lang="pt-BR" sz="1400" b="1" i="1" dirty="0">
                <a:solidFill>
                  <a:schemeClr val="bg1"/>
                </a:solidFill>
              </a:rPr>
              <a:t>é muito, pois, que os seus próprios ministros se transformem em ministros de justiça; e o fim deles será conforme as suas obras. </a:t>
            </a:r>
            <a:r>
              <a:rPr lang="pt-BR" sz="1400" b="1" i="1" dirty="0" smtClean="0">
                <a:solidFill>
                  <a:schemeClr val="bg1"/>
                </a:solidFill>
              </a:rPr>
              <a:t>2 Coríntios 11:14, 15</a:t>
            </a:r>
            <a:endParaRPr lang="en-US" sz="1400" b="1" i="1" dirty="0">
              <a:solidFill>
                <a:schemeClr val="bg1"/>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7" name="TextBox 6"/>
          <p:cNvSpPr txBox="1"/>
          <p:nvPr/>
        </p:nvSpPr>
        <p:spPr>
          <a:xfrm>
            <a:off x="961830" y="1456680"/>
            <a:ext cx="10268339" cy="1077218"/>
          </a:xfrm>
          <a:prstGeom prst="rect">
            <a:avLst/>
          </a:prstGeom>
          <a:noFill/>
        </p:spPr>
        <p:txBody>
          <a:bodyPr wrap="square" rtlCol="0">
            <a:spAutoFit/>
          </a:bodyPr>
          <a:lstStyle/>
          <a:p>
            <a:pPr algn="ctr"/>
            <a:r>
              <a:rPr lang="pt-BR" sz="3200" b="1" dirty="0" smtClean="0">
                <a:solidFill>
                  <a:srgbClr val="05556D"/>
                </a:solidFill>
              </a:rPr>
              <a:t>8</a:t>
            </a:r>
            <a:r>
              <a:rPr lang="pt-BR" sz="3200" b="1" dirty="0" smtClean="0"/>
              <a:t> </a:t>
            </a:r>
            <a:r>
              <a:rPr lang="pt-BR" sz="3200" b="1" dirty="0"/>
              <a:t>| Quais são os dois enganos mais sutis de Satanás? </a:t>
            </a:r>
            <a:endParaRPr lang="pt-BR" sz="3200" b="1" dirty="0" smtClean="0"/>
          </a:p>
          <a:p>
            <a:pPr algn="ctr"/>
            <a:r>
              <a:rPr lang="pt-BR" sz="3200" i="1" dirty="0" smtClean="0"/>
              <a:t>2 </a:t>
            </a:r>
            <a:r>
              <a:rPr lang="pt-BR" sz="3200" i="1" dirty="0"/>
              <a:t>Coríntios 11:14, 15</a:t>
            </a:r>
            <a:endParaRPr lang="en-US" sz="3200" dirty="0"/>
          </a:p>
        </p:txBody>
      </p:sp>
      <p:sp>
        <p:nvSpPr>
          <p:cNvPr id="8" name="TextBox 7"/>
          <p:cNvSpPr txBox="1"/>
          <p:nvPr/>
        </p:nvSpPr>
        <p:spPr>
          <a:xfrm>
            <a:off x="1335728" y="2533898"/>
            <a:ext cx="9573015" cy="2400657"/>
          </a:xfrm>
          <a:prstGeom prst="rect">
            <a:avLst/>
          </a:prstGeom>
          <a:noFill/>
        </p:spPr>
        <p:txBody>
          <a:bodyPr wrap="square" rtlCol="0">
            <a:spAutoFit/>
          </a:bodyPr>
          <a:lstStyle/>
          <a:p>
            <a:pPr>
              <a:spcBef>
                <a:spcPts val="200"/>
              </a:spcBef>
              <a:spcAft>
                <a:spcPts val="200"/>
              </a:spcAft>
            </a:pPr>
            <a:r>
              <a:rPr lang="pt-BR" sz="3000" dirty="0"/>
              <a:t>“E não é de admirar, porque o próprio Satanás se transforma em </a:t>
            </a:r>
            <a:r>
              <a:rPr lang="pt-BR" sz="3000" dirty="0" smtClean="0"/>
              <a:t>____________________. </a:t>
            </a:r>
            <a:r>
              <a:rPr lang="pt-BR" sz="3000" dirty="0"/>
              <a:t>Não é muito, pois, que os seus próprios </a:t>
            </a:r>
            <a:r>
              <a:rPr lang="pt-BR" sz="3000" dirty="0" smtClean="0"/>
              <a:t>_____________________ se transformem </a:t>
            </a:r>
            <a:r>
              <a:rPr lang="pt-BR" sz="3000" dirty="0"/>
              <a:t>em ministros de </a:t>
            </a:r>
            <a:r>
              <a:rPr lang="pt-BR" sz="3000" dirty="0" smtClean="0"/>
              <a:t>__________________; </a:t>
            </a:r>
            <a:r>
              <a:rPr lang="pt-BR" sz="3000" dirty="0"/>
              <a:t>e o _______________ deles </a:t>
            </a:r>
            <a:r>
              <a:rPr lang="pt-BR" sz="3000" dirty="0" smtClean="0"/>
              <a:t>será </a:t>
            </a:r>
            <a:r>
              <a:rPr lang="en-US" sz="3000" dirty="0" err="1" smtClean="0"/>
              <a:t>conforme</a:t>
            </a:r>
            <a:r>
              <a:rPr lang="en-US" sz="3000" dirty="0" smtClean="0"/>
              <a:t> as </a:t>
            </a:r>
            <a:r>
              <a:rPr lang="en-US" sz="3000" dirty="0" err="1"/>
              <a:t>suas</a:t>
            </a:r>
            <a:r>
              <a:rPr lang="en-US" sz="3000" dirty="0"/>
              <a:t> </a:t>
            </a:r>
            <a:r>
              <a:rPr lang="en-US" sz="3000" dirty="0" smtClean="0"/>
              <a:t>_________________________.”</a:t>
            </a:r>
            <a:endParaRPr lang="en-US" sz="3000" dirty="0"/>
          </a:p>
        </p:txBody>
      </p:sp>
      <p:sp>
        <p:nvSpPr>
          <p:cNvPr id="11" name="TextBox 10"/>
          <p:cNvSpPr txBox="1"/>
          <p:nvPr/>
        </p:nvSpPr>
        <p:spPr>
          <a:xfrm>
            <a:off x="3121595" y="3064580"/>
            <a:ext cx="1426160" cy="369332"/>
          </a:xfrm>
          <a:prstGeom prst="rect">
            <a:avLst/>
          </a:prstGeom>
          <a:noFill/>
        </p:spPr>
        <p:txBody>
          <a:bodyPr wrap="none" rtlCol="0">
            <a:spAutoFit/>
          </a:bodyPr>
          <a:lstStyle/>
          <a:p>
            <a:r>
              <a:rPr lang="pt-BR" b="1" dirty="0" smtClean="0">
                <a:solidFill>
                  <a:srgbClr val="C00000"/>
                </a:solidFill>
              </a:rPr>
              <a:t>ANJO DE LUZ</a:t>
            </a:r>
            <a:endParaRPr lang="en-US" dirty="0">
              <a:solidFill>
                <a:srgbClr val="C00000"/>
              </a:solidFill>
            </a:endParaRPr>
          </a:p>
        </p:txBody>
      </p:sp>
      <p:sp>
        <p:nvSpPr>
          <p:cNvPr id="12" name="TextBox 11"/>
          <p:cNvSpPr txBox="1"/>
          <p:nvPr/>
        </p:nvSpPr>
        <p:spPr>
          <a:xfrm>
            <a:off x="4178870" y="3519637"/>
            <a:ext cx="1273426" cy="369332"/>
          </a:xfrm>
          <a:prstGeom prst="rect">
            <a:avLst/>
          </a:prstGeom>
          <a:noFill/>
        </p:spPr>
        <p:txBody>
          <a:bodyPr wrap="none" rtlCol="0">
            <a:spAutoFit/>
          </a:bodyPr>
          <a:lstStyle/>
          <a:p>
            <a:r>
              <a:rPr lang="pt-BR" b="1" dirty="0" smtClean="0">
                <a:solidFill>
                  <a:srgbClr val="C00000"/>
                </a:solidFill>
              </a:rPr>
              <a:t>MINISTROS</a:t>
            </a:r>
            <a:endParaRPr lang="en-US" dirty="0">
              <a:solidFill>
                <a:srgbClr val="C00000"/>
              </a:solidFill>
            </a:endParaRPr>
          </a:p>
        </p:txBody>
      </p:sp>
      <p:sp>
        <p:nvSpPr>
          <p:cNvPr id="13" name="TextBox 12"/>
          <p:cNvSpPr txBox="1"/>
          <p:nvPr/>
        </p:nvSpPr>
        <p:spPr>
          <a:xfrm>
            <a:off x="4617020" y="3983617"/>
            <a:ext cx="955070" cy="369332"/>
          </a:xfrm>
          <a:prstGeom prst="rect">
            <a:avLst/>
          </a:prstGeom>
          <a:noFill/>
        </p:spPr>
        <p:txBody>
          <a:bodyPr wrap="none" rtlCol="0">
            <a:spAutoFit/>
          </a:bodyPr>
          <a:lstStyle/>
          <a:p>
            <a:r>
              <a:rPr lang="pt-BR" b="1" dirty="0" smtClean="0">
                <a:solidFill>
                  <a:srgbClr val="C00000"/>
                </a:solidFill>
              </a:rPr>
              <a:t>JUSTIÇA</a:t>
            </a:r>
            <a:endParaRPr lang="en-US" dirty="0">
              <a:solidFill>
                <a:srgbClr val="C00000"/>
              </a:solidFill>
            </a:endParaRPr>
          </a:p>
        </p:txBody>
      </p:sp>
      <p:sp>
        <p:nvSpPr>
          <p:cNvPr id="14" name="TextBox 13"/>
          <p:cNvSpPr txBox="1"/>
          <p:nvPr/>
        </p:nvSpPr>
        <p:spPr>
          <a:xfrm>
            <a:off x="8493695" y="3983617"/>
            <a:ext cx="553357" cy="369332"/>
          </a:xfrm>
          <a:prstGeom prst="rect">
            <a:avLst/>
          </a:prstGeom>
          <a:noFill/>
        </p:spPr>
        <p:txBody>
          <a:bodyPr wrap="none" rtlCol="0">
            <a:spAutoFit/>
          </a:bodyPr>
          <a:lstStyle/>
          <a:p>
            <a:r>
              <a:rPr lang="pt-BR" b="1" dirty="0" smtClean="0">
                <a:solidFill>
                  <a:srgbClr val="C00000"/>
                </a:solidFill>
              </a:rPr>
              <a:t>FIM</a:t>
            </a:r>
            <a:endParaRPr lang="en-US" dirty="0">
              <a:solidFill>
                <a:srgbClr val="C00000"/>
              </a:solidFill>
            </a:endParaRPr>
          </a:p>
        </p:txBody>
      </p:sp>
      <p:sp>
        <p:nvSpPr>
          <p:cNvPr id="16" name="TextBox 15"/>
          <p:cNvSpPr txBox="1"/>
          <p:nvPr/>
        </p:nvSpPr>
        <p:spPr>
          <a:xfrm>
            <a:off x="7579295" y="4452853"/>
            <a:ext cx="848309" cy="369332"/>
          </a:xfrm>
          <a:prstGeom prst="rect">
            <a:avLst/>
          </a:prstGeom>
          <a:noFill/>
        </p:spPr>
        <p:txBody>
          <a:bodyPr wrap="none" rtlCol="0">
            <a:spAutoFit/>
          </a:bodyPr>
          <a:lstStyle/>
          <a:p>
            <a:r>
              <a:rPr lang="pt-BR" b="1" dirty="0" smtClean="0">
                <a:solidFill>
                  <a:srgbClr val="C00000"/>
                </a:solidFill>
              </a:rPr>
              <a:t>OBRAS</a:t>
            </a:r>
            <a:endParaRPr lang="en-US" dirty="0">
              <a:solidFill>
                <a:srgbClr val="C00000"/>
              </a:solidFill>
            </a:endParaRPr>
          </a:p>
        </p:txBody>
      </p:sp>
    </p:spTree>
    <p:extLst>
      <p:ext uri="{BB962C8B-B14F-4D97-AF65-F5344CB8AC3E}">
        <p14:creationId xmlns:p14="http://schemas.microsoft.com/office/powerpoint/2010/main" val="13816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4" name="TextBox 3"/>
          <p:cNvSpPr txBox="1"/>
          <p:nvPr/>
        </p:nvSpPr>
        <p:spPr>
          <a:xfrm>
            <a:off x="1943100" y="2400545"/>
            <a:ext cx="8353425" cy="2246769"/>
          </a:xfrm>
          <a:prstGeom prst="rect">
            <a:avLst/>
          </a:prstGeom>
          <a:noFill/>
        </p:spPr>
        <p:txBody>
          <a:bodyPr wrap="square" rtlCol="0">
            <a:spAutoFit/>
          </a:bodyPr>
          <a:lstStyle/>
          <a:p>
            <a:pPr algn="ctr"/>
            <a:r>
              <a:rPr lang="pt-BR" sz="2800" b="1" dirty="0">
                <a:solidFill>
                  <a:schemeClr val="bg2">
                    <a:lumMod val="25000"/>
                  </a:schemeClr>
                </a:solidFill>
              </a:rPr>
              <a:t>Fica evidente que poucas vezes Satanás se apresentará abertamente como é. Sua estratégia de maior sucesso consiste em se cobrir com um manto de piedade, inclusive realizando milagres. Devemos cuidar para que ele não tenha vantagem sobre nós (2Co 2:11</a:t>
            </a:r>
            <a:r>
              <a:rPr lang="pt-BR" sz="2800" b="1" dirty="0" smtClean="0">
                <a:solidFill>
                  <a:schemeClr val="bg2">
                    <a:lumMod val="25000"/>
                  </a:schemeClr>
                </a:solidFill>
              </a:rPr>
              <a:t>).</a:t>
            </a:r>
            <a:endParaRPr lang="pt-BR" sz="2800" b="1" dirty="0">
              <a:solidFill>
                <a:schemeClr val="bg2">
                  <a:lumMod val="25000"/>
                </a:schemeClr>
              </a:solidFill>
            </a:endParaRPr>
          </a:p>
        </p:txBody>
      </p:sp>
    </p:spTree>
    <p:extLst>
      <p:ext uri="{BB962C8B-B14F-4D97-AF65-F5344CB8AC3E}">
        <p14:creationId xmlns:p14="http://schemas.microsoft.com/office/powerpoint/2010/main" val="1319157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997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543050" y="6092537"/>
            <a:ext cx="8734425" cy="523220"/>
          </a:xfrm>
          <a:prstGeom prst="rect">
            <a:avLst/>
          </a:prstGeom>
        </p:spPr>
        <p:txBody>
          <a:bodyPr wrap="square">
            <a:spAutoFit/>
          </a:bodyPr>
          <a:lstStyle/>
          <a:p>
            <a:pPr algn="ctr"/>
            <a:r>
              <a:rPr lang="pt-BR" sz="1400" b="1" i="1" dirty="0">
                <a:solidFill>
                  <a:schemeClr val="bg1"/>
                </a:solidFill>
              </a:rPr>
              <a:t>Irou-se o dragão contra a mulher e foi pelejar com os restantes da sua descendência, os que guardam os mandamentos de Deus e têm o testemunho de Jesus; e se pôs em pé sobre a areia do mar. </a:t>
            </a:r>
            <a:r>
              <a:rPr lang="pt-BR" sz="1400" b="1" i="1" dirty="0" smtClean="0">
                <a:solidFill>
                  <a:schemeClr val="bg1"/>
                </a:solidFill>
              </a:rPr>
              <a:t>Apocalipse </a:t>
            </a:r>
            <a:r>
              <a:rPr lang="pt-BR" sz="1400" b="1" i="1" dirty="0">
                <a:solidFill>
                  <a:schemeClr val="bg1"/>
                </a:solidFill>
              </a:rPr>
              <a:t>12:17</a:t>
            </a:r>
            <a:endParaRPr lang="en-US" sz="1400" b="1" i="1" dirty="0">
              <a:solidFill>
                <a:schemeClr val="bg1"/>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9" name="TextBox 8"/>
          <p:cNvSpPr txBox="1"/>
          <p:nvPr/>
        </p:nvSpPr>
        <p:spPr>
          <a:xfrm>
            <a:off x="563334" y="1550256"/>
            <a:ext cx="11000016" cy="1077218"/>
          </a:xfrm>
          <a:prstGeom prst="rect">
            <a:avLst/>
          </a:prstGeom>
          <a:noFill/>
        </p:spPr>
        <p:txBody>
          <a:bodyPr wrap="square" rtlCol="0">
            <a:spAutoFit/>
          </a:bodyPr>
          <a:lstStyle/>
          <a:p>
            <a:r>
              <a:rPr lang="pt-BR" sz="3200" b="1" dirty="0" smtClean="0">
                <a:solidFill>
                  <a:srgbClr val="05556D"/>
                </a:solidFill>
              </a:rPr>
              <a:t>9</a:t>
            </a:r>
            <a:r>
              <a:rPr lang="pt-BR" sz="3200" b="1" dirty="0" smtClean="0"/>
              <a:t> </a:t>
            </a:r>
            <a:r>
              <a:rPr lang="pt-BR" sz="3200" b="1" dirty="0"/>
              <a:t>| Contra quem Satanás está enfurecido nestes últimos </a:t>
            </a:r>
            <a:r>
              <a:rPr lang="pt-BR" sz="3200" b="1" dirty="0" smtClean="0"/>
              <a:t>dias</a:t>
            </a:r>
            <a:r>
              <a:rPr lang="pt-BR" sz="3200" b="1" dirty="0"/>
              <a:t>? </a:t>
            </a:r>
            <a:r>
              <a:rPr lang="pt-BR" sz="3200" i="1" dirty="0"/>
              <a:t>Apocalipse 12:17</a:t>
            </a:r>
            <a:endParaRPr lang="en-US" sz="3200" dirty="0"/>
          </a:p>
        </p:txBody>
      </p:sp>
      <p:sp>
        <p:nvSpPr>
          <p:cNvPr id="10" name="TextBox 9"/>
          <p:cNvSpPr txBox="1"/>
          <p:nvPr/>
        </p:nvSpPr>
        <p:spPr>
          <a:xfrm>
            <a:off x="563334" y="2625324"/>
            <a:ext cx="10693858" cy="3046988"/>
          </a:xfrm>
          <a:prstGeom prst="rect">
            <a:avLst/>
          </a:prstGeom>
          <a:noFill/>
        </p:spPr>
        <p:txBody>
          <a:bodyPr wrap="square" rtlCol="0">
            <a:spAutoFit/>
          </a:bodyPr>
          <a:lstStyle/>
          <a:p>
            <a:r>
              <a:rPr lang="en-US" sz="3200" dirty="0" smtClean="0"/>
              <a:t>□ </a:t>
            </a:r>
            <a:r>
              <a:rPr lang="pt-BR" sz="3200" dirty="0"/>
              <a:t>Contra os cristãos em geral</a:t>
            </a:r>
            <a:r>
              <a:rPr lang="pt-BR" sz="3200" dirty="0" smtClean="0"/>
              <a:t>.</a:t>
            </a:r>
            <a:endParaRPr lang="en-US" sz="3200" dirty="0" smtClean="0"/>
          </a:p>
          <a:p>
            <a:r>
              <a:rPr lang="en-US" sz="3200" dirty="0" smtClean="0"/>
              <a:t>□ </a:t>
            </a:r>
            <a:r>
              <a:rPr lang="en-US" sz="3200" dirty="0"/>
              <a:t>Contra </a:t>
            </a:r>
            <a:r>
              <a:rPr lang="en-US" sz="3200" dirty="0" err="1"/>
              <a:t>os</a:t>
            </a:r>
            <a:r>
              <a:rPr lang="en-US" sz="3200" dirty="0"/>
              <a:t> </a:t>
            </a:r>
            <a:r>
              <a:rPr lang="en-US" sz="3200" dirty="0" err="1"/>
              <a:t>falsos</a:t>
            </a:r>
            <a:r>
              <a:rPr lang="en-US" sz="3200" dirty="0"/>
              <a:t> </a:t>
            </a:r>
            <a:r>
              <a:rPr lang="en-US" sz="3200" dirty="0" err="1"/>
              <a:t>profetas</a:t>
            </a:r>
            <a:r>
              <a:rPr lang="pt-BR" sz="3200" dirty="0" smtClean="0"/>
              <a:t>.</a:t>
            </a:r>
            <a:endParaRPr lang="en-US" sz="3200" dirty="0" smtClean="0"/>
          </a:p>
          <a:p>
            <a:r>
              <a:rPr lang="en-US" sz="3200" dirty="0" smtClean="0"/>
              <a:t>□ </a:t>
            </a:r>
            <a:r>
              <a:rPr lang="pt-BR" sz="3200" dirty="0"/>
              <a:t>Contra os que guardam os mandamentos de Deus </a:t>
            </a:r>
            <a:r>
              <a:rPr lang="pt-BR" sz="3200" dirty="0" smtClean="0"/>
              <a:t>e </a:t>
            </a:r>
          </a:p>
          <a:p>
            <a:r>
              <a:rPr lang="pt-BR" sz="3200" dirty="0"/>
              <a:t> </a:t>
            </a:r>
            <a:r>
              <a:rPr lang="pt-BR" sz="3200" dirty="0" smtClean="0"/>
              <a:t>   têm </a:t>
            </a:r>
            <a:r>
              <a:rPr lang="pt-BR" sz="3200" dirty="0"/>
              <a:t>o testemunho de Jesus</a:t>
            </a:r>
            <a:r>
              <a:rPr lang="pt-BR" sz="3200" dirty="0" smtClean="0"/>
              <a:t>.</a:t>
            </a:r>
            <a:r>
              <a:rPr lang="en-US" sz="3200" dirty="0" smtClean="0"/>
              <a:t> </a:t>
            </a:r>
          </a:p>
          <a:p>
            <a:endParaRPr lang="en-US" sz="3200" dirty="0"/>
          </a:p>
          <a:p>
            <a:r>
              <a:rPr lang="en-US" sz="3200" dirty="0" smtClean="0"/>
              <a:t> 	</a:t>
            </a:r>
            <a:endParaRPr lang="en-US" sz="3200" dirty="0"/>
          </a:p>
        </p:txBody>
      </p:sp>
      <p:sp>
        <p:nvSpPr>
          <p:cNvPr id="11" name="TextBox 10"/>
          <p:cNvSpPr txBox="1"/>
          <p:nvPr/>
        </p:nvSpPr>
        <p:spPr>
          <a:xfrm>
            <a:off x="640703" y="3712067"/>
            <a:ext cx="245084" cy="369332"/>
          </a:xfrm>
          <a:prstGeom prst="rect">
            <a:avLst/>
          </a:prstGeom>
          <a:noFill/>
        </p:spPr>
        <p:txBody>
          <a:bodyPr wrap="square" rtlCol="0">
            <a:spAutoFit/>
          </a:bodyPr>
          <a:lstStyle/>
          <a:p>
            <a:r>
              <a:rPr lang="en-US" b="1" dirty="0" smtClean="0">
                <a:solidFill>
                  <a:srgbClr val="C00000"/>
                </a:solidFill>
              </a:rPr>
              <a:t>x</a:t>
            </a:r>
            <a:endParaRPr lang="en-US" b="1" dirty="0">
              <a:solidFill>
                <a:srgbClr val="C00000"/>
              </a:solidFill>
            </a:endParaRPr>
          </a:p>
        </p:txBody>
      </p:sp>
    </p:spTree>
    <p:extLst>
      <p:ext uri="{BB962C8B-B14F-4D97-AF65-F5344CB8AC3E}">
        <p14:creationId xmlns:p14="http://schemas.microsoft.com/office/powerpoint/2010/main" val="294969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4" name="TextBox 3"/>
          <p:cNvSpPr txBox="1"/>
          <p:nvPr/>
        </p:nvSpPr>
        <p:spPr>
          <a:xfrm>
            <a:off x="1943100" y="2400545"/>
            <a:ext cx="8353425" cy="1815882"/>
          </a:xfrm>
          <a:prstGeom prst="rect">
            <a:avLst/>
          </a:prstGeom>
          <a:noFill/>
        </p:spPr>
        <p:txBody>
          <a:bodyPr wrap="square" rtlCol="0">
            <a:spAutoFit/>
          </a:bodyPr>
          <a:lstStyle/>
          <a:p>
            <a:pPr algn="ctr"/>
            <a:r>
              <a:rPr lang="pt-BR" sz="2800" b="1" dirty="0">
                <a:solidFill>
                  <a:schemeClr val="bg2">
                    <a:lumMod val="25000"/>
                  </a:schemeClr>
                </a:solidFill>
              </a:rPr>
              <a:t>A ira do inimigo se manifesta contra a descendência de Deus, a Sua igreja na Terra, que guarda os mandamentos divinos e tem o testemunho de Jesus, que se caracteriza pelo dom profético (</a:t>
            </a:r>
            <a:r>
              <a:rPr lang="pt-BR" sz="2800" b="1" dirty="0" err="1">
                <a:solidFill>
                  <a:schemeClr val="bg2">
                    <a:lumMod val="25000"/>
                  </a:schemeClr>
                </a:solidFill>
              </a:rPr>
              <a:t>Ap</a:t>
            </a:r>
            <a:r>
              <a:rPr lang="pt-BR" sz="2800" b="1" dirty="0">
                <a:solidFill>
                  <a:schemeClr val="bg2">
                    <a:lumMod val="25000"/>
                  </a:schemeClr>
                </a:solidFill>
              </a:rPr>
              <a:t> 19:10).</a:t>
            </a:r>
          </a:p>
        </p:txBody>
      </p:sp>
    </p:spTree>
    <p:extLst>
      <p:ext uri="{BB962C8B-B14F-4D97-AF65-F5344CB8AC3E}">
        <p14:creationId xmlns:p14="http://schemas.microsoft.com/office/powerpoint/2010/main" val="2881374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533525" y="6197312"/>
            <a:ext cx="8734425" cy="307777"/>
          </a:xfrm>
          <a:prstGeom prst="rect">
            <a:avLst/>
          </a:prstGeom>
        </p:spPr>
        <p:txBody>
          <a:bodyPr wrap="square">
            <a:spAutoFit/>
          </a:bodyPr>
          <a:lstStyle/>
          <a:p>
            <a:pPr algn="ctr"/>
            <a:r>
              <a:rPr lang="pt-BR" sz="1400" b="1" i="1" dirty="0">
                <a:solidFill>
                  <a:schemeClr val="bg1"/>
                </a:solidFill>
              </a:rPr>
              <a:t>E conhecereis a verdade, e a verdade vos libertará</a:t>
            </a:r>
            <a:r>
              <a:rPr lang="pt-BR" sz="1400" b="1" i="1" dirty="0" smtClean="0">
                <a:solidFill>
                  <a:schemeClr val="bg1"/>
                </a:solidFill>
              </a:rPr>
              <a:t>. João </a:t>
            </a:r>
            <a:r>
              <a:rPr lang="pt-BR" sz="1400" b="1" i="1" dirty="0">
                <a:solidFill>
                  <a:schemeClr val="bg1"/>
                </a:solidFill>
              </a:rPr>
              <a:t>8:32</a:t>
            </a:r>
            <a:endParaRPr lang="en-US" sz="1400" b="1" i="1" dirty="0">
              <a:solidFill>
                <a:schemeClr val="bg1"/>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7" name="TextBox 6"/>
          <p:cNvSpPr txBox="1"/>
          <p:nvPr/>
        </p:nvSpPr>
        <p:spPr>
          <a:xfrm>
            <a:off x="764718" y="1775120"/>
            <a:ext cx="10131882" cy="1077218"/>
          </a:xfrm>
          <a:prstGeom prst="rect">
            <a:avLst/>
          </a:prstGeom>
          <a:noFill/>
        </p:spPr>
        <p:txBody>
          <a:bodyPr wrap="square" rtlCol="0">
            <a:spAutoFit/>
          </a:bodyPr>
          <a:lstStyle/>
          <a:p>
            <a:pPr algn="ctr"/>
            <a:r>
              <a:rPr lang="pt-BR" sz="3200" b="1" dirty="0" smtClean="0">
                <a:solidFill>
                  <a:srgbClr val="05556D"/>
                </a:solidFill>
              </a:rPr>
              <a:t>10</a:t>
            </a:r>
            <a:r>
              <a:rPr lang="pt-BR" sz="3200" b="1" dirty="0" smtClean="0"/>
              <a:t> </a:t>
            </a:r>
            <a:r>
              <a:rPr lang="pt-BR" sz="3200" b="1" dirty="0"/>
              <a:t>| Qual é o conselho de Jesus para nos proteger e nos </a:t>
            </a:r>
            <a:endParaRPr lang="pt-BR" sz="3200" b="1" dirty="0" smtClean="0"/>
          </a:p>
          <a:p>
            <a:pPr algn="ctr"/>
            <a:r>
              <a:rPr lang="pt-BR" sz="3200" b="1" dirty="0" smtClean="0"/>
              <a:t>libertar </a:t>
            </a:r>
            <a:r>
              <a:rPr lang="pt-BR" sz="3200" b="1" dirty="0"/>
              <a:t>do mal? </a:t>
            </a:r>
            <a:r>
              <a:rPr lang="pt-BR" sz="3200" i="1" dirty="0"/>
              <a:t>João 8:32</a:t>
            </a:r>
            <a:endParaRPr lang="en-US" sz="3200" dirty="0"/>
          </a:p>
        </p:txBody>
      </p:sp>
      <p:sp>
        <p:nvSpPr>
          <p:cNvPr id="8" name="TextBox 7"/>
          <p:cNvSpPr txBox="1"/>
          <p:nvPr/>
        </p:nvSpPr>
        <p:spPr>
          <a:xfrm>
            <a:off x="1138791" y="2976460"/>
            <a:ext cx="9655633" cy="1128514"/>
          </a:xfrm>
          <a:prstGeom prst="rect">
            <a:avLst/>
          </a:prstGeom>
          <a:noFill/>
        </p:spPr>
        <p:txBody>
          <a:bodyPr wrap="square" rtlCol="0">
            <a:spAutoFit/>
          </a:bodyPr>
          <a:lstStyle/>
          <a:p>
            <a:pPr>
              <a:spcBef>
                <a:spcPts val="200"/>
              </a:spcBef>
              <a:spcAft>
                <a:spcPts val="200"/>
              </a:spcAft>
            </a:pPr>
            <a:r>
              <a:rPr lang="pt-BR" sz="3200" dirty="0"/>
              <a:t>Conhecer a </a:t>
            </a:r>
            <a:r>
              <a:rPr lang="pt-BR" sz="3200" dirty="0" smtClean="0"/>
              <a:t>_______________ </a:t>
            </a:r>
            <a:r>
              <a:rPr lang="pt-BR" sz="3200" dirty="0"/>
              <a:t>e a </a:t>
            </a:r>
            <a:r>
              <a:rPr lang="pt-BR" sz="3200" dirty="0" smtClean="0"/>
              <a:t>_________________ </a:t>
            </a:r>
          </a:p>
          <a:p>
            <a:pPr>
              <a:spcBef>
                <a:spcPts val="200"/>
              </a:spcBef>
              <a:spcAft>
                <a:spcPts val="200"/>
              </a:spcAft>
            </a:pPr>
            <a:r>
              <a:rPr lang="pt-BR" sz="3200" dirty="0" smtClean="0"/>
              <a:t>nos libertará.</a:t>
            </a:r>
            <a:endParaRPr lang="en-US" sz="3200" dirty="0"/>
          </a:p>
        </p:txBody>
      </p:sp>
      <p:sp>
        <p:nvSpPr>
          <p:cNvPr id="11" name="TextBox 10"/>
          <p:cNvSpPr txBox="1"/>
          <p:nvPr/>
        </p:nvSpPr>
        <p:spPr>
          <a:xfrm>
            <a:off x="3959969" y="3116869"/>
            <a:ext cx="1101007" cy="369332"/>
          </a:xfrm>
          <a:prstGeom prst="rect">
            <a:avLst/>
          </a:prstGeom>
          <a:noFill/>
        </p:spPr>
        <p:txBody>
          <a:bodyPr wrap="none" rtlCol="0">
            <a:spAutoFit/>
          </a:bodyPr>
          <a:lstStyle/>
          <a:p>
            <a:r>
              <a:rPr lang="pt-BR" b="1" dirty="0" smtClean="0">
                <a:solidFill>
                  <a:srgbClr val="C00000"/>
                </a:solidFill>
              </a:rPr>
              <a:t>VERDADE</a:t>
            </a:r>
            <a:endParaRPr lang="en-US" dirty="0">
              <a:solidFill>
                <a:srgbClr val="C00000"/>
              </a:solidFill>
            </a:endParaRPr>
          </a:p>
        </p:txBody>
      </p:sp>
      <p:sp>
        <p:nvSpPr>
          <p:cNvPr id="12" name="TextBox 11"/>
          <p:cNvSpPr txBox="1"/>
          <p:nvPr/>
        </p:nvSpPr>
        <p:spPr>
          <a:xfrm>
            <a:off x="7885115" y="3108659"/>
            <a:ext cx="1101007" cy="369332"/>
          </a:xfrm>
          <a:prstGeom prst="rect">
            <a:avLst/>
          </a:prstGeom>
          <a:noFill/>
        </p:spPr>
        <p:txBody>
          <a:bodyPr wrap="none" rtlCol="0">
            <a:spAutoFit/>
          </a:bodyPr>
          <a:lstStyle/>
          <a:p>
            <a:r>
              <a:rPr lang="pt-BR" b="1" dirty="0" smtClean="0">
                <a:solidFill>
                  <a:srgbClr val="C00000"/>
                </a:solidFill>
              </a:rPr>
              <a:t>VERDADE</a:t>
            </a:r>
            <a:endParaRPr lang="en-US" dirty="0">
              <a:solidFill>
                <a:srgbClr val="C00000"/>
              </a:solidFill>
            </a:endParaRPr>
          </a:p>
        </p:txBody>
      </p:sp>
    </p:spTree>
    <p:extLst>
      <p:ext uri="{BB962C8B-B14F-4D97-AF65-F5344CB8AC3E}">
        <p14:creationId xmlns:p14="http://schemas.microsoft.com/office/powerpoint/2010/main" val="351582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4" name="TextBox 3"/>
          <p:cNvSpPr txBox="1"/>
          <p:nvPr/>
        </p:nvSpPr>
        <p:spPr>
          <a:xfrm>
            <a:off x="2209801" y="2210045"/>
            <a:ext cx="7334250" cy="2677656"/>
          </a:xfrm>
          <a:prstGeom prst="rect">
            <a:avLst/>
          </a:prstGeom>
          <a:noFill/>
        </p:spPr>
        <p:txBody>
          <a:bodyPr wrap="square" rtlCol="0">
            <a:spAutoFit/>
          </a:bodyPr>
          <a:lstStyle/>
          <a:p>
            <a:pPr algn="ctr"/>
            <a:r>
              <a:rPr lang="pt-BR" sz="2800" b="1" dirty="0">
                <a:solidFill>
                  <a:schemeClr val="bg2">
                    <a:lumMod val="25000"/>
                  </a:schemeClr>
                </a:solidFill>
              </a:rPr>
              <a:t>A verdade é mais do que um conceito teórico. No Antigo Testamento, ela </a:t>
            </a:r>
            <a:r>
              <a:rPr lang="pt-BR" sz="2800" b="1" dirty="0" smtClean="0">
                <a:solidFill>
                  <a:schemeClr val="bg2">
                    <a:lumMod val="25000"/>
                  </a:schemeClr>
                </a:solidFill>
              </a:rPr>
              <a:t>é um </a:t>
            </a:r>
            <a:r>
              <a:rPr lang="pt-BR" sz="2800" b="1" dirty="0">
                <a:solidFill>
                  <a:schemeClr val="bg2">
                    <a:lumMod val="25000"/>
                  </a:schemeClr>
                </a:solidFill>
              </a:rPr>
              <a:t>princípio do caráter de Deus (</a:t>
            </a:r>
            <a:r>
              <a:rPr lang="pt-BR" sz="2800" b="1" dirty="0" err="1">
                <a:solidFill>
                  <a:schemeClr val="bg2">
                    <a:lumMod val="25000"/>
                  </a:schemeClr>
                </a:solidFill>
              </a:rPr>
              <a:t>Sl</a:t>
            </a:r>
            <a:r>
              <a:rPr lang="pt-BR" sz="2800" b="1" dirty="0">
                <a:solidFill>
                  <a:schemeClr val="bg2">
                    <a:lumMod val="25000"/>
                  </a:schemeClr>
                </a:solidFill>
              </a:rPr>
              <a:t> 86:15). No Novo Testamento, </a:t>
            </a:r>
            <a:r>
              <a:rPr lang="pt-BR" sz="2800" b="1" dirty="0" smtClean="0">
                <a:solidFill>
                  <a:schemeClr val="bg2">
                    <a:lumMod val="25000"/>
                  </a:schemeClr>
                </a:solidFill>
              </a:rPr>
              <a:t>descobrimos também </a:t>
            </a:r>
            <a:r>
              <a:rPr lang="pt-BR" sz="2800" b="1" dirty="0">
                <a:solidFill>
                  <a:schemeClr val="bg2">
                    <a:lumMod val="25000"/>
                  </a:schemeClr>
                </a:solidFill>
              </a:rPr>
              <a:t>que a verdade é Cristo. Foi Ele quem disse “Eu sou o caminho, </a:t>
            </a:r>
            <a:r>
              <a:rPr lang="pt-BR" sz="2800" b="1" dirty="0" smtClean="0">
                <a:solidFill>
                  <a:schemeClr val="bg2">
                    <a:lumMod val="25000"/>
                  </a:schemeClr>
                </a:solidFill>
              </a:rPr>
              <a:t>e a </a:t>
            </a:r>
            <a:r>
              <a:rPr lang="pt-BR" sz="2800" b="1" dirty="0">
                <a:solidFill>
                  <a:schemeClr val="bg2">
                    <a:lumMod val="25000"/>
                  </a:schemeClr>
                </a:solidFill>
              </a:rPr>
              <a:t>verdade, e a vida” (</a:t>
            </a:r>
            <a:r>
              <a:rPr lang="pt-BR" sz="2800" b="1" dirty="0" err="1">
                <a:solidFill>
                  <a:schemeClr val="bg2">
                    <a:lumMod val="25000"/>
                  </a:schemeClr>
                </a:solidFill>
              </a:rPr>
              <a:t>Jo</a:t>
            </a:r>
            <a:r>
              <a:rPr lang="pt-BR" sz="2800" b="1" dirty="0">
                <a:solidFill>
                  <a:schemeClr val="bg2">
                    <a:lumMod val="25000"/>
                  </a:schemeClr>
                </a:solidFill>
              </a:rPr>
              <a:t> 14:6).</a:t>
            </a:r>
          </a:p>
        </p:txBody>
      </p:sp>
    </p:spTree>
    <p:extLst>
      <p:ext uri="{BB962C8B-B14F-4D97-AF65-F5344CB8AC3E}">
        <p14:creationId xmlns:p14="http://schemas.microsoft.com/office/powerpoint/2010/main" val="26276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2025" y="6200258"/>
            <a:ext cx="10267950" cy="307777"/>
          </a:xfrm>
          <a:prstGeom prst="rect">
            <a:avLst/>
          </a:prstGeom>
        </p:spPr>
        <p:txBody>
          <a:bodyPr wrap="square">
            <a:spAutoFit/>
          </a:bodyPr>
          <a:lstStyle/>
          <a:p>
            <a:pPr algn="ctr"/>
            <a:r>
              <a:rPr lang="pt-BR" sz="1400" b="1" i="1" dirty="0">
                <a:solidFill>
                  <a:schemeClr val="bg1"/>
                </a:solidFill>
              </a:rPr>
              <a:t>E eles o venceram pelo sangue do Cordeiro e pela palavra do seu testemunho; e não amaram as suas vidas até à </a:t>
            </a:r>
            <a:r>
              <a:rPr lang="pt-BR" sz="1400" b="1" i="1" dirty="0" smtClean="0">
                <a:solidFill>
                  <a:schemeClr val="bg1"/>
                </a:solidFill>
              </a:rPr>
              <a:t>morte. Apocalipse </a:t>
            </a:r>
            <a:r>
              <a:rPr lang="pt-BR" sz="1400" b="1" i="1" dirty="0">
                <a:solidFill>
                  <a:schemeClr val="bg1"/>
                </a:solidFill>
              </a:rPr>
              <a:t>12:11</a:t>
            </a:r>
            <a:endParaRPr lang="en-US" sz="1400" b="1" i="1" dirty="0">
              <a:solidFill>
                <a:schemeClr val="bg1"/>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9" name="TextBox 8"/>
          <p:cNvSpPr txBox="1"/>
          <p:nvPr/>
        </p:nvSpPr>
        <p:spPr>
          <a:xfrm>
            <a:off x="962025" y="2171330"/>
            <a:ext cx="9858375" cy="1077218"/>
          </a:xfrm>
          <a:prstGeom prst="rect">
            <a:avLst/>
          </a:prstGeom>
          <a:noFill/>
        </p:spPr>
        <p:txBody>
          <a:bodyPr wrap="square" rtlCol="0">
            <a:spAutoFit/>
          </a:bodyPr>
          <a:lstStyle/>
          <a:p>
            <a:pPr algn="ctr"/>
            <a:r>
              <a:rPr lang="pt-BR" sz="3200" b="1" dirty="0" smtClean="0">
                <a:solidFill>
                  <a:srgbClr val="05556D"/>
                </a:solidFill>
              </a:rPr>
              <a:t>11</a:t>
            </a:r>
            <a:r>
              <a:rPr lang="pt-BR" sz="3200" b="1" dirty="0" smtClean="0"/>
              <a:t> </a:t>
            </a:r>
            <a:r>
              <a:rPr lang="pt-BR" sz="3200" b="1" dirty="0"/>
              <a:t>| Por intermédio de quem podemos vencer o inimigo? </a:t>
            </a:r>
            <a:endParaRPr lang="pt-BR" sz="3200" b="1" dirty="0" smtClean="0"/>
          </a:p>
          <a:p>
            <a:pPr algn="ctr"/>
            <a:r>
              <a:rPr lang="pt-BR" sz="3200" i="1" dirty="0" smtClean="0"/>
              <a:t>Apocalipse </a:t>
            </a:r>
            <a:r>
              <a:rPr lang="pt-BR" sz="3200" i="1" dirty="0"/>
              <a:t>12:11</a:t>
            </a:r>
            <a:endParaRPr lang="en-US" sz="3200" dirty="0"/>
          </a:p>
        </p:txBody>
      </p:sp>
      <p:cxnSp>
        <p:nvCxnSpPr>
          <p:cNvPr id="10" name="Straight Connector 9"/>
          <p:cNvCxnSpPr/>
          <p:nvPr/>
        </p:nvCxnSpPr>
        <p:spPr>
          <a:xfrm>
            <a:off x="1078387" y="3657717"/>
            <a:ext cx="95896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53937" y="3191095"/>
            <a:ext cx="7838513" cy="464871"/>
          </a:xfrm>
          <a:prstGeom prst="rect">
            <a:avLst/>
          </a:prstGeom>
          <a:noFill/>
        </p:spPr>
        <p:txBody>
          <a:bodyPr wrap="square" rtlCol="0">
            <a:spAutoFit/>
          </a:bodyPr>
          <a:lstStyle/>
          <a:p>
            <a:pPr algn="ctr">
              <a:lnSpc>
                <a:spcPct val="150000"/>
              </a:lnSpc>
            </a:pPr>
            <a:r>
              <a:rPr lang="pt-BR" b="1" i="1" dirty="0">
                <a:solidFill>
                  <a:srgbClr val="C00000"/>
                </a:solidFill>
              </a:rPr>
              <a:t>E eles o venceram pelo sangue do Cordeiro e pela palavra do seu </a:t>
            </a:r>
            <a:r>
              <a:rPr lang="pt-BR" b="1" i="1" dirty="0" smtClean="0">
                <a:solidFill>
                  <a:srgbClr val="C00000"/>
                </a:solidFill>
              </a:rPr>
              <a:t>testemunho.</a:t>
            </a:r>
            <a:endParaRPr lang="en-US" i="1" dirty="0">
              <a:solidFill>
                <a:srgbClr val="C00000"/>
              </a:solidFill>
            </a:endParaRPr>
          </a:p>
        </p:txBody>
      </p:sp>
    </p:spTree>
    <p:extLst>
      <p:ext uri="{BB962C8B-B14F-4D97-AF65-F5344CB8AC3E}">
        <p14:creationId xmlns:p14="http://schemas.microsoft.com/office/powerpoint/2010/main" val="373128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6" name="Rectangle 5"/>
          <p:cNvSpPr/>
          <p:nvPr/>
        </p:nvSpPr>
        <p:spPr>
          <a:xfrm>
            <a:off x="3429000" y="2188069"/>
            <a:ext cx="4895849" cy="3126881"/>
          </a:xfrm>
          <a:prstGeom prst="rect">
            <a:avLst/>
          </a:prstGeom>
          <a:solidFill>
            <a:srgbClr val="A2C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77497" y="2587608"/>
            <a:ext cx="4198853" cy="2585323"/>
          </a:xfrm>
          <a:prstGeom prst="rect">
            <a:avLst/>
          </a:prstGeom>
          <a:noFill/>
        </p:spPr>
        <p:txBody>
          <a:bodyPr wrap="square" rtlCol="0">
            <a:spAutoFit/>
          </a:bodyPr>
          <a:lstStyle/>
          <a:p>
            <a:pPr algn="ctr"/>
            <a:r>
              <a:rPr lang="en-US" b="1" dirty="0" smtClean="0">
                <a:solidFill>
                  <a:srgbClr val="05556D"/>
                </a:solidFill>
              </a:rPr>
              <a:t>MEU COMPROMISSO:</a:t>
            </a:r>
          </a:p>
          <a:p>
            <a:pPr algn="ctr"/>
            <a:endParaRPr lang="en-US" b="1" dirty="0"/>
          </a:p>
          <a:p>
            <a:pPr algn="ctr"/>
            <a:r>
              <a:rPr lang="pt-BR" b="1" dirty="0"/>
              <a:t>Entendi que o mal se originou no Céu, com um anjo que, desejando </a:t>
            </a:r>
            <a:r>
              <a:rPr lang="pt-BR" b="1" dirty="0" smtClean="0"/>
              <a:t>assumir o </a:t>
            </a:r>
            <a:r>
              <a:rPr lang="pt-BR" b="1" dirty="0"/>
              <a:t>lugar de Deus, tornou-se Satanás. Eu me </a:t>
            </a:r>
            <a:r>
              <a:rPr lang="pt-BR" b="1" dirty="0" smtClean="0"/>
              <a:t>comprometo </a:t>
            </a:r>
            <a:r>
              <a:rPr lang="pt-BR" b="1" dirty="0"/>
              <a:t>a permanecer </a:t>
            </a:r>
            <a:r>
              <a:rPr lang="pt-BR" b="1" dirty="0" smtClean="0"/>
              <a:t>em Cristo</a:t>
            </a:r>
            <a:r>
              <a:rPr lang="pt-BR" b="1" dirty="0"/>
              <a:t>, que venceu na cruz e </a:t>
            </a:r>
            <a:r>
              <a:rPr lang="pt-BR" b="1" dirty="0" smtClean="0"/>
              <a:t>me </a:t>
            </a:r>
            <a:r>
              <a:rPr lang="pt-BR" b="1" dirty="0"/>
              <a:t>capacita a viver de acordo com Sua </a:t>
            </a:r>
            <a:r>
              <a:rPr lang="pt-BR" b="1" dirty="0" smtClean="0"/>
              <a:t>Palavra, </a:t>
            </a:r>
            <a:r>
              <a:rPr lang="en-US" b="1" dirty="0" smtClean="0"/>
              <a:t>a </a:t>
            </a:r>
            <a:r>
              <a:rPr lang="en-US" b="1" dirty="0" err="1"/>
              <a:t>Bíblia</a:t>
            </a:r>
            <a:r>
              <a:rPr lang="en-US" b="1" dirty="0"/>
              <a:t> </a:t>
            </a:r>
            <a:r>
              <a:rPr lang="en-US" b="1" dirty="0" err="1"/>
              <a:t>Sagrada</a:t>
            </a:r>
            <a:r>
              <a:rPr lang="en-US" b="1" dirty="0"/>
              <a:t>.</a:t>
            </a:r>
            <a:endParaRPr lang="en-US" dirty="0" smtClean="0"/>
          </a:p>
          <a:p>
            <a:pPr algn="ctr"/>
            <a:endParaRPr lang="en-US" dirty="0" smtClean="0"/>
          </a:p>
        </p:txBody>
      </p:sp>
    </p:spTree>
    <p:extLst>
      <p:ext uri="{BB962C8B-B14F-4D97-AF65-F5344CB8AC3E}">
        <p14:creationId xmlns:p14="http://schemas.microsoft.com/office/powerpoint/2010/main" val="530793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3" name="TextBox 2"/>
          <p:cNvSpPr txBox="1"/>
          <p:nvPr/>
        </p:nvSpPr>
        <p:spPr>
          <a:xfrm>
            <a:off x="508773" y="1487452"/>
            <a:ext cx="8044677" cy="3924151"/>
          </a:xfrm>
          <a:prstGeom prst="rect">
            <a:avLst/>
          </a:prstGeom>
          <a:noFill/>
        </p:spPr>
        <p:txBody>
          <a:bodyPr wrap="square" rtlCol="0">
            <a:spAutoFit/>
          </a:bodyPr>
          <a:lstStyle/>
          <a:p>
            <a:pPr>
              <a:spcBef>
                <a:spcPts val="1800"/>
              </a:spcBef>
            </a:pPr>
            <a:r>
              <a:rPr lang="pt-BR" b="1" dirty="0">
                <a:solidFill>
                  <a:schemeClr val="bg2">
                    <a:lumMod val="25000"/>
                  </a:schemeClr>
                </a:solidFill>
              </a:rPr>
              <a:t>A guerra internacional mais curta da história de que se tem notícia </a:t>
            </a:r>
            <a:r>
              <a:rPr lang="pt-BR" b="1" dirty="0" smtClean="0">
                <a:solidFill>
                  <a:schemeClr val="bg2">
                    <a:lumMod val="25000"/>
                  </a:schemeClr>
                </a:solidFill>
              </a:rPr>
              <a:t>foi </a:t>
            </a:r>
            <a:r>
              <a:rPr lang="pt-BR" b="1" dirty="0">
                <a:solidFill>
                  <a:schemeClr val="bg2">
                    <a:lumMod val="25000"/>
                  </a:schemeClr>
                </a:solidFill>
              </a:rPr>
              <a:t>a conquista do Sultanato de Zanzibar, na África, pelos marinheiros britânicos. O conflito começou às 9h02 e terminou às 9h40 de 27 de agosto de 1896. Apesar de durar poucos minutos, a batalha deixou 500 mortos, afundou três embarcações e destruiu o palácio do sultão, que conseguiu fugir para outro país.</a:t>
            </a:r>
          </a:p>
          <a:p>
            <a:pPr>
              <a:spcBef>
                <a:spcPts val="1800"/>
              </a:spcBef>
            </a:pPr>
            <a:r>
              <a:rPr lang="pt-BR" b="1" dirty="0">
                <a:solidFill>
                  <a:schemeClr val="bg2">
                    <a:lumMod val="25000"/>
                  </a:schemeClr>
                </a:solidFill>
              </a:rPr>
              <a:t>Mesmo quando é breve, toda guerra é trágica. Pessoas morrem, perdem tudo o que têm e se refugiam para salvar a vida. No Apocalipse, é descrita a maior de todas as guerras, também conhecida como “o grande conflito”, uma batalha entre o bem e o mal que abrange todos os outros conflitos, mesmo algumas batalhas do nosso dia a dia. No entanto, diferentemente de outras guerras, a vitória já está garantida, e cabe a cada um de nós decidir se queremos nos alistar no exército vencedor. Neste estudo, você descobrirá como o grande conflito começou, </a:t>
            </a:r>
            <a:r>
              <a:rPr lang="pt-BR" b="1" dirty="0" smtClean="0">
                <a:solidFill>
                  <a:schemeClr val="bg2">
                    <a:lumMod val="25000"/>
                  </a:schemeClr>
                </a:solidFill>
              </a:rPr>
              <a:t>como vai </a:t>
            </a:r>
            <a:r>
              <a:rPr lang="pt-BR" b="1" dirty="0">
                <a:solidFill>
                  <a:schemeClr val="bg2">
                    <a:lumMod val="25000"/>
                  </a:schemeClr>
                </a:solidFill>
              </a:rPr>
              <a:t>terminar e o que fazer para estar ao lado </a:t>
            </a:r>
            <a:r>
              <a:rPr lang="pt-BR" b="1">
                <a:solidFill>
                  <a:schemeClr val="bg2">
                    <a:lumMod val="25000"/>
                  </a:schemeClr>
                </a:solidFill>
              </a:rPr>
              <a:t>do </a:t>
            </a:r>
            <a:r>
              <a:rPr lang="pt-BR" b="1" smtClean="0">
                <a:solidFill>
                  <a:schemeClr val="bg2">
                    <a:lumMod val="25000"/>
                  </a:schemeClr>
                </a:solidFill>
              </a:rPr>
              <a:t>Vencedor.</a:t>
            </a:r>
            <a:endParaRPr lang="en-US" b="1" dirty="0">
              <a:solidFill>
                <a:schemeClr val="bg2">
                  <a:lumMod val="25000"/>
                </a:schemeClr>
              </a:solidFill>
            </a:endParaRPr>
          </a:p>
        </p:txBody>
      </p:sp>
    </p:spTree>
    <p:extLst>
      <p:ext uri="{BB962C8B-B14F-4D97-AF65-F5344CB8AC3E}">
        <p14:creationId xmlns:p14="http://schemas.microsoft.com/office/powerpoint/2010/main" val="3100065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18" name="TextBox 17"/>
          <p:cNvSpPr txBox="1"/>
          <p:nvPr/>
        </p:nvSpPr>
        <p:spPr>
          <a:xfrm>
            <a:off x="2078403" y="3081962"/>
            <a:ext cx="7477175" cy="923330"/>
          </a:xfrm>
          <a:prstGeom prst="rect">
            <a:avLst/>
          </a:prstGeom>
          <a:noFill/>
        </p:spPr>
        <p:txBody>
          <a:bodyPr wrap="none" rtlCol="0">
            <a:spAutoFit/>
          </a:bodyPr>
          <a:lstStyle/>
          <a:p>
            <a:pPr algn="ctr">
              <a:lnSpc>
                <a:spcPct val="150000"/>
              </a:lnSpc>
            </a:pPr>
            <a:r>
              <a:rPr lang="pt-BR" b="1" dirty="0" smtClean="0">
                <a:solidFill>
                  <a:srgbClr val="C00000"/>
                </a:solidFill>
              </a:rPr>
              <a:t>Ouve uma </a:t>
            </a:r>
            <a:r>
              <a:rPr lang="pt-BR" b="1" dirty="0">
                <a:solidFill>
                  <a:srgbClr val="C00000"/>
                </a:solidFill>
              </a:rPr>
              <a:t>batalha no Céu entre as forças de Miguel (Cristo) e as de Satanás. </a:t>
            </a:r>
            <a:endParaRPr lang="pt-BR" b="1" dirty="0" smtClean="0">
              <a:solidFill>
                <a:srgbClr val="C00000"/>
              </a:solidFill>
            </a:endParaRPr>
          </a:p>
          <a:p>
            <a:pPr algn="ctr">
              <a:lnSpc>
                <a:spcPct val="150000"/>
              </a:lnSpc>
            </a:pPr>
            <a:r>
              <a:rPr lang="pt-BR" b="1" dirty="0" smtClean="0">
                <a:solidFill>
                  <a:srgbClr val="C00000"/>
                </a:solidFill>
              </a:rPr>
              <a:t>O </a:t>
            </a:r>
            <a:r>
              <a:rPr lang="pt-BR" b="1" dirty="0">
                <a:solidFill>
                  <a:srgbClr val="C00000"/>
                </a:solidFill>
              </a:rPr>
              <a:t>diabo então foi expulso do </a:t>
            </a:r>
            <a:r>
              <a:rPr lang="pt-BR" b="1" dirty="0" smtClean="0">
                <a:solidFill>
                  <a:srgbClr val="C00000"/>
                </a:solidFill>
              </a:rPr>
              <a:t>Céu com seus anjos.</a:t>
            </a:r>
            <a:endParaRPr lang="en-US" dirty="0">
              <a:solidFill>
                <a:srgbClr val="C00000"/>
              </a:solidFill>
            </a:endParaRPr>
          </a:p>
        </p:txBody>
      </p:sp>
      <p:sp>
        <p:nvSpPr>
          <p:cNvPr id="21" name="Rectangle 20"/>
          <p:cNvSpPr/>
          <p:nvPr/>
        </p:nvSpPr>
        <p:spPr>
          <a:xfrm>
            <a:off x="0" y="5727469"/>
            <a:ext cx="12192000" cy="1130531"/>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538146" y="5856810"/>
            <a:ext cx="8736386" cy="892552"/>
          </a:xfrm>
          <a:prstGeom prst="rect">
            <a:avLst/>
          </a:prstGeom>
        </p:spPr>
        <p:txBody>
          <a:bodyPr wrap="square">
            <a:spAutoFit/>
          </a:bodyPr>
          <a:lstStyle/>
          <a:p>
            <a:pPr algn="ctr"/>
            <a:r>
              <a:rPr lang="pt-BR" sz="1300" b="1" i="1" baseline="30000" dirty="0" smtClean="0">
                <a:solidFill>
                  <a:schemeClr val="bg1"/>
                </a:solidFill>
              </a:rPr>
              <a:t>7</a:t>
            </a:r>
            <a:r>
              <a:rPr lang="pt-BR" sz="1300" b="1" i="1" dirty="0" smtClean="0">
                <a:solidFill>
                  <a:schemeClr val="bg1"/>
                </a:solidFill>
              </a:rPr>
              <a:t>Houve </a:t>
            </a:r>
            <a:r>
              <a:rPr lang="pt-BR" sz="1300" b="1" i="1" dirty="0">
                <a:solidFill>
                  <a:schemeClr val="bg1"/>
                </a:solidFill>
              </a:rPr>
              <a:t>peleja no céu. Miguel e os seus anjos pelejaram contra o dragão. Também pelejaram o dragão e seus anjos;</a:t>
            </a:r>
          </a:p>
          <a:p>
            <a:pPr algn="ctr"/>
            <a:r>
              <a:rPr lang="pt-BR" sz="1300" b="1" i="1" baseline="30000" dirty="0" smtClean="0">
                <a:solidFill>
                  <a:schemeClr val="bg1"/>
                </a:solidFill>
              </a:rPr>
              <a:t>8</a:t>
            </a:r>
            <a:r>
              <a:rPr lang="pt-BR" sz="1300" b="1" i="1" dirty="0" smtClean="0">
                <a:solidFill>
                  <a:schemeClr val="bg1"/>
                </a:solidFill>
              </a:rPr>
              <a:t>todavia</a:t>
            </a:r>
            <a:r>
              <a:rPr lang="pt-BR" sz="1300" b="1" i="1" dirty="0">
                <a:solidFill>
                  <a:schemeClr val="bg1"/>
                </a:solidFill>
              </a:rPr>
              <a:t>, não prevaleceram; nem mais se achou no céu o lugar deles.</a:t>
            </a:r>
          </a:p>
          <a:p>
            <a:pPr algn="ctr"/>
            <a:r>
              <a:rPr lang="pt-BR" sz="1300" b="1" i="1" baseline="30000" dirty="0" smtClean="0">
                <a:solidFill>
                  <a:schemeClr val="bg1"/>
                </a:solidFill>
              </a:rPr>
              <a:t>9</a:t>
            </a:r>
            <a:r>
              <a:rPr lang="pt-BR" sz="1300" b="1" i="1" dirty="0" smtClean="0">
                <a:solidFill>
                  <a:schemeClr val="bg1"/>
                </a:solidFill>
              </a:rPr>
              <a:t>E </a:t>
            </a:r>
            <a:r>
              <a:rPr lang="pt-BR" sz="1300" b="1" i="1" dirty="0">
                <a:solidFill>
                  <a:schemeClr val="bg1"/>
                </a:solidFill>
              </a:rPr>
              <a:t>foi expulso o grande dragão, a antiga serpente, que se chama diabo e Satanás, o sedutor de todo o mundo, sim, foi atirado para a terra, e, com ele, os seus anjos. </a:t>
            </a:r>
            <a:r>
              <a:rPr lang="pt-BR" sz="1300" b="1" i="1" dirty="0" smtClean="0">
                <a:solidFill>
                  <a:schemeClr val="bg1"/>
                </a:solidFill>
              </a:rPr>
              <a:t>Apocalipse </a:t>
            </a:r>
            <a:r>
              <a:rPr lang="pt-BR" sz="1300" b="1" i="1" dirty="0">
                <a:solidFill>
                  <a:schemeClr val="bg1"/>
                </a:solidFill>
              </a:rPr>
              <a:t>12:7-9</a:t>
            </a:r>
            <a:endParaRPr lang="en-US" sz="1300" b="1" i="1" dirty="0">
              <a:solidFill>
                <a:schemeClr val="bg1"/>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16" name="TextBox 15"/>
          <p:cNvSpPr txBox="1"/>
          <p:nvPr/>
        </p:nvSpPr>
        <p:spPr>
          <a:xfrm>
            <a:off x="1906121" y="1895798"/>
            <a:ext cx="8162539" cy="1077218"/>
          </a:xfrm>
          <a:prstGeom prst="rect">
            <a:avLst/>
          </a:prstGeom>
          <a:noFill/>
        </p:spPr>
        <p:txBody>
          <a:bodyPr wrap="square" rtlCol="0">
            <a:spAutoFit/>
          </a:bodyPr>
          <a:lstStyle/>
          <a:p>
            <a:pPr algn="ctr"/>
            <a:r>
              <a:rPr lang="pt-BR" sz="3200" b="1" dirty="0">
                <a:solidFill>
                  <a:srgbClr val="05556D"/>
                </a:solidFill>
              </a:rPr>
              <a:t>1</a:t>
            </a:r>
            <a:r>
              <a:rPr lang="pt-BR" sz="3200" b="1" dirty="0"/>
              <a:t> | Que fato extraordinário ocorreu no Céu</a:t>
            </a:r>
            <a:r>
              <a:rPr lang="pt-BR" sz="3200" b="1" dirty="0" smtClean="0"/>
              <a:t>? </a:t>
            </a:r>
            <a:r>
              <a:rPr lang="en-US" sz="3200" i="1" dirty="0" err="1" smtClean="0"/>
              <a:t>Apocalipse</a:t>
            </a:r>
            <a:r>
              <a:rPr lang="en-US" sz="3200" i="1" dirty="0" smtClean="0"/>
              <a:t> </a:t>
            </a:r>
            <a:r>
              <a:rPr lang="en-US" sz="3200" i="1" dirty="0"/>
              <a:t>12:7-9</a:t>
            </a:r>
            <a:endParaRPr lang="en-US" sz="3200" dirty="0"/>
          </a:p>
        </p:txBody>
      </p:sp>
      <p:cxnSp>
        <p:nvCxnSpPr>
          <p:cNvPr id="17" name="Straight Connector 16"/>
          <p:cNvCxnSpPr/>
          <p:nvPr/>
        </p:nvCxnSpPr>
        <p:spPr>
          <a:xfrm>
            <a:off x="2011073" y="3498919"/>
            <a:ext cx="7514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11073" y="3918296"/>
            <a:ext cx="7514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79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4" name="TextBox 3"/>
          <p:cNvSpPr txBox="1"/>
          <p:nvPr/>
        </p:nvSpPr>
        <p:spPr>
          <a:xfrm>
            <a:off x="3024122" y="2429120"/>
            <a:ext cx="5024503" cy="1938992"/>
          </a:xfrm>
          <a:prstGeom prst="rect">
            <a:avLst/>
          </a:prstGeom>
          <a:noFill/>
        </p:spPr>
        <p:txBody>
          <a:bodyPr wrap="square" rtlCol="0">
            <a:spAutoFit/>
          </a:bodyPr>
          <a:lstStyle/>
          <a:p>
            <a:r>
              <a:rPr lang="pt-BR" sz="2400" b="1" dirty="0">
                <a:solidFill>
                  <a:schemeClr val="bg2">
                    <a:lumMod val="25000"/>
                  </a:schemeClr>
                </a:solidFill>
              </a:rPr>
              <a:t>A Bíblia apresenta uma batalha no Céu entre as forças de Miguel (Cristo) e as de Satanás. O diabo então foi expulso do Céu, sendo atirado com os anjos maus para a Terra.</a:t>
            </a:r>
          </a:p>
        </p:txBody>
      </p:sp>
      <p:pic>
        <p:nvPicPr>
          <p:cNvPr id="7" name="Picture 6"/>
          <p:cNvPicPr>
            <a:picLocks noChangeAspect="1"/>
          </p:cNvPicPr>
          <p:nvPr/>
        </p:nvPicPr>
        <p:blipFill>
          <a:blip r:embed="rId4"/>
          <a:stretch>
            <a:fillRect/>
          </a:stretch>
        </p:blipFill>
        <p:spPr>
          <a:xfrm>
            <a:off x="1014194" y="2701556"/>
            <a:ext cx="1535432" cy="1527470"/>
          </a:xfrm>
          <a:prstGeom prst="rect">
            <a:avLst/>
          </a:prstGeom>
        </p:spPr>
      </p:pic>
    </p:spTree>
    <p:extLst>
      <p:ext uri="{BB962C8B-B14F-4D97-AF65-F5344CB8AC3E}">
        <p14:creationId xmlns:p14="http://schemas.microsoft.com/office/powerpoint/2010/main" val="3469115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58979" y="6092537"/>
            <a:ext cx="10074042" cy="523220"/>
          </a:xfrm>
          <a:prstGeom prst="rect">
            <a:avLst/>
          </a:prstGeom>
        </p:spPr>
        <p:txBody>
          <a:bodyPr wrap="square">
            <a:spAutoFit/>
          </a:bodyPr>
          <a:lstStyle/>
          <a:p>
            <a:pPr algn="ctr"/>
            <a:r>
              <a:rPr lang="pt-BR" sz="1400" b="1" i="1" baseline="30000" dirty="0" smtClean="0">
                <a:solidFill>
                  <a:schemeClr val="bg1"/>
                </a:solidFill>
              </a:rPr>
              <a:t>14</a:t>
            </a:r>
            <a:r>
              <a:rPr lang="pt-BR" sz="1400" b="1" i="1" dirty="0" smtClean="0">
                <a:solidFill>
                  <a:schemeClr val="bg1"/>
                </a:solidFill>
              </a:rPr>
              <a:t>Tu </a:t>
            </a:r>
            <a:r>
              <a:rPr lang="pt-BR" sz="1400" b="1" i="1" dirty="0">
                <a:solidFill>
                  <a:schemeClr val="bg1"/>
                </a:solidFill>
              </a:rPr>
              <a:t>eras querubim da guarda ungido, e te estabeleci; permanecias no monte santo de Deus, no brilho das pedras andavas.</a:t>
            </a:r>
          </a:p>
          <a:p>
            <a:pPr algn="ctr"/>
            <a:r>
              <a:rPr lang="pt-BR" sz="1400" b="1" i="1" baseline="30000" dirty="0" smtClean="0">
                <a:solidFill>
                  <a:schemeClr val="bg1"/>
                </a:solidFill>
              </a:rPr>
              <a:t>15</a:t>
            </a:r>
            <a:r>
              <a:rPr lang="pt-BR" sz="1400" b="1" i="1" dirty="0" smtClean="0">
                <a:solidFill>
                  <a:schemeClr val="bg1"/>
                </a:solidFill>
              </a:rPr>
              <a:t>Perfeito </a:t>
            </a:r>
            <a:r>
              <a:rPr lang="pt-BR" sz="1400" b="1" i="1" dirty="0">
                <a:solidFill>
                  <a:schemeClr val="bg1"/>
                </a:solidFill>
              </a:rPr>
              <a:t>eras nos teus caminhos, desde o dia em que foste criado até que se achou </a:t>
            </a:r>
            <a:r>
              <a:rPr lang="pt-BR" sz="1400" b="1" i="1" dirty="0" err="1">
                <a:solidFill>
                  <a:schemeClr val="bg1"/>
                </a:solidFill>
              </a:rPr>
              <a:t>iniqüidade</a:t>
            </a:r>
            <a:r>
              <a:rPr lang="pt-BR" sz="1400" b="1" i="1" dirty="0">
                <a:solidFill>
                  <a:schemeClr val="bg1"/>
                </a:solidFill>
              </a:rPr>
              <a:t> em ti. </a:t>
            </a:r>
            <a:r>
              <a:rPr lang="pt-BR" sz="1400" b="1" i="1" dirty="0" smtClean="0">
                <a:solidFill>
                  <a:schemeClr val="bg1"/>
                </a:solidFill>
              </a:rPr>
              <a:t>Ezequiel </a:t>
            </a:r>
            <a:r>
              <a:rPr lang="pt-BR" sz="1400" b="1" i="1" dirty="0">
                <a:solidFill>
                  <a:schemeClr val="bg1"/>
                </a:solidFill>
              </a:rPr>
              <a:t>28:14</a:t>
            </a:r>
            <a:r>
              <a:rPr lang="pt-BR" sz="1400" b="1" i="1" dirty="0" smtClean="0">
                <a:solidFill>
                  <a:schemeClr val="bg1"/>
                </a:solidFill>
              </a:rPr>
              <a:t>, 15</a:t>
            </a:r>
            <a:endParaRPr lang="en-US" sz="1400" b="1" i="1" dirty="0">
              <a:solidFill>
                <a:schemeClr val="bg1"/>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7" name="TextBox 6"/>
          <p:cNvSpPr txBox="1"/>
          <p:nvPr/>
        </p:nvSpPr>
        <p:spPr>
          <a:xfrm>
            <a:off x="885825" y="1611111"/>
            <a:ext cx="7981950" cy="1077218"/>
          </a:xfrm>
          <a:prstGeom prst="rect">
            <a:avLst/>
          </a:prstGeom>
          <a:noFill/>
        </p:spPr>
        <p:txBody>
          <a:bodyPr wrap="square" rtlCol="0">
            <a:spAutoFit/>
          </a:bodyPr>
          <a:lstStyle/>
          <a:p>
            <a:r>
              <a:rPr lang="pt-BR" sz="3200" b="1" dirty="0" smtClean="0">
                <a:solidFill>
                  <a:srgbClr val="05556D"/>
                </a:solidFill>
              </a:rPr>
              <a:t>2</a:t>
            </a:r>
            <a:r>
              <a:rPr lang="pt-BR" sz="3200" b="1" dirty="0" smtClean="0"/>
              <a:t> </a:t>
            </a:r>
            <a:r>
              <a:rPr lang="pt-BR" sz="3200" b="1" dirty="0"/>
              <a:t>| Quem originou o mal? </a:t>
            </a:r>
            <a:r>
              <a:rPr lang="pt-BR" sz="3200" i="1" dirty="0"/>
              <a:t>Ezequiel 28:14, </a:t>
            </a:r>
            <a:r>
              <a:rPr lang="pt-BR" sz="3200" i="1" dirty="0" smtClean="0"/>
              <a:t>15.</a:t>
            </a:r>
          </a:p>
          <a:p>
            <a:r>
              <a:rPr lang="pt-BR" sz="3200" b="1" dirty="0" smtClean="0"/>
              <a:t>Assinale V para verdadeiro e </a:t>
            </a:r>
            <a:r>
              <a:rPr lang="en-US" sz="3200" b="1" dirty="0" smtClean="0"/>
              <a:t>F para </a:t>
            </a:r>
            <a:r>
              <a:rPr lang="en-US" sz="3200" b="1" dirty="0" err="1" smtClean="0"/>
              <a:t>falso</a:t>
            </a:r>
            <a:r>
              <a:rPr lang="pt-BR" sz="3200" b="1" dirty="0" smtClean="0"/>
              <a:t>.</a:t>
            </a:r>
            <a:endParaRPr lang="en-US" sz="3200" dirty="0"/>
          </a:p>
        </p:txBody>
      </p:sp>
      <p:sp>
        <p:nvSpPr>
          <p:cNvPr id="8" name="TextBox 7"/>
          <p:cNvSpPr txBox="1"/>
          <p:nvPr/>
        </p:nvSpPr>
        <p:spPr>
          <a:xfrm>
            <a:off x="885825" y="2716904"/>
            <a:ext cx="9341036" cy="1938992"/>
          </a:xfrm>
          <a:prstGeom prst="rect">
            <a:avLst/>
          </a:prstGeom>
          <a:noFill/>
        </p:spPr>
        <p:txBody>
          <a:bodyPr wrap="square" rtlCol="0">
            <a:spAutoFit/>
          </a:bodyPr>
          <a:lstStyle/>
          <a:p>
            <a:r>
              <a:rPr lang="en-US" sz="4000" dirty="0" smtClean="0"/>
              <a:t>□</a:t>
            </a:r>
            <a:r>
              <a:rPr lang="en-US" sz="3200" dirty="0" smtClean="0"/>
              <a:t> </a:t>
            </a:r>
            <a:r>
              <a:rPr lang="pt-BR" sz="3200" dirty="0"/>
              <a:t>Um querubim (anjo) que foi criado imperfeito</a:t>
            </a:r>
            <a:r>
              <a:rPr lang="pt-BR" sz="3200" dirty="0" smtClean="0"/>
              <a:t>.</a:t>
            </a:r>
            <a:endParaRPr lang="en-US" sz="3200" dirty="0" smtClean="0"/>
          </a:p>
          <a:p>
            <a:r>
              <a:rPr lang="en-US" sz="4000" dirty="0" smtClean="0"/>
              <a:t>□</a:t>
            </a:r>
            <a:r>
              <a:rPr lang="en-US" sz="3200" dirty="0" smtClean="0"/>
              <a:t> </a:t>
            </a:r>
            <a:r>
              <a:rPr lang="pt-BR" sz="3200" dirty="0"/>
              <a:t>Um querubim que foi criado perfeito originou o mal</a:t>
            </a:r>
            <a:r>
              <a:rPr lang="pt-BR" sz="3200" dirty="0" smtClean="0"/>
              <a:t>.</a:t>
            </a:r>
            <a:endParaRPr lang="en-US" sz="3200" dirty="0" smtClean="0"/>
          </a:p>
          <a:p>
            <a:r>
              <a:rPr lang="en-US" sz="4000" dirty="0" smtClean="0"/>
              <a:t>□</a:t>
            </a:r>
            <a:r>
              <a:rPr lang="en-US" sz="3200" dirty="0" smtClean="0"/>
              <a:t> </a:t>
            </a:r>
            <a:r>
              <a:rPr lang="en-US" sz="3200" dirty="0"/>
              <a:t>Deus </a:t>
            </a:r>
            <a:r>
              <a:rPr lang="en-US" sz="3200" dirty="0" err="1"/>
              <a:t>originou</a:t>
            </a:r>
            <a:r>
              <a:rPr lang="en-US" sz="3200" dirty="0"/>
              <a:t> o mal</a:t>
            </a:r>
            <a:r>
              <a:rPr lang="pt-BR" sz="3200" dirty="0" smtClean="0"/>
              <a:t>.</a:t>
            </a:r>
            <a:r>
              <a:rPr lang="en-US" sz="3200" dirty="0" smtClean="0"/>
              <a:t>  	</a:t>
            </a:r>
            <a:endParaRPr lang="en-US" sz="3200" dirty="0"/>
          </a:p>
        </p:txBody>
      </p:sp>
      <p:sp>
        <p:nvSpPr>
          <p:cNvPr id="10" name="TextBox 9"/>
          <p:cNvSpPr txBox="1"/>
          <p:nvPr/>
        </p:nvSpPr>
        <p:spPr>
          <a:xfrm>
            <a:off x="973307" y="3555193"/>
            <a:ext cx="245084" cy="369332"/>
          </a:xfrm>
          <a:prstGeom prst="rect">
            <a:avLst/>
          </a:prstGeom>
          <a:noFill/>
        </p:spPr>
        <p:txBody>
          <a:bodyPr wrap="square" rtlCol="0">
            <a:spAutoFit/>
          </a:bodyPr>
          <a:lstStyle/>
          <a:p>
            <a:r>
              <a:rPr lang="en-US" b="1" dirty="0" smtClean="0">
                <a:solidFill>
                  <a:srgbClr val="C00000"/>
                </a:solidFill>
              </a:rPr>
              <a:t>V</a:t>
            </a:r>
            <a:endParaRPr lang="en-US" b="1" dirty="0">
              <a:solidFill>
                <a:srgbClr val="C00000"/>
              </a:solidFill>
            </a:endParaRPr>
          </a:p>
        </p:txBody>
      </p:sp>
      <p:sp>
        <p:nvSpPr>
          <p:cNvPr id="9" name="TextBox 8"/>
          <p:cNvSpPr txBox="1"/>
          <p:nvPr/>
        </p:nvSpPr>
        <p:spPr>
          <a:xfrm>
            <a:off x="988055" y="4159926"/>
            <a:ext cx="245084" cy="369332"/>
          </a:xfrm>
          <a:prstGeom prst="rect">
            <a:avLst/>
          </a:prstGeom>
          <a:noFill/>
        </p:spPr>
        <p:txBody>
          <a:bodyPr wrap="square" rtlCol="0">
            <a:spAutoFit/>
          </a:bodyPr>
          <a:lstStyle/>
          <a:p>
            <a:r>
              <a:rPr lang="en-US" b="1" dirty="0" smtClean="0">
                <a:solidFill>
                  <a:srgbClr val="C00000"/>
                </a:solidFill>
              </a:rPr>
              <a:t>F</a:t>
            </a:r>
            <a:endParaRPr lang="en-US" b="1" dirty="0">
              <a:solidFill>
                <a:srgbClr val="C00000"/>
              </a:solidFill>
            </a:endParaRPr>
          </a:p>
        </p:txBody>
      </p:sp>
      <p:sp>
        <p:nvSpPr>
          <p:cNvPr id="11" name="TextBox 10"/>
          <p:cNvSpPr txBox="1"/>
          <p:nvPr/>
        </p:nvSpPr>
        <p:spPr>
          <a:xfrm>
            <a:off x="988055" y="2931104"/>
            <a:ext cx="245084" cy="369332"/>
          </a:xfrm>
          <a:prstGeom prst="rect">
            <a:avLst/>
          </a:prstGeom>
          <a:noFill/>
        </p:spPr>
        <p:txBody>
          <a:bodyPr wrap="square" rtlCol="0">
            <a:spAutoFit/>
          </a:bodyPr>
          <a:lstStyle/>
          <a:p>
            <a:r>
              <a:rPr lang="en-US" b="1" dirty="0" smtClean="0">
                <a:solidFill>
                  <a:srgbClr val="C00000"/>
                </a:solidFill>
              </a:rPr>
              <a:t>F</a:t>
            </a:r>
            <a:endParaRPr lang="en-US" b="1" dirty="0">
              <a:solidFill>
                <a:srgbClr val="C00000"/>
              </a:solidFill>
            </a:endParaRPr>
          </a:p>
        </p:txBody>
      </p:sp>
    </p:spTree>
    <p:extLst>
      <p:ext uri="{BB962C8B-B14F-4D97-AF65-F5344CB8AC3E}">
        <p14:creationId xmlns:p14="http://schemas.microsoft.com/office/powerpoint/2010/main" val="274269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4" name="TextBox 3"/>
          <p:cNvSpPr txBox="1"/>
          <p:nvPr/>
        </p:nvSpPr>
        <p:spPr>
          <a:xfrm>
            <a:off x="2124075" y="1648070"/>
            <a:ext cx="7629525" cy="4154984"/>
          </a:xfrm>
          <a:prstGeom prst="rect">
            <a:avLst/>
          </a:prstGeom>
          <a:noFill/>
        </p:spPr>
        <p:txBody>
          <a:bodyPr wrap="square" rtlCol="0">
            <a:spAutoFit/>
          </a:bodyPr>
          <a:lstStyle/>
          <a:p>
            <a:pPr algn="ctr"/>
            <a:r>
              <a:rPr lang="pt-BR" sz="2400" b="1" dirty="0">
                <a:solidFill>
                  <a:schemeClr val="bg2">
                    <a:lumMod val="25000"/>
                  </a:schemeClr>
                </a:solidFill>
              </a:rPr>
              <a:t>Ezequiel apresenta o perverso rei de Tiro como um símbolo para Satanás. Esse rei foi um tipo (modelo) de como é Satanás, assim como o menino Emanuel foi um tipo de como seria Cristo (</a:t>
            </a:r>
            <a:r>
              <a:rPr lang="pt-BR" sz="2400" b="1" dirty="0" err="1">
                <a:solidFill>
                  <a:schemeClr val="bg2">
                    <a:lumMod val="25000"/>
                  </a:schemeClr>
                </a:solidFill>
              </a:rPr>
              <a:t>Is</a:t>
            </a:r>
            <a:r>
              <a:rPr lang="pt-BR" sz="2400" b="1" dirty="0">
                <a:solidFill>
                  <a:schemeClr val="bg2">
                    <a:lumMod val="25000"/>
                  </a:schemeClr>
                </a:solidFill>
              </a:rPr>
              <a:t> 7:14; 9:6). Satanás foi criado perfeito e sem maldade, era um anjo com uma importante função no Céu. Mas o texto descreve um processo de inexplicável degeneração que transformou esse ser perfeito, Lúcifer, em Satanás (adversário). A vaidade, o orgulho, a ambição e o querer se colocar no lugar do Criador foram os passos que o levaram ao pecado (</a:t>
            </a:r>
            <a:r>
              <a:rPr lang="pt-BR" sz="2400" b="1" dirty="0" err="1">
                <a:solidFill>
                  <a:schemeClr val="bg2">
                    <a:lumMod val="25000"/>
                  </a:schemeClr>
                </a:solidFill>
              </a:rPr>
              <a:t>Ez</a:t>
            </a:r>
            <a:r>
              <a:rPr lang="pt-BR" sz="2400" b="1" dirty="0">
                <a:solidFill>
                  <a:schemeClr val="bg2">
                    <a:lumMod val="25000"/>
                  </a:schemeClr>
                </a:solidFill>
              </a:rPr>
              <a:t> 28:16, 17) e fizeram dele o pai de todo o mal (</a:t>
            </a:r>
            <a:r>
              <a:rPr lang="pt-BR" sz="2400" b="1" dirty="0" err="1">
                <a:solidFill>
                  <a:schemeClr val="bg2">
                    <a:lumMod val="25000"/>
                  </a:schemeClr>
                </a:solidFill>
              </a:rPr>
              <a:t>Jo</a:t>
            </a:r>
            <a:r>
              <a:rPr lang="pt-BR" sz="2400" b="1" dirty="0">
                <a:solidFill>
                  <a:schemeClr val="bg2">
                    <a:lumMod val="25000"/>
                  </a:schemeClr>
                </a:solidFill>
              </a:rPr>
              <a:t> 8:44)</a:t>
            </a:r>
          </a:p>
        </p:txBody>
      </p:sp>
    </p:spTree>
    <p:extLst>
      <p:ext uri="{BB962C8B-B14F-4D97-AF65-F5344CB8AC3E}">
        <p14:creationId xmlns:p14="http://schemas.microsoft.com/office/powerpoint/2010/main" val="2589712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21" name="Rectangle 20"/>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ectangle 18"/>
          <p:cNvSpPr/>
          <p:nvPr/>
        </p:nvSpPr>
        <p:spPr>
          <a:xfrm>
            <a:off x="133349" y="6007898"/>
            <a:ext cx="11925301" cy="692497"/>
          </a:xfrm>
          <a:prstGeom prst="rect">
            <a:avLst/>
          </a:prstGeom>
        </p:spPr>
        <p:txBody>
          <a:bodyPr wrap="square">
            <a:spAutoFit/>
          </a:bodyPr>
          <a:lstStyle/>
          <a:p>
            <a:pPr algn="ctr"/>
            <a:r>
              <a:rPr lang="pt-BR" sz="1300" b="1" i="1" baseline="30000" dirty="0" smtClean="0">
                <a:solidFill>
                  <a:schemeClr val="bg1"/>
                </a:solidFill>
              </a:rPr>
              <a:t>12</a:t>
            </a:r>
            <a:r>
              <a:rPr lang="pt-BR" sz="1300" b="1" i="1" dirty="0" smtClean="0">
                <a:solidFill>
                  <a:schemeClr val="bg1"/>
                </a:solidFill>
              </a:rPr>
              <a:t>Como </a:t>
            </a:r>
            <a:r>
              <a:rPr lang="pt-BR" sz="1300" b="1" i="1" dirty="0">
                <a:solidFill>
                  <a:schemeClr val="bg1"/>
                </a:solidFill>
              </a:rPr>
              <a:t>caíste do céu, ó estrela da manhã, filho da alva! Como foste lançado por terra, tu que debilitavas as nações!</a:t>
            </a:r>
          </a:p>
          <a:p>
            <a:pPr algn="ctr"/>
            <a:r>
              <a:rPr lang="pt-BR" sz="1300" b="1" i="1" baseline="30000" dirty="0" smtClean="0">
                <a:solidFill>
                  <a:schemeClr val="bg1"/>
                </a:solidFill>
              </a:rPr>
              <a:t>13</a:t>
            </a:r>
            <a:r>
              <a:rPr lang="pt-BR" sz="1300" b="1" i="1" dirty="0" smtClean="0">
                <a:solidFill>
                  <a:schemeClr val="bg1"/>
                </a:solidFill>
              </a:rPr>
              <a:t>Tu </a:t>
            </a:r>
            <a:r>
              <a:rPr lang="pt-BR" sz="1300" b="1" i="1" dirty="0">
                <a:solidFill>
                  <a:schemeClr val="bg1"/>
                </a:solidFill>
              </a:rPr>
              <a:t>dizias no teu coração: Eu subirei ao céu; acima das estrelas de Deus exaltarei o meu trono e no monte da congregação me assentarei, nas extremidades do Norte;</a:t>
            </a:r>
          </a:p>
          <a:p>
            <a:pPr algn="ctr"/>
            <a:r>
              <a:rPr lang="pt-BR" sz="1300" b="1" i="1" baseline="30000" dirty="0" smtClean="0">
                <a:solidFill>
                  <a:schemeClr val="bg1"/>
                </a:solidFill>
              </a:rPr>
              <a:t>14</a:t>
            </a:r>
            <a:r>
              <a:rPr lang="pt-BR" sz="1300" b="1" i="1" dirty="0" smtClean="0">
                <a:solidFill>
                  <a:schemeClr val="bg1"/>
                </a:solidFill>
              </a:rPr>
              <a:t>subirei </a:t>
            </a:r>
            <a:r>
              <a:rPr lang="pt-BR" sz="1300" b="1" i="1" dirty="0">
                <a:solidFill>
                  <a:schemeClr val="bg1"/>
                </a:solidFill>
              </a:rPr>
              <a:t>acima das mais altas nuvens e serei semelhante ao Altíssimo. </a:t>
            </a:r>
            <a:r>
              <a:rPr lang="pt-BR" sz="1300" b="1" i="1" dirty="0" smtClean="0">
                <a:solidFill>
                  <a:schemeClr val="bg1"/>
                </a:solidFill>
              </a:rPr>
              <a:t>Isaías </a:t>
            </a:r>
            <a:r>
              <a:rPr lang="pt-BR" sz="1300" b="1" i="1" dirty="0">
                <a:solidFill>
                  <a:schemeClr val="bg1"/>
                </a:solidFill>
              </a:rPr>
              <a:t>14:12-14</a:t>
            </a:r>
            <a:endParaRPr lang="en-US" sz="1300" b="1" i="1" dirty="0">
              <a:solidFill>
                <a:schemeClr val="bg1"/>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9" name="TextBox 8"/>
          <p:cNvSpPr txBox="1"/>
          <p:nvPr/>
        </p:nvSpPr>
        <p:spPr>
          <a:xfrm>
            <a:off x="1506162" y="1459938"/>
            <a:ext cx="8751051" cy="1077218"/>
          </a:xfrm>
          <a:prstGeom prst="rect">
            <a:avLst/>
          </a:prstGeom>
          <a:noFill/>
        </p:spPr>
        <p:txBody>
          <a:bodyPr wrap="square" rtlCol="0">
            <a:spAutoFit/>
          </a:bodyPr>
          <a:lstStyle/>
          <a:p>
            <a:pPr algn="ctr"/>
            <a:r>
              <a:rPr lang="pt-BR" sz="3200" b="1" dirty="0" smtClean="0">
                <a:solidFill>
                  <a:srgbClr val="05556D"/>
                </a:solidFill>
              </a:rPr>
              <a:t>3</a:t>
            </a:r>
            <a:r>
              <a:rPr lang="pt-BR" sz="3200" b="1" dirty="0" smtClean="0"/>
              <a:t> | </a:t>
            </a:r>
            <a:r>
              <a:rPr lang="pt-BR" sz="3200" b="1" dirty="0"/>
              <a:t>Que pensamentos levaram o inimigo a iniciar a </a:t>
            </a:r>
            <a:endParaRPr lang="pt-BR" sz="3200" b="1" dirty="0" smtClean="0"/>
          </a:p>
          <a:p>
            <a:pPr algn="ctr"/>
            <a:r>
              <a:rPr lang="pt-BR" sz="3200" b="1" dirty="0" smtClean="0"/>
              <a:t>rebelião </a:t>
            </a:r>
            <a:r>
              <a:rPr lang="pt-BR" sz="3200" b="1" dirty="0"/>
              <a:t>no Céu? </a:t>
            </a:r>
            <a:r>
              <a:rPr lang="pt-BR" sz="3200" i="1" dirty="0" smtClean="0"/>
              <a:t>Isaías </a:t>
            </a:r>
            <a:r>
              <a:rPr lang="pt-BR" sz="3200" i="1" dirty="0"/>
              <a:t>14:12-14</a:t>
            </a:r>
            <a:endParaRPr lang="en-US" sz="3200" dirty="0"/>
          </a:p>
        </p:txBody>
      </p:sp>
      <p:sp>
        <p:nvSpPr>
          <p:cNvPr id="10" name="TextBox 9"/>
          <p:cNvSpPr txBox="1"/>
          <p:nvPr/>
        </p:nvSpPr>
        <p:spPr>
          <a:xfrm>
            <a:off x="1506162" y="2537156"/>
            <a:ext cx="10163176" cy="2451953"/>
          </a:xfrm>
          <a:prstGeom prst="rect">
            <a:avLst/>
          </a:prstGeom>
          <a:noFill/>
        </p:spPr>
        <p:txBody>
          <a:bodyPr wrap="square" rtlCol="0">
            <a:spAutoFit/>
          </a:bodyPr>
          <a:lstStyle/>
          <a:p>
            <a:pPr>
              <a:spcBef>
                <a:spcPts val="200"/>
              </a:spcBef>
              <a:spcAft>
                <a:spcPts val="200"/>
              </a:spcAft>
            </a:pPr>
            <a:r>
              <a:rPr lang="pt-BR" sz="3000" dirty="0"/>
              <a:t>“Eu </a:t>
            </a:r>
            <a:r>
              <a:rPr lang="pt-BR" sz="3000" dirty="0" smtClean="0"/>
              <a:t>______________ </a:t>
            </a:r>
            <a:r>
              <a:rPr lang="pt-BR" sz="3000" dirty="0"/>
              <a:t>ao céu; acima das estrelas de Deus </a:t>
            </a:r>
            <a:r>
              <a:rPr lang="pt-BR" sz="3000" dirty="0" smtClean="0"/>
              <a:t>_______________ o </a:t>
            </a:r>
            <a:r>
              <a:rPr lang="pt-BR" sz="3000" dirty="0"/>
              <a:t>meu trono e no monte da congregação </a:t>
            </a:r>
            <a:endParaRPr lang="pt-BR" sz="3000" dirty="0" smtClean="0"/>
          </a:p>
          <a:p>
            <a:pPr>
              <a:spcBef>
                <a:spcPts val="200"/>
              </a:spcBef>
              <a:spcAft>
                <a:spcPts val="200"/>
              </a:spcAft>
            </a:pPr>
            <a:r>
              <a:rPr lang="pt-BR" sz="3000" dirty="0" smtClean="0"/>
              <a:t>me _____________________, nas extremidades </a:t>
            </a:r>
            <a:r>
              <a:rPr lang="pt-BR" sz="3000" dirty="0"/>
              <a:t>do Norte; ________________________ acima das </a:t>
            </a:r>
            <a:r>
              <a:rPr lang="pt-BR" sz="3000" dirty="0" smtClean="0"/>
              <a:t>mais </a:t>
            </a:r>
            <a:r>
              <a:rPr lang="pt-BR" sz="3000" dirty="0"/>
              <a:t>altas </a:t>
            </a:r>
            <a:r>
              <a:rPr lang="pt-BR" sz="3000" dirty="0" smtClean="0"/>
              <a:t>nuvens </a:t>
            </a:r>
            <a:r>
              <a:rPr lang="en-US" sz="3000" dirty="0" smtClean="0"/>
              <a:t>e </a:t>
            </a:r>
            <a:r>
              <a:rPr lang="en-US" sz="3000" dirty="0"/>
              <a:t>___________________ </a:t>
            </a:r>
            <a:r>
              <a:rPr lang="en-US" sz="3000" dirty="0" err="1"/>
              <a:t>semelhante</a:t>
            </a:r>
            <a:r>
              <a:rPr lang="en-US" sz="3000" dirty="0"/>
              <a:t> </a:t>
            </a:r>
            <a:r>
              <a:rPr lang="en-US" sz="3000" dirty="0" err="1"/>
              <a:t>ao</a:t>
            </a:r>
            <a:r>
              <a:rPr lang="en-US" sz="3000" dirty="0"/>
              <a:t> </a:t>
            </a:r>
            <a:r>
              <a:rPr lang="en-US" sz="3000" dirty="0" err="1"/>
              <a:t>Altíssimo</a:t>
            </a:r>
            <a:r>
              <a:rPr lang="en-US" sz="3000" dirty="0"/>
              <a:t>.”</a:t>
            </a:r>
          </a:p>
        </p:txBody>
      </p:sp>
      <p:sp>
        <p:nvSpPr>
          <p:cNvPr id="11" name="TextBox 10"/>
          <p:cNvSpPr txBox="1"/>
          <p:nvPr/>
        </p:nvSpPr>
        <p:spPr>
          <a:xfrm>
            <a:off x="3053708" y="2648389"/>
            <a:ext cx="938077" cy="369332"/>
          </a:xfrm>
          <a:prstGeom prst="rect">
            <a:avLst/>
          </a:prstGeom>
          <a:noFill/>
        </p:spPr>
        <p:txBody>
          <a:bodyPr wrap="none" rtlCol="0">
            <a:spAutoFit/>
          </a:bodyPr>
          <a:lstStyle/>
          <a:p>
            <a:r>
              <a:rPr lang="pt-BR" b="1" dirty="0" smtClean="0">
                <a:solidFill>
                  <a:srgbClr val="C00000"/>
                </a:solidFill>
              </a:rPr>
              <a:t>SUBIREI</a:t>
            </a:r>
            <a:endParaRPr lang="en-US" dirty="0">
              <a:solidFill>
                <a:srgbClr val="C00000"/>
              </a:solidFill>
            </a:endParaRPr>
          </a:p>
        </p:txBody>
      </p:sp>
      <p:sp>
        <p:nvSpPr>
          <p:cNvPr id="12" name="TextBox 11"/>
          <p:cNvSpPr txBox="1"/>
          <p:nvPr/>
        </p:nvSpPr>
        <p:spPr>
          <a:xfrm>
            <a:off x="2586526" y="3105370"/>
            <a:ext cx="1181927" cy="369332"/>
          </a:xfrm>
          <a:prstGeom prst="rect">
            <a:avLst/>
          </a:prstGeom>
          <a:noFill/>
        </p:spPr>
        <p:txBody>
          <a:bodyPr wrap="none" rtlCol="0">
            <a:spAutoFit/>
          </a:bodyPr>
          <a:lstStyle/>
          <a:p>
            <a:r>
              <a:rPr lang="pt-BR" b="1" dirty="0" smtClean="0">
                <a:solidFill>
                  <a:srgbClr val="C00000"/>
                </a:solidFill>
              </a:rPr>
              <a:t>EXALTAREI</a:t>
            </a:r>
            <a:endParaRPr lang="en-US" dirty="0">
              <a:solidFill>
                <a:srgbClr val="C00000"/>
              </a:solidFill>
            </a:endParaRPr>
          </a:p>
        </p:txBody>
      </p:sp>
      <p:sp>
        <p:nvSpPr>
          <p:cNvPr id="13" name="TextBox 12"/>
          <p:cNvSpPr txBox="1"/>
          <p:nvPr/>
        </p:nvSpPr>
        <p:spPr>
          <a:xfrm>
            <a:off x="3485101" y="3611925"/>
            <a:ext cx="1344727" cy="369332"/>
          </a:xfrm>
          <a:prstGeom prst="rect">
            <a:avLst/>
          </a:prstGeom>
          <a:noFill/>
        </p:spPr>
        <p:txBody>
          <a:bodyPr wrap="none" rtlCol="0">
            <a:spAutoFit/>
          </a:bodyPr>
          <a:lstStyle/>
          <a:p>
            <a:r>
              <a:rPr lang="pt-BR" b="1" dirty="0" smtClean="0">
                <a:solidFill>
                  <a:srgbClr val="C00000"/>
                </a:solidFill>
              </a:rPr>
              <a:t>ASSENTAREI</a:t>
            </a:r>
            <a:endParaRPr lang="en-US" dirty="0">
              <a:solidFill>
                <a:srgbClr val="C00000"/>
              </a:solidFill>
            </a:endParaRPr>
          </a:p>
        </p:txBody>
      </p:sp>
      <p:sp>
        <p:nvSpPr>
          <p:cNvPr id="14" name="TextBox 13"/>
          <p:cNvSpPr txBox="1"/>
          <p:nvPr/>
        </p:nvSpPr>
        <p:spPr>
          <a:xfrm>
            <a:off x="3389851" y="4069881"/>
            <a:ext cx="938077" cy="369332"/>
          </a:xfrm>
          <a:prstGeom prst="rect">
            <a:avLst/>
          </a:prstGeom>
          <a:noFill/>
        </p:spPr>
        <p:txBody>
          <a:bodyPr wrap="none" rtlCol="0">
            <a:spAutoFit/>
          </a:bodyPr>
          <a:lstStyle/>
          <a:p>
            <a:r>
              <a:rPr lang="pt-BR" b="1" dirty="0" smtClean="0">
                <a:solidFill>
                  <a:srgbClr val="C00000"/>
                </a:solidFill>
              </a:rPr>
              <a:t>SUBIREI</a:t>
            </a:r>
            <a:endParaRPr lang="en-US" dirty="0">
              <a:solidFill>
                <a:srgbClr val="C00000"/>
              </a:solidFill>
            </a:endParaRPr>
          </a:p>
        </p:txBody>
      </p:sp>
      <p:sp>
        <p:nvSpPr>
          <p:cNvPr id="16" name="TextBox 15"/>
          <p:cNvSpPr txBox="1"/>
          <p:nvPr/>
        </p:nvSpPr>
        <p:spPr>
          <a:xfrm>
            <a:off x="3027750" y="4537362"/>
            <a:ext cx="708848" cy="369332"/>
          </a:xfrm>
          <a:prstGeom prst="rect">
            <a:avLst/>
          </a:prstGeom>
          <a:noFill/>
        </p:spPr>
        <p:txBody>
          <a:bodyPr wrap="none" rtlCol="0">
            <a:spAutoFit/>
          </a:bodyPr>
          <a:lstStyle/>
          <a:p>
            <a:r>
              <a:rPr lang="pt-BR" b="1" dirty="0" smtClean="0">
                <a:solidFill>
                  <a:srgbClr val="C00000"/>
                </a:solidFill>
              </a:rPr>
              <a:t>SEREI</a:t>
            </a:r>
            <a:endParaRPr lang="en-US" dirty="0">
              <a:solidFill>
                <a:srgbClr val="C00000"/>
              </a:solidFill>
            </a:endParaRPr>
          </a:p>
        </p:txBody>
      </p:sp>
    </p:spTree>
    <p:extLst>
      <p:ext uri="{BB962C8B-B14F-4D97-AF65-F5344CB8AC3E}">
        <p14:creationId xmlns:p14="http://schemas.microsoft.com/office/powerpoint/2010/main" val="401956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1038"/>
            <a:ext cx="5038344" cy="634960"/>
          </a:xfrm>
          <a:prstGeom prst="rect">
            <a:avLst/>
          </a:prstGeom>
        </p:spPr>
      </p:pic>
      <p:sp>
        <p:nvSpPr>
          <p:cNvPr id="4" name="TextBox 3"/>
          <p:cNvSpPr txBox="1"/>
          <p:nvPr/>
        </p:nvSpPr>
        <p:spPr>
          <a:xfrm>
            <a:off x="2133600" y="1943345"/>
            <a:ext cx="7629525" cy="3046988"/>
          </a:xfrm>
          <a:prstGeom prst="rect">
            <a:avLst/>
          </a:prstGeom>
          <a:noFill/>
        </p:spPr>
        <p:txBody>
          <a:bodyPr wrap="square" rtlCol="0">
            <a:spAutoFit/>
          </a:bodyPr>
          <a:lstStyle/>
          <a:p>
            <a:pPr algn="ctr"/>
            <a:r>
              <a:rPr lang="pt-BR" sz="2400" b="1" dirty="0">
                <a:solidFill>
                  <a:schemeClr val="bg2">
                    <a:lumMod val="25000"/>
                  </a:schemeClr>
                </a:solidFill>
              </a:rPr>
              <a:t>Lúcifer, nome de origem latina que significa “portador de luz”, ou “estrela da manhã”, </a:t>
            </a:r>
            <a:r>
              <a:rPr lang="pt-BR" sz="2400" b="1" dirty="0" smtClean="0">
                <a:solidFill>
                  <a:schemeClr val="bg2">
                    <a:lumMod val="25000"/>
                  </a:schemeClr>
                </a:solidFill>
              </a:rPr>
              <a:t>é </a:t>
            </a:r>
            <a:r>
              <a:rPr lang="pt-BR" sz="2400" b="1" dirty="0">
                <a:solidFill>
                  <a:schemeClr val="bg2">
                    <a:lumMod val="25000"/>
                  </a:schemeClr>
                </a:solidFill>
              </a:rPr>
              <a:t>apresentado nessa passagem simbolizado pelo rei de Babilônia. É mostrada sua intenção de ser semelhante a Deus, estabelecendo seu trono onde o Altíssimo está. Ele desejava elevar-se acima das estrelas de Deus e ser semelhante ao Altíssimo. Nesse contexto, teve início a rebelião cósmica de Satanás contra Cristo, cujo desfecho é revelado no </a:t>
            </a:r>
            <a:r>
              <a:rPr lang="pt-BR" sz="2400" b="1" dirty="0" smtClean="0">
                <a:solidFill>
                  <a:schemeClr val="bg2">
                    <a:lumMod val="25000"/>
                  </a:schemeClr>
                </a:solidFill>
              </a:rPr>
              <a:t>Apocalipse.</a:t>
            </a:r>
            <a:endParaRPr lang="pt-BR" sz="2400" b="1" dirty="0">
              <a:solidFill>
                <a:schemeClr val="bg2">
                  <a:lumMod val="25000"/>
                </a:schemeClr>
              </a:solidFill>
            </a:endParaRPr>
          </a:p>
        </p:txBody>
      </p:sp>
    </p:spTree>
    <p:extLst>
      <p:ext uri="{BB962C8B-B14F-4D97-AF65-F5344CB8AC3E}">
        <p14:creationId xmlns:p14="http://schemas.microsoft.com/office/powerpoint/2010/main" val="109002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5400</TotalTime>
  <Words>2116</Words>
  <Application>Microsoft Office PowerPoint</Application>
  <PresentationFormat>Widescreen</PresentationFormat>
  <Paragraphs>105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Suzana Lima</dc:creator>
  <cp:lastModifiedBy>Suzana Lima</cp:lastModifiedBy>
  <cp:revision>179</cp:revision>
  <dcterms:created xsi:type="dcterms:W3CDTF">2019-02-15T00:40:10Z</dcterms:created>
  <dcterms:modified xsi:type="dcterms:W3CDTF">2019-03-01T11:32:14Z</dcterms:modified>
</cp:coreProperties>
</file>