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358" r:id="rId4"/>
    <p:sldId id="360" r:id="rId5"/>
    <p:sldId id="362" r:id="rId6"/>
    <p:sldId id="404" r:id="rId7"/>
    <p:sldId id="406" r:id="rId8"/>
    <p:sldId id="405" r:id="rId9"/>
    <p:sldId id="407" r:id="rId10"/>
    <p:sldId id="408" r:id="rId11"/>
    <p:sldId id="409" r:id="rId12"/>
    <p:sldId id="410" r:id="rId13"/>
    <p:sldId id="41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BDAD"/>
    <a:srgbClr val="93B29F"/>
    <a:srgbClr val="538569"/>
    <a:srgbClr val="7E3C26"/>
    <a:srgbClr val="D1AFA3"/>
    <a:srgbClr val="E2CCC4"/>
    <a:srgbClr val="9E644F"/>
    <a:srgbClr val="ECC9BE"/>
    <a:srgbClr val="CA825A"/>
    <a:srgbClr val="D4D3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115" d="100"/>
          <a:sy n="115" d="100"/>
        </p:scale>
        <p:origin x="25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65CF8B-C93B-40CE-A2FE-1B18DDFEDA50}" type="datetimeFigureOut">
              <a:rPr lang="en-US" smtClean="0"/>
              <a:t>3/1/2019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7BBC80-F9DE-4DCE-BDC4-EE5C6798C401}" type="slidenum">
              <a:rPr lang="en-US" smtClean="0"/>
              <a:t>‹#›</a:t>
            </a:fld>
            <a:endParaRPr lang="en-US"/>
          </a:p>
        </p:txBody>
      </p:sp>
    </p:spTree>
    <p:extLst>
      <p:ext uri="{BB962C8B-B14F-4D97-AF65-F5344CB8AC3E}">
        <p14:creationId xmlns:p14="http://schemas.microsoft.com/office/powerpoint/2010/main" val="2479967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092487-AE5F-4313-9B26-8685FFDC7404}"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645182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092487-AE5F-4313-9B26-8685FFDC7404}"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4156378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092487-AE5F-4313-9B26-8685FFDC7404}"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1059156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092487-AE5F-4313-9B26-8685FFDC7404}"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50228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1092487-AE5F-4313-9B26-8685FFDC7404}"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916536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092487-AE5F-4313-9B26-8685FFDC7404}"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115527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092487-AE5F-4313-9B26-8685FFDC7404}" type="datetimeFigureOut">
              <a:rPr lang="en-US" smtClean="0"/>
              <a:t>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2077370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092487-AE5F-4313-9B26-8685FFDC7404}" type="datetimeFigureOut">
              <a:rPr lang="en-US" smtClean="0"/>
              <a:t>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2550027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92487-AE5F-4313-9B26-8685FFDC7404}" type="datetimeFigureOut">
              <a:rPr lang="en-US" smtClean="0"/>
              <a:t>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2908728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1092487-AE5F-4313-9B26-8685FFDC7404}"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122843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1092487-AE5F-4313-9B26-8685FFDC7404}"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527578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092487-AE5F-4313-9B26-8685FFDC7404}" type="datetimeFigureOut">
              <a:rPr lang="en-US" smtClean="0"/>
              <a:t>3/1/2019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3C122-A802-468C-9162-7FE918089260}" type="slidenum">
              <a:rPr lang="en-US" smtClean="0"/>
              <a:t>‹#›</a:t>
            </a:fld>
            <a:endParaRPr lang="en-US"/>
          </a:p>
        </p:txBody>
      </p:sp>
    </p:spTree>
    <p:extLst>
      <p:ext uri="{BB962C8B-B14F-4D97-AF65-F5344CB8AC3E}">
        <p14:creationId xmlns:p14="http://schemas.microsoft.com/office/powerpoint/2010/main" val="2880289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oc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56324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220921" y="1935522"/>
            <a:ext cx="7646093" cy="3477875"/>
          </a:xfrm>
          <a:prstGeom prst="rect">
            <a:avLst/>
          </a:prstGeom>
          <a:noFill/>
        </p:spPr>
        <p:txBody>
          <a:bodyPr wrap="square" rtlCol="0">
            <a:spAutoFit/>
          </a:bodyPr>
          <a:lstStyle/>
          <a:p>
            <a:pPr algn="ctr"/>
            <a:r>
              <a:rPr lang="pt-BR" sz="2200" b="1" dirty="0">
                <a:solidFill>
                  <a:schemeClr val="bg2">
                    <a:lumMod val="25000"/>
                  </a:schemeClr>
                </a:solidFill>
              </a:rPr>
              <a:t>A mensagem a </a:t>
            </a:r>
            <a:r>
              <a:rPr lang="pt-BR" sz="2200" b="1" dirty="0" err="1">
                <a:solidFill>
                  <a:schemeClr val="bg2">
                    <a:lumMod val="25000"/>
                  </a:schemeClr>
                </a:solidFill>
              </a:rPr>
              <a:t>Tiatira</a:t>
            </a:r>
            <a:r>
              <a:rPr lang="pt-BR" sz="2200" b="1" dirty="0">
                <a:solidFill>
                  <a:schemeClr val="bg2">
                    <a:lumMod val="25000"/>
                  </a:schemeClr>
                </a:solidFill>
              </a:rPr>
              <a:t> traz como símbolo de sua condição a antiga </a:t>
            </a:r>
            <a:r>
              <a:rPr lang="pt-BR" sz="2200" b="1" dirty="0" smtClean="0">
                <a:solidFill>
                  <a:schemeClr val="bg2">
                    <a:lumMod val="25000"/>
                  </a:schemeClr>
                </a:solidFill>
              </a:rPr>
              <a:t>rainha </a:t>
            </a:r>
            <a:r>
              <a:rPr lang="pt-BR" sz="2200" b="1" dirty="0" err="1" smtClean="0">
                <a:solidFill>
                  <a:schemeClr val="bg2">
                    <a:lumMod val="25000"/>
                  </a:schemeClr>
                </a:solidFill>
              </a:rPr>
              <a:t>Jezabel</a:t>
            </a:r>
            <a:r>
              <a:rPr lang="pt-BR" sz="2200" b="1" dirty="0" smtClean="0">
                <a:solidFill>
                  <a:schemeClr val="bg2">
                    <a:lumMod val="25000"/>
                  </a:schemeClr>
                </a:solidFill>
              </a:rPr>
              <a:t> </a:t>
            </a:r>
            <a:r>
              <a:rPr lang="pt-BR" sz="2200" b="1" dirty="0">
                <a:solidFill>
                  <a:schemeClr val="bg2">
                    <a:lumMod val="25000"/>
                  </a:schemeClr>
                </a:solidFill>
              </a:rPr>
              <a:t>(ver 1Rs 16:31). A ela são atribuídos os pecados de prostituição </a:t>
            </a:r>
            <a:r>
              <a:rPr lang="pt-BR" sz="2200" b="1" dirty="0" smtClean="0">
                <a:solidFill>
                  <a:schemeClr val="bg2">
                    <a:lumMod val="25000"/>
                  </a:schemeClr>
                </a:solidFill>
              </a:rPr>
              <a:t>e ingestão </a:t>
            </a:r>
            <a:r>
              <a:rPr lang="pt-BR" sz="2200" b="1" dirty="0">
                <a:solidFill>
                  <a:schemeClr val="bg2">
                    <a:lumMod val="25000"/>
                  </a:schemeClr>
                </a:solidFill>
              </a:rPr>
              <a:t>de carnes sacrificadas aos ídolos. Isso se refere à apostasia do cristianismo durante a Idade Média. Em nome de Deus, imagens e </a:t>
            </a:r>
            <a:r>
              <a:rPr lang="pt-BR" sz="2200" b="1" dirty="0" smtClean="0">
                <a:solidFill>
                  <a:schemeClr val="bg2">
                    <a:lumMod val="25000"/>
                  </a:schemeClr>
                </a:solidFill>
              </a:rPr>
              <a:t>esculturas de </a:t>
            </a:r>
            <a:r>
              <a:rPr lang="pt-BR" sz="2200" b="1" dirty="0">
                <a:solidFill>
                  <a:schemeClr val="bg2">
                    <a:lumMod val="25000"/>
                  </a:schemeClr>
                </a:solidFill>
              </a:rPr>
              <a:t>santos eram adoradas, mandamentos divinos foram alterados por </a:t>
            </a:r>
            <a:r>
              <a:rPr lang="pt-BR" sz="2200" b="1" dirty="0" smtClean="0">
                <a:solidFill>
                  <a:schemeClr val="bg2">
                    <a:lumMod val="25000"/>
                  </a:schemeClr>
                </a:solidFill>
              </a:rPr>
              <a:t>decreto humano </a:t>
            </a:r>
            <a:r>
              <a:rPr lang="pt-BR" sz="2200" b="1" dirty="0">
                <a:solidFill>
                  <a:schemeClr val="bg2">
                    <a:lumMod val="25000"/>
                  </a:schemeClr>
                </a:solidFill>
              </a:rPr>
              <a:t>e os dissidentes foram perseguidos pela Inquisição. </a:t>
            </a:r>
            <a:endParaRPr lang="pt-BR" sz="2200" b="1" dirty="0" smtClean="0">
              <a:solidFill>
                <a:schemeClr val="bg2">
                  <a:lumMod val="25000"/>
                </a:schemeClr>
              </a:solidFill>
            </a:endParaRPr>
          </a:p>
          <a:p>
            <a:pPr algn="ctr"/>
            <a:r>
              <a:rPr lang="pt-BR" sz="2200" b="1" dirty="0" smtClean="0">
                <a:solidFill>
                  <a:schemeClr val="bg2">
                    <a:lumMod val="25000"/>
                  </a:schemeClr>
                </a:solidFill>
              </a:rPr>
              <a:t>Na </a:t>
            </a:r>
            <a:r>
              <a:rPr lang="pt-BR" sz="2200" b="1" dirty="0">
                <a:solidFill>
                  <a:schemeClr val="bg2">
                    <a:lumMod val="25000"/>
                  </a:schemeClr>
                </a:solidFill>
              </a:rPr>
              <a:t>época, o papa tomou para si prerrogativas divinas: perdoar pecados, condenar e absolver consciências, exigir adoração e exercer autoridade absoluta.</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1038"/>
            <a:ext cx="5038344" cy="629793"/>
          </a:xfrm>
          <a:prstGeom prst="rect">
            <a:avLst/>
          </a:prstGeom>
        </p:spPr>
      </p:pic>
    </p:spTree>
    <p:extLst>
      <p:ext uri="{BB962C8B-B14F-4D97-AF65-F5344CB8AC3E}">
        <p14:creationId xmlns:p14="http://schemas.microsoft.com/office/powerpoint/2010/main" val="3048317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A3BDAD"/>
            </a:gs>
            <a:gs pos="90259">
              <a:srgbClr val="A3BDAD"/>
            </a:gs>
            <a:gs pos="83000">
              <a:srgbClr val="A3BDAD"/>
            </a:gs>
            <a:gs pos="100000">
              <a:srgbClr val="A3BDAD"/>
            </a:gs>
          </a:gsLst>
          <a:lin ang="5400000" scaled="1"/>
        </a:gradFill>
        <a:effectLst/>
      </p:bgPr>
    </p:bg>
    <p:spTree>
      <p:nvGrpSpPr>
        <p:cNvPr id="1" name=""/>
        <p:cNvGrpSpPr/>
        <p:nvPr/>
      </p:nvGrpSpPr>
      <p:grpSpPr>
        <a:xfrm>
          <a:off x="0" y="0"/>
          <a:ext cx="0" cy="0"/>
          <a:chOff x="0" y="0"/>
          <a:chExt cx="0" cy="0"/>
        </a:xfrm>
      </p:grpSpPr>
      <p:sp>
        <p:nvSpPr>
          <p:cNvPr id="12" name="Rectangle 11"/>
          <p:cNvSpPr/>
          <p:nvPr/>
        </p:nvSpPr>
        <p:spPr>
          <a:xfrm>
            <a:off x="0" y="5850294"/>
            <a:ext cx="12192000" cy="1007706"/>
          </a:xfrm>
          <a:prstGeom prst="rect">
            <a:avLst/>
          </a:prstGeom>
          <a:solidFill>
            <a:srgbClr val="538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020532" y="6061759"/>
            <a:ext cx="7793319" cy="523220"/>
          </a:xfrm>
          <a:prstGeom prst="rect">
            <a:avLst/>
          </a:prstGeom>
        </p:spPr>
        <p:txBody>
          <a:bodyPr wrap="square">
            <a:spAutoFit/>
          </a:bodyPr>
          <a:lstStyle/>
          <a:p>
            <a:pPr algn="ctr"/>
            <a:r>
              <a:rPr lang="pt-BR" sz="1400" b="1" i="1" dirty="0">
                <a:solidFill>
                  <a:schemeClr val="bg1"/>
                </a:solidFill>
              </a:rPr>
              <a:t>Eis que estou à porta e bato; se alguém ouvir a minha voz e abrir a porta, entrarei em sua casa e cearei com ele, e ele, comigo. </a:t>
            </a:r>
            <a:r>
              <a:rPr lang="pt-BR" sz="1400" b="1" i="1" dirty="0" smtClean="0">
                <a:solidFill>
                  <a:schemeClr val="bg1"/>
                </a:solidFill>
              </a:rPr>
              <a:t>Apocalipse </a:t>
            </a:r>
            <a:r>
              <a:rPr lang="pt-BR" sz="1400" b="1" i="1" dirty="0">
                <a:solidFill>
                  <a:schemeClr val="bg1"/>
                </a:solidFill>
              </a:rPr>
              <a:t>3:20</a:t>
            </a:r>
            <a:endParaRPr lang="en-US" sz="1400" b="1" i="1" dirty="0">
              <a:solidFill>
                <a:schemeClr val="bg1"/>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1038"/>
            <a:ext cx="5038344" cy="629793"/>
          </a:xfrm>
          <a:prstGeom prst="rect">
            <a:avLst/>
          </a:prstGeom>
        </p:spPr>
      </p:pic>
      <p:sp>
        <p:nvSpPr>
          <p:cNvPr id="10" name="TextBox 9"/>
          <p:cNvSpPr txBox="1"/>
          <p:nvPr/>
        </p:nvSpPr>
        <p:spPr>
          <a:xfrm>
            <a:off x="708722" y="1647152"/>
            <a:ext cx="10416937" cy="1015663"/>
          </a:xfrm>
          <a:prstGeom prst="rect">
            <a:avLst/>
          </a:prstGeom>
          <a:noFill/>
        </p:spPr>
        <p:txBody>
          <a:bodyPr wrap="square" rtlCol="0">
            <a:spAutoFit/>
          </a:bodyPr>
          <a:lstStyle/>
          <a:p>
            <a:pPr algn="ctr"/>
            <a:r>
              <a:rPr lang="pt-BR" sz="3000" b="1" dirty="0" smtClean="0">
                <a:solidFill>
                  <a:srgbClr val="11613E"/>
                </a:solidFill>
              </a:rPr>
              <a:t>5</a:t>
            </a:r>
            <a:r>
              <a:rPr lang="pt-BR" sz="3000" b="1" dirty="0" smtClean="0"/>
              <a:t> </a:t>
            </a:r>
            <a:r>
              <a:rPr lang="pt-BR" sz="3000" b="1" dirty="0"/>
              <a:t>| Que apelo comovente Cristo faz a quem </a:t>
            </a:r>
            <a:r>
              <a:rPr lang="pt-BR" sz="3000" b="1" dirty="0" smtClean="0"/>
              <a:t>está espiritualmente  “</a:t>
            </a:r>
            <a:r>
              <a:rPr lang="pt-BR" sz="3000" b="1" dirty="0"/>
              <a:t>morno</a:t>
            </a:r>
            <a:r>
              <a:rPr lang="pt-BR" sz="3000" b="1" dirty="0" smtClean="0"/>
              <a:t>”? </a:t>
            </a:r>
            <a:r>
              <a:rPr lang="en-US" sz="3000" i="1" dirty="0" err="1" smtClean="0"/>
              <a:t>Apocalipse</a:t>
            </a:r>
            <a:r>
              <a:rPr lang="en-US" sz="3000" i="1" dirty="0" smtClean="0"/>
              <a:t> </a:t>
            </a:r>
            <a:r>
              <a:rPr lang="en-US" sz="3000" i="1" dirty="0"/>
              <a:t>3:20</a:t>
            </a:r>
            <a:endParaRPr lang="en-US" sz="3000" dirty="0"/>
          </a:p>
        </p:txBody>
      </p:sp>
      <p:sp>
        <p:nvSpPr>
          <p:cNvPr id="11" name="TextBox 10"/>
          <p:cNvSpPr txBox="1"/>
          <p:nvPr/>
        </p:nvSpPr>
        <p:spPr>
          <a:xfrm>
            <a:off x="811044" y="2672365"/>
            <a:ext cx="9985117" cy="2092881"/>
          </a:xfrm>
          <a:prstGeom prst="rect">
            <a:avLst/>
          </a:prstGeom>
          <a:noFill/>
        </p:spPr>
        <p:txBody>
          <a:bodyPr wrap="square" rtlCol="0">
            <a:spAutoFit/>
          </a:bodyPr>
          <a:lstStyle/>
          <a:p>
            <a:pPr>
              <a:spcBef>
                <a:spcPts val="300"/>
              </a:spcBef>
              <a:spcAft>
                <a:spcPts val="300"/>
              </a:spcAft>
            </a:pPr>
            <a:r>
              <a:rPr lang="pt-BR" sz="3000" dirty="0"/>
              <a:t>“Eis que estou à ________________ e bato; se alguém ouvir </a:t>
            </a:r>
            <a:r>
              <a:rPr lang="pt-BR" sz="3000" dirty="0" smtClean="0"/>
              <a:t>a </a:t>
            </a:r>
            <a:r>
              <a:rPr lang="pt-BR" sz="3000" dirty="0"/>
              <a:t>Minha ____________ </a:t>
            </a:r>
            <a:r>
              <a:rPr lang="pt-BR" sz="3000" dirty="0" smtClean="0"/>
              <a:t>e abrir </a:t>
            </a:r>
            <a:r>
              <a:rPr lang="pt-BR" sz="3000" dirty="0"/>
              <a:t>a </a:t>
            </a:r>
            <a:r>
              <a:rPr lang="pt-BR" sz="3000" dirty="0" smtClean="0"/>
              <a:t>________________, </a:t>
            </a:r>
          </a:p>
          <a:p>
            <a:pPr>
              <a:spcBef>
                <a:spcPts val="300"/>
              </a:spcBef>
              <a:spcAft>
                <a:spcPts val="300"/>
              </a:spcAft>
            </a:pPr>
            <a:r>
              <a:rPr lang="pt-BR" sz="3000" dirty="0" smtClean="0"/>
              <a:t>entrarei </a:t>
            </a:r>
            <a:r>
              <a:rPr lang="pt-BR" sz="3000" dirty="0"/>
              <a:t>em sua ___________________ e cearei com ele</a:t>
            </a:r>
            <a:r>
              <a:rPr lang="pt-BR" sz="3000" dirty="0" smtClean="0"/>
              <a:t>, </a:t>
            </a:r>
            <a:r>
              <a:rPr lang="en-US" sz="3000" dirty="0" smtClean="0"/>
              <a:t>e </a:t>
            </a:r>
          </a:p>
          <a:p>
            <a:pPr>
              <a:spcBef>
                <a:spcPts val="300"/>
              </a:spcBef>
              <a:spcAft>
                <a:spcPts val="300"/>
              </a:spcAft>
            </a:pPr>
            <a:r>
              <a:rPr lang="en-US" sz="3000" dirty="0" smtClean="0"/>
              <a:t>_____________ </a:t>
            </a:r>
            <a:r>
              <a:rPr lang="en-US" sz="3000" dirty="0" err="1"/>
              <a:t>Comigo</a:t>
            </a:r>
            <a:r>
              <a:rPr lang="en-US" sz="3000" dirty="0"/>
              <a:t>.”</a:t>
            </a:r>
          </a:p>
        </p:txBody>
      </p:sp>
      <p:sp>
        <p:nvSpPr>
          <p:cNvPr id="13" name="TextBox 12"/>
          <p:cNvSpPr txBox="1"/>
          <p:nvPr/>
        </p:nvSpPr>
        <p:spPr>
          <a:xfrm>
            <a:off x="4360189" y="2737810"/>
            <a:ext cx="826316" cy="369332"/>
          </a:xfrm>
          <a:prstGeom prst="rect">
            <a:avLst/>
          </a:prstGeom>
          <a:noFill/>
        </p:spPr>
        <p:txBody>
          <a:bodyPr wrap="none" rtlCol="0">
            <a:spAutoFit/>
          </a:bodyPr>
          <a:lstStyle/>
          <a:p>
            <a:r>
              <a:rPr lang="pt-BR" b="1" dirty="0" smtClean="0">
                <a:solidFill>
                  <a:srgbClr val="C00000"/>
                </a:solidFill>
              </a:rPr>
              <a:t>PORTA</a:t>
            </a:r>
            <a:endParaRPr lang="en-US" dirty="0">
              <a:solidFill>
                <a:srgbClr val="C00000"/>
              </a:solidFill>
            </a:endParaRPr>
          </a:p>
        </p:txBody>
      </p:sp>
      <p:sp>
        <p:nvSpPr>
          <p:cNvPr id="14" name="TextBox 13"/>
          <p:cNvSpPr txBox="1"/>
          <p:nvPr/>
        </p:nvSpPr>
        <p:spPr>
          <a:xfrm>
            <a:off x="2662047" y="3196087"/>
            <a:ext cx="578813" cy="369332"/>
          </a:xfrm>
          <a:prstGeom prst="rect">
            <a:avLst/>
          </a:prstGeom>
          <a:noFill/>
        </p:spPr>
        <p:txBody>
          <a:bodyPr wrap="none" rtlCol="0">
            <a:spAutoFit/>
          </a:bodyPr>
          <a:lstStyle/>
          <a:p>
            <a:r>
              <a:rPr lang="pt-BR" b="1" dirty="0" smtClean="0">
                <a:solidFill>
                  <a:srgbClr val="C00000"/>
                </a:solidFill>
              </a:rPr>
              <a:t>VOZ</a:t>
            </a:r>
            <a:endParaRPr lang="en-US" dirty="0">
              <a:solidFill>
                <a:srgbClr val="C00000"/>
              </a:solidFill>
            </a:endParaRPr>
          </a:p>
        </p:txBody>
      </p:sp>
      <p:sp>
        <p:nvSpPr>
          <p:cNvPr id="15" name="TextBox 14"/>
          <p:cNvSpPr txBox="1"/>
          <p:nvPr/>
        </p:nvSpPr>
        <p:spPr>
          <a:xfrm>
            <a:off x="6948297" y="3205612"/>
            <a:ext cx="826316" cy="369332"/>
          </a:xfrm>
          <a:prstGeom prst="rect">
            <a:avLst/>
          </a:prstGeom>
          <a:noFill/>
        </p:spPr>
        <p:txBody>
          <a:bodyPr wrap="none" rtlCol="0">
            <a:spAutoFit/>
          </a:bodyPr>
          <a:lstStyle/>
          <a:p>
            <a:r>
              <a:rPr lang="pt-BR" b="1" dirty="0" smtClean="0">
                <a:solidFill>
                  <a:srgbClr val="C00000"/>
                </a:solidFill>
              </a:rPr>
              <a:t>PORTA</a:t>
            </a:r>
            <a:endParaRPr lang="en-US" dirty="0">
              <a:solidFill>
                <a:srgbClr val="C00000"/>
              </a:solidFill>
            </a:endParaRPr>
          </a:p>
        </p:txBody>
      </p:sp>
      <p:sp>
        <p:nvSpPr>
          <p:cNvPr id="16" name="TextBox 15"/>
          <p:cNvSpPr txBox="1"/>
          <p:nvPr/>
        </p:nvSpPr>
        <p:spPr>
          <a:xfrm>
            <a:off x="4741264" y="3738909"/>
            <a:ext cx="691600" cy="369332"/>
          </a:xfrm>
          <a:prstGeom prst="rect">
            <a:avLst/>
          </a:prstGeom>
          <a:noFill/>
        </p:spPr>
        <p:txBody>
          <a:bodyPr wrap="none" rtlCol="0">
            <a:spAutoFit/>
          </a:bodyPr>
          <a:lstStyle/>
          <a:p>
            <a:r>
              <a:rPr lang="pt-BR" b="1" dirty="0" smtClean="0">
                <a:solidFill>
                  <a:srgbClr val="C00000"/>
                </a:solidFill>
              </a:rPr>
              <a:t>CASA</a:t>
            </a:r>
            <a:endParaRPr lang="en-US" dirty="0">
              <a:solidFill>
                <a:srgbClr val="C00000"/>
              </a:solidFill>
            </a:endParaRPr>
          </a:p>
        </p:txBody>
      </p:sp>
      <p:sp>
        <p:nvSpPr>
          <p:cNvPr id="17" name="TextBox 16"/>
          <p:cNvSpPr txBox="1"/>
          <p:nvPr/>
        </p:nvSpPr>
        <p:spPr>
          <a:xfrm>
            <a:off x="1671447" y="4259209"/>
            <a:ext cx="506870" cy="369332"/>
          </a:xfrm>
          <a:prstGeom prst="rect">
            <a:avLst/>
          </a:prstGeom>
          <a:noFill/>
        </p:spPr>
        <p:txBody>
          <a:bodyPr wrap="none" rtlCol="0">
            <a:spAutoFit/>
          </a:bodyPr>
          <a:lstStyle/>
          <a:p>
            <a:r>
              <a:rPr lang="pt-BR" b="1" dirty="0" smtClean="0">
                <a:solidFill>
                  <a:srgbClr val="C00000"/>
                </a:solidFill>
              </a:rPr>
              <a:t>ELE</a:t>
            </a:r>
            <a:endParaRPr lang="en-US" dirty="0">
              <a:solidFill>
                <a:srgbClr val="C00000"/>
              </a:solidFill>
            </a:endParaRPr>
          </a:p>
        </p:txBody>
      </p:sp>
    </p:spTree>
    <p:extLst>
      <p:ext uri="{BB962C8B-B14F-4D97-AF65-F5344CB8AC3E}">
        <p14:creationId xmlns:p14="http://schemas.microsoft.com/office/powerpoint/2010/main" val="407574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79465" y="1941709"/>
            <a:ext cx="7359014" cy="3539430"/>
          </a:xfrm>
          <a:prstGeom prst="rect">
            <a:avLst/>
          </a:prstGeom>
          <a:noFill/>
        </p:spPr>
        <p:txBody>
          <a:bodyPr wrap="square" rtlCol="0">
            <a:spAutoFit/>
          </a:bodyPr>
          <a:lstStyle/>
          <a:p>
            <a:pPr algn="ctr"/>
            <a:r>
              <a:rPr lang="pt-BR" sz="2800" b="1" dirty="0">
                <a:solidFill>
                  <a:schemeClr val="bg2">
                    <a:lumMod val="25000"/>
                  </a:schemeClr>
                </a:solidFill>
              </a:rPr>
              <a:t>Jesus aguarda a decisão de cada um. Ele não invade. </a:t>
            </a:r>
            <a:r>
              <a:rPr lang="pt-BR" sz="2800" b="1" dirty="0" smtClean="0">
                <a:solidFill>
                  <a:schemeClr val="bg2">
                    <a:lumMod val="25000"/>
                  </a:schemeClr>
                </a:solidFill>
              </a:rPr>
              <a:t>Seu </a:t>
            </a:r>
            <a:r>
              <a:rPr lang="pt-BR" sz="2800" b="1" dirty="0">
                <a:solidFill>
                  <a:schemeClr val="bg2">
                    <a:lumMod val="25000"/>
                  </a:schemeClr>
                </a:solidFill>
              </a:rPr>
              <a:t>convite é para </a:t>
            </a:r>
            <a:r>
              <a:rPr lang="pt-BR" sz="2800" b="1" dirty="0" smtClean="0">
                <a:solidFill>
                  <a:schemeClr val="bg2">
                    <a:lumMod val="25000"/>
                  </a:schemeClr>
                </a:solidFill>
              </a:rPr>
              <a:t>jantar (ou </a:t>
            </a:r>
            <a:r>
              <a:rPr lang="pt-BR" sz="2800" b="1" dirty="0">
                <a:solidFill>
                  <a:schemeClr val="bg2">
                    <a:lumMod val="25000"/>
                  </a:schemeClr>
                </a:solidFill>
              </a:rPr>
              <a:t>cear) conosco. </a:t>
            </a:r>
            <a:r>
              <a:rPr lang="pt-BR" sz="2800" b="1" dirty="0" smtClean="0">
                <a:solidFill>
                  <a:schemeClr val="bg2">
                    <a:lumMod val="25000"/>
                  </a:schemeClr>
                </a:solidFill>
              </a:rPr>
              <a:t>Isso </a:t>
            </a:r>
            <a:r>
              <a:rPr lang="pt-BR" sz="2800" b="1" dirty="0">
                <a:solidFill>
                  <a:schemeClr val="bg2">
                    <a:lumMod val="25000"/>
                  </a:schemeClr>
                </a:solidFill>
              </a:rPr>
              <a:t>significa que Ele nos chama a um relacionamento </a:t>
            </a:r>
            <a:r>
              <a:rPr lang="pt-BR" sz="2800" b="1" dirty="0" smtClean="0">
                <a:solidFill>
                  <a:schemeClr val="bg2">
                    <a:lumMod val="25000"/>
                  </a:schemeClr>
                </a:solidFill>
              </a:rPr>
              <a:t>de comunhão </a:t>
            </a:r>
            <a:r>
              <a:rPr lang="pt-BR" sz="2800" b="1" dirty="0">
                <a:solidFill>
                  <a:schemeClr val="bg2">
                    <a:lumMod val="25000"/>
                  </a:schemeClr>
                </a:solidFill>
              </a:rPr>
              <a:t>com Ele. Cristo quer que você O aceite em sua vida. Atenda </a:t>
            </a:r>
            <a:r>
              <a:rPr lang="pt-BR" sz="2800" b="1" dirty="0" smtClean="0">
                <a:solidFill>
                  <a:schemeClr val="bg2">
                    <a:lumMod val="25000"/>
                  </a:schemeClr>
                </a:solidFill>
              </a:rPr>
              <a:t>ao apelo </a:t>
            </a:r>
            <a:r>
              <a:rPr lang="pt-BR" sz="2800" b="1" dirty="0">
                <a:solidFill>
                  <a:schemeClr val="bg2">
                    <a:lumMod val="25000"/>
                  </a:schemeClr>
                </a:solidFill>
              </a:rPr>
              <a:t>que Jesus Cristo faz em Apocalipse 3:20, abrindo o coração para </a:t>
            </a:r>
            <a:r>
              <a:rPr lang="pt-BR" sz="2800" b="1" dirty="0" smtClean="0">
                <a:solidFill>
                  <a:schemeClr val="bg2">
                    <a:lumMod val="25000"/>
                  </a:schemeClr>
                </a:solidFill>
              </a:rPr>
              <a:t>que Ele </a:t>
            </a:r>
            <a:r>
              <a:rPr lang="pt-BR" sz="2800" b="1" dirty="0">
                <a:solidFill>
                  <a:schemeClr val="bg2">
                    <a:lumMod val="25000"/>
                  </a:schemeClr>
                </a:solidFill>
              </a:rPr>
              <a:t>entre em sua vida </a:t>
            </a:r>
            <a:r>
              <a:rPr lang="pt-BR" sz="2800" b="1" dirty="0" smtClean="0">
                <a:solidFill>
                  <a:schemeClr val="bg2">
                    <a:lumMod val="25000"/>
                  </a:schemeClr>
                </a:solidFill>
              </a:rPr>
              <a:t>e </a:t>
            </a:r>
            <a:r>
              <a:rPr lang="pt-BR" sz="2800" b="1" dirty="0">
                <a:solidFill>
                  <a:schemeClr val="bg2">
                    <a:lumMod val="25000"/>
                  </a:schemeClr>
                </a:solidFill>
              </a:rPr>
              <a:t>mude seu </a:t>
            </a:r>
            <a:r>
              <a:rPr lang="pt-BR" sz="2800" b="1" dirty="0" smtClean="0">
                <a:solidFill>
                  <a:schemeClr val="bg2">
                    <a:lumMod val="25000"/>
                  </a:schemeClr>
                </a:solidFill>
              </a:rPr>
              <a:t>ser.</a:t>
            </a:r>
            <a:endParaRPr lang="pt-BR" sz="2800" b="1" dirty="0">
              <a:solidFill>
                <a:schemeClr val="bg2">
                  <a:lumMod val="2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1038"/>
            <a:ext cx="5038344" cy="629793"/>
          </a:xfrm>
          <a:prstGeom prst="rect">
            <a:avLst/>
          </a:prstGeom>
        </p:spPr>
      </p:pic>
    </p:spTree>
    <p:extLst>
      <p:ext uri="{BB962C8B-B14F-4D97-AF65-F5344CB8AC3E}">
        <p14:creationId xmlns:p14="http://schemas.microsoft.com/office/powerpoint/2010/main" val="3145570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1038"/>
            <a:ext cx="5038344" cy="629793"/>
          </a:xfrm>
          <a:prstGeom prst="rect">
            <a:avLst/>
          </a:prstGeom>
        </p:spPr>
      </p:pic>
      <p:sp>
        <p:nvSpPr>
          <p:cNvPr id="6" name="Rectangle 5"/>
          <p:cNvSpPr/>
          <p:nvPr/>
        </p:nvSpPr>
        <p:spPr>
          <a:xfrm>
            <a:off x="3100619" y="1813964"/>
            <a:ext cx="5309734" cy="3566109"/>
          </a:xfrm>
          <a:prstGeom prst="rect">
            <a:avLst/>
          </a:prstGeom>
          <a:solidFill>
            <a:srgbClr val="A3B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73853" y="2133683"/>
            <a:ext cx="4763265" cy="3139321"/>
          </a:xfrm>
          <a:prstGeom prst="rect">
            <a:avLst/>
          </a:prstGeom>
          <a:noFill/>
        </p:spPr>
        <p:txBody>
          <a:bodyPr wrap="square" rtlCol="0">
            <a:spAutoFit/>
          </a:bodyPr>
          <a:lstStyle/>
          <a:p>
            <a:pPr algn="ctr"/>
            <a:r>
              <a:rPr lang="en-US" b="1" dirty="0" smtClean="0">
                <a:solidFill>
                  <a:srgbClr val="11613E"/>
                </a:solidFill>
              </a:rPr>
              <a:t>MEU COMPROMISSO:</a:t>
            </a:r>
          </a:p>
          <a:p>
            <a:pPr algn="ctr"/>
            <a:endParaRPr lang="en-US" b="1" dirty="0"/>
          </a:p>
          <a:p>
            <a:pPr algn="ctr"/>
            <a:r>
              <a:rPr lang="pt-BR" b="1" dirty="0"/>
              <a:t>Entendi que as sete cartas escritas às sete igrejas do Apocalipse representam</a:t>
            </a:r>
            <a:r>
              <a:rPr lang="pt-BR" b="1" dirty="0" smtClean="0"/>
              <a:t>, na </a:t>
            </a:r>
            <a:r>
              <a:rPr lang="pt-BR" b="1" dirty="0"/>
              <a:t>perspectiva histórica, os sete períodos vividos pela igreja cristã. Eu </a:t>
            </a:r>
            <a:r>
              <a:rPr lang="pt-BR" b="1" dirty="0" smtClean="0"/>
              <a:t>me comprometo </a:t>
            </a:r>
            <a:r>
              <a:rPr lang="pt-BR" b="1" dirty="0"/>
              <a:t>a aceitar sua mensagem e atender ao apelo que Jesus Cristo </a:t>
            </a:r>
            <a:r>
              <a:rPr lang="pt-BR" b="1" dirty="0" smtClean="0"/>
              <a:t>faz em </a:t>
            </a:r>
            <a:r>
              <a:rPr lang="pt-BR" b="1" dirty="0"/>
              <a:t>Apocalipse 3:20. Assim, abro meu coração para que Ele entre em </a:t>
            </a:r>
            <a:r>
              <a:rPr lang="pt-BR" b="1" dirty="0" smtClean="0"/>
              <a:t>minha vida </a:t>
            </a:r>
            <a:r>
              <a:rPr lang="pt-BR" b="1" dirty="0"/>
              <a:t>e mude meu ser.</a:t>
            </a:r>
            <a:endParaRPr lang="en-US" dirty="0" smtClean="0"/>
          </a:p>
          <a:p>
            <a:endParaRPr lang="en-US" dirty="0" smtClean="0"/>
          </a:p>
        </p:txBody>
      </p:sp>
    </p:spTree>
    <p:extLst>
      <p:ext uri="{BB962C8B-B14F-4D97-AF65-F5344CB8AC3E}">
        <p14:creationId xmlns:p14="http://schemas.microsoft.com/office/powerpoint/2010/main" val="1112592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5997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1038"/>
            <a:ext cx="5038344" cy="629793"/>
          </a:xfrm>
          <a:prstGeom prst="rect">
            <a:avLst/>
          </a:prstGeom>
        </p:spPr>
      </p:pic>
      <p:sp>
        <p:nvSpPr>
          <p:cNvPr id="3" name="TextBox 2"/>
          <p:cNvSpPr txBox="1"/>
          <p:nvPr/>
        </p:nvSpPr>
        <p:spPr>
          <a:xfrm>
            <a:off x="508773" y="1487452"/>
            <a:ext cx="9443301" cy="4201150"/>
          </a:xfrm>
          <a:prstGeom prst="rect">
            <a:avLst/>
          </a:prstGeom>
          <a:noFill/>
        </p:spPr>
        <p:txBody>
          <a:bodyPr wrap="square" rtlCol="0">
            <a:spAutoFit/>
          </a:bodyPr>
          <a:lstStyle/>
          <a:p>
            <a:pPr>
              <a:spcBef>
                <a:spcPts val="1800"/>
              </a:spcBef>
            </a:pPr>
            <a:r>
              <a:rPr lang="pt-BR" b="1" dirty="0">
                <a:solidFill>
                  <a:schemeClr val="bg2">
                    <a:lumMod val="25000"/>
                  </a:schemeClr>
                </a:solidFill>
              </a:rPr>
              <a:t>Graças à tecnologia, hoje temos a comunicação instantânea. Alguém </a:t>
            </a:r>
            <a:r>
              <a:rPr lang="pt-BR" b="1" dirty="0" smtClean="0">
                <a:solidFill>
                  <a:schemeClr val="bg2">
                    <a:lumMod val="25000"/>
                  </a:schemeClr>
                </a:solidFill>
              </a:rPr>
              <a:t>escreve </a:t>
            </a:r>
            <a:r>
              <a:rPr lang="pt-BR" b="1" dirty="0">
                <a:solidFill>
                  <a:schemeClr val="bg2">
                    <a:lumMod val="25000"/>
                  </a:schemeClr>
                </a:solidFill>
              </a:rPr>
              <a:t>ou diz alguma coisa em um aparelho eletrônico conectado a uma rede mundial, e, no mesmo instante, a mensagem pode ser lida, ouvida ou assistida pelo destinatário de qualquer parte do planeta. Por outro lado, a agilidade das mensagens eletrônicas deixou para trás o lado mais humano da correspondência por cartas, hábito que aproximava amigos, familiares e namorados. Que alegria receber uma carta da pessoa querida! A distância, a ausência e o silêncio frequentemente tornam mais evidentes os sentimentos escritos à mão. </a:t>
            </a:r>
          </a:p>
          <a:p>
            <a:pPr>
              <a:spcBef>
                <a:spcPts val="1800"/>
              </a:spcBef>
            </a:pPr>
            <a:r>
              <a:rPr lang="pt-BR" b="1" dirty="0">
                <a:solidFill>
                  <a:schemeClr val="bg2">
                    <a:lumMod val="25000"/>
                  </a:schemeClr>
                </a:solidFill>
              </a:rPr>
              <a:t>Jesus Cristo também enviou cartas. Ele inspirou João, o autor do Apocalipse, a escrever cartas a sete igrejas específicas, com mensagens direcionadas aos fiéis de cada uma dessas comunidades. Eram igrejas localizadas em sete cidades da província da Ásia Menor, cada uma reunindo pessoas com qualidades admiráveis e com falhas condenáveis, assim como todos nós. Devido à profundidade das palavras enunciadas por Jesus, essas cartas contêm instruções, advertências e promessas que se aplicam à igreja cristã ao longo das eras. Neste estudo, você conhecerá a mensagem de Cristo destinada para você.</a:t>
            </a:r>
            <a:endParaRPr lang="en-US" b="1" dirty="0">
              <a:solidFill>
                <a:schemeClr val="bg2">
                  <a:lumMod val="25000"/>
                </a:schemeClr>
              </a:solidFill>
            </a:endParaRPr>
          </a:p>
        </p:txBody>
      </p:sp>
    </p:spTree>
    <p:extLst>
      <p:ext uri="{BB962C8B-B14F-4D97-AF65-F5344CB8AC3E}">
        <p14:creationId xmlns:p14="http://schemas.microsoft.com/office/powerpoint/2010/main" val="3100065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A3BDAD"/>
            </a:gs>
            <a:gs pos="90259">
              <a:srgbClr val="A3BDAD"/>
            </a:gs>
            <a:gs pos="83000">
              <a:srgbClr val="A3BDAD"/>
            </a:gs>
            <a:gs pos="100000">
              <a:srgbClr val="A3BDAD"/>
            </a:gs>
          </a:gsLst>
          <a:lin ang="5400000" scaled="1"/>
        </a:gradFill>
        <a:effectLst/>
      </p:bgPr>
    </p:bg>
    <p:spTree>
      <p:nvGrpSpPr>
        <p:cNvPr id="1" name=""/>
        <p:cNvGrpSpPr/>
        <p:nvPr/>
      </p:nvGrpSpPr>
      <p:grpSpPr>
        <a:xfrm>
          <a:off x="0" y="0"/>
          <a:ext cx="0" cy="0"/>
          <a:chOff x="0" y="0"/>
          <a:chExt cx="0" cy="0"/>
        </a:xfrm>
      </p:grpSpPr>
      <p:sp>
        <p:nvSpPr>
          <p:cNvPr id="21" name="Rectangle 20"/>
          <p:cNvSpPr/>
          <p:nvPr/>
        </p:nvSpPr>
        <p:spPr>
          <a:xfrm>
            <a:off x="0" y="5850294"/>
            <a:ext cx="12192000" cy="1007706"/>
          </a:xfrm>
          <a:prstGeom prst="rect">
            <a:avLst/>
          </a:prstGeom>
          <a:solidFill>
            <a:srgbClr val="538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146498" y="6061759"/>
            <a:ext cx="7899004" cy="523220"/>
          </a:xfrm>
          <a:prstGeom prst="rect">
            <a:avLst/>
          </a:prstGeom>
        </p:spPr>
        <p:txBody>
          <a:bodyPr wrap="square">
            <a:spAutoFit/>
          </a:bodyPr>
          <a:lstStyle/>
          <a:p>
            <a:pPr algn="ctr"/>
            <a:r>
              <a:rPr lang="pt-BR" sz="1400" b="1" i="1" dirty="0" smtClean="0">
                <a:solidFill>
                  <a:schemeClr val="bg1"/>
                </a:solidFill>
              </a:rPr>
              <a:t>Dizendo</a:t>
            </a:r>
            <a:r>
              <a:rPr lang="pt-BR" sz="1400" b="1" i="1" dirty="0">
                <a:solidFill>
                  <a:schemeClr val="bg1"/>
                </a:solidFill>
              </a:rPr>
              <a:t>: O que vês escreve em livro e manda às sete igrejas: Éfeso, Esmirna, </a:t>
            </a:r>
            <a:r>
              <a:rPr lang="pt-BR" sz="1400" b="1" i="1" dirty="0" err="1">
                <a:solidFill>
                  <a:schemeClr val="bg1"/>
                </a:solidFill>
              </a:rPr>
              <a:t>Pérgamo</a:t>
            </a:r>
            <a:r>
              <a:rPr lang="pt-BR" sz="1400" b="1" i="1" dirty="0">
                <a:solidFill>
                  <a:schemeClr val="bg1"/>
                </a:solidFill>
              </a:rPr>
              <a:t>, </a:t>
            </a:r>
            <a:r>
              <a:rPr lang="pt-BR" sz="1400" b="1" i="1" dirty="0" err="1">
                <a:solidFill>
                  <a:schemeClr val="bg1"/>
                </a:solidFill>
              </a:rPr>
              <a:t>Tiatira</a:t>
            </a:r>
            <a:r>
              <a:rPr lang="pt-BR" sz="1400" b="1" i="1" dirty="0">
                <a:solidFill>
                  <a:schemeClr val="bg1"/>
                </a:solidFill>
              </a:rPr>
              <a:t>, </a:t>
            </a:r>
            <a:r>
              <a:rPr lang="pt-BR" sz="1400" b="1" i="1" dirty="0" err="1">
                <a:solidFill>
                  <a:schemeClr val="bg1"/>
                </a:solidFill>
              </a:rPr>
              <a:t>Sardes</a:t>
            </a:r>
            <a:r>
              <a:rPr lang="pt-BR" sz="1400" b="1" i="1" dirty="0">
                <a:solidFill>
                  <a:schemeClr val="bg1"/>
                </a:solidFill>
              </a:rPr>
              <a:t>, Filadélfia e </a:t>
            </a:r>
            <a:r>
              <a:rPr lang="pt-BR" sz="1400" b="1" i="1" dirty="0" err="1">
                <a:solidFill>
                  <a:schemeClr val="bg1"/>
                </a:solidFill>
              </a:rPr>
              <a:t>Laodicéia</a:t>
            </a:r>
            <a:r>
              <a:rPr lang="pt-BR" sz="1400" b="1" i="1" dirty="0">
                <a:solidFill>
                  <a:schemeClr val="bg1"/>
                </a:solidFill>
              </a:rPr>
              <a:t>. </a:t>
            </a:r>
            <a:r>
              <a:rPr lang="pt-BR" sz="1400" b="1" i="1" dirty="0" smtClean="0">
                <a:solidFill>
                  <a:schemeClr val="bg1"/>
                </a:solidFill>
              </a:rPr>
              <a:t>Apocalipse </a:t>
            </a:r>
            <a:r>
              <a:rPr lang="pt-BR" sz="1400" b="1" i="1" dirty="0" smtClean="0">
                <a:solidFill>
                  <a:schemeClr val="bg1"/>
                </a:solidFill>
              </a:rPr>
              <a:t>1:11</a:t>
            </a:r>
            <a:endParaRPr lang="en-US" sz="1400" b="1" i="1" dirty="0">
              <a:solidFill>
                <a:schemeClr val="bg1"/>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1038"/>
            <a:ext cx="5038344" cy="629793"/>
          </a:xfrm>
          <a:prstGeom prst="rect">
            <a:avLst/>
          </a:prstGeom>
        </p:spPr>
      </p:pic>
      <p:sp>
        <p:nvSpPr>
          <p:cNvPr id="12" name="TextBox 11"/>
          <p:cNvSpPr txBox="1"/>
          <p:nvPr/>
        </p:nvSpPr>
        <p:spPr>
          <a:xfrm>
            <a:off x="813700" y="1584069"/>
            <a:ext cx="9789983" cy="1077218"/>
          </a:xfrm>
          <a:prstGeom prst="rect">
            <a:avLst/>
          </a:prstGeom>
          <a:noFill/>
        </p:spPr>
        <p:txBody>
          <a:bodyPr wrap="square" rtlCol="0">
            <a:spAutoFit/>
          </a:bodyPr>
          <a:lstStyle/>
          <a:p>
            <a:r>
              <a:rPr lang="pt-BR" sz="3200" b="1" dirty="0">
                <a:solidFill>
                  <a:srgbClr val="11613E"/>
                </a:solidFill>
              </a:rPr>
              <a:t>1</a:t>
            </a:r>
            <a:r>
              <a:rPr lang="pt-BR" sz="3200" b="1" dirty="0"/>
              <a:t> | Quem foram os destinatários da mensagem de Jesus </a:t>
            </a:r>
            <a:endParaRPr lang="pt-BR" sz="3200" b="1" dirty="0" smtClean="0"/>
          </a:p>
          <a:p>
            <a:r>
              <a:rPr lang="pt-BR" sz="3200" b="1" dirty="0" smtClean="0"/>
              <a:t>no </a:t>
            </a:r>
            <a:r>
              <a:rPr lang="pt-BR" sz="3200" b="1" dirty="0"/>
              <a:t>Apocalipse? </a:t>
            </a:r>
            <a:r>
              <a:rPr lang="pt-BR" sz="3200" i="1" dirty="0" smtClean="0"/>
              <a:t>Apocalipse </a:t>
            </a:r>
            <a:r>
              <a:rPr lang="en-US" sz="3200" i="1" dirty="0" smtClean="0"/>
              <a:t>1:11</a:t>
            </a:r>
            <a:endParaRPr lang="en-US" sz="3200" dirty="0"/>
          </a:p>
        </p:txBody>
      </p:sp>
      <p:sp>
        <p:nvSpPr>
          <p:cNvPr id="13" name="TextBox 12"/>
          <p:cNvSpPr txBox="1"/>
          <p:nvPr/>
        </p:nvSpPr>
        <p:spPr>
          <a:xfrm>
            <a:off x="813699" y="2661287"/>
            <a:ext cx="9789983" cy="1569660"/>
          </a:xfrm>
          <a:prstGeom prst="rect">
            <a:avLst/>
          </a:prstGeom>
          <a:noFill/>
        </p:spPr>
        <p:txBody>
          <a:bodyPr wrap="square" rtlCol="0">
            <a:spAutoFit/>
          </a:bodyPr>
          <a:lstStyle/>
          <a:p>
            <a:r>
              <a:rPr lang="en-US" sz="3200" dirty="0" smtClean="0"/>
              <a:t>□ </a:t>
            </a:r>
            <a:r>
              <a:rPr lang="en-US" sz="3200" dirty="0" err="1" smtClean="0"/>
              <a:t>Sete</a:t>
            </a:r>
            <a:r>
              <a:rPr lang="en-US" sz="3200" dirty="0" smtClean="0"/>
              <a:t> </a:t>
            </a:r>
            <a:r>
              <a:rPr lang="en-US" sz="3200" dirty="0" err="1" smtClean="0"/>
              <a:t>líderes</a:t>
            </a:r>
            <a:r>
              <a:rPr lang="en-US" sz="3200" dirty="0" smtClean="0"/>
              <a:t> </a:t>
            </a:r>
            <a:r>
              <a:rPr lang="en-US" sz="3200" dirty="0" err="1" smtClean="0"/>
              <a:t>políticos</a:t>
            </a:r>
            <a:r>
              <a:rPr lang="en-US" sz="3200" dirty="0" smtClean="0"/>
              <a:t> 	        </a:t>
            </a:r>
          </a:p>
          <a:p>
            <a:r>
              <a:rPr lang="en-US" sz="3200" dirty="0" smtClean="0"/>
              <a:t>□ </a:t>
            </a:r>
            <a:r>
              <a:rPr lang="en-US" sz="3200" dirty="0" err="1" smtClean="0"/>
              <a:t>Sete</a:t>
            </a:r>
            <a:r>
              <a:rPr lang="en-US" sz="3200" dirty="0" smtClean="0"/>
              <a:t> </a:t>
            </a:r>
            <a:r>
              <a:rPr lang="en-US" sz="3200" dirty="0" err="1" smtClean="0"/>
              <a:t>pessoas</a:t>
            </a:r>
            <a:r>
              <a:rPr lang="en-US" sz="3200" dirty="0" smtClean="0"/>
              <a:t> </a:t>
            </a:r>
            <a:r>
              <a:rPr lang="en-US" sz="3200" dirty="0" err="1" smtClean="0"/>
              <a:t>santas</a:t>
            </a:r>
            <a:r>
              <a:rPr lang="en-US" sz="3200" dirty="0" smtClean="0"/>
              <a:t>          </a:t>
            </a:r>
          </a:p>
          <a:p>
            <a:r>
              <a:rPr lang="en-US" sz="3200" dirty="0" smtClean="0"/>
              <a:t>□ </a:t>
            </a:r>
            <a:r>
              <a:rPr lang="en-US" sz="3200" dirty="0" err="1" smtClean="0"/>
              <a:t>Sete</a:t>
            </a:r>
            <a:r>
              <a:rPr lang="en-US" sz="3200" dirty="0" smtClean="0"/>
              <a:t> </a:t>
            </a:r>
            <a:r>
              <a:rPr lang="en-US" sz="3200" dirty="0" err="1" smtClean="0"/>
              <a:t>igrejas</a:t>
            </a:r>
            <a:r>
              <a:rPr lang="en-US" sz="3200" dirty="0" smtClean="0"/>
              <a:t>.</a:t>
            </a:r>
            <a:endParaRPr lang="en-US" sz="3200" dirty="0"/>
          </a:p>
        </p:txBody>
      </p:sp>
      <p:sp>
        <p:nvSpPr>
          <p:cNvPr id="14" name="TextBox 13"/>
          <p:cNvSpPr txBox="1"/>
          <p:nvPr/>
        </p:nvSpPr>
        <p:spPr>
          <a:xfrm>
            <a:off x="888121" y="3771065"/>
            <a:ext cx="245084" cy="369332"/>
          </a:xfrm>
          <a:prstGeom prst="rect">
            <a:avLst/>
          </a:prstGeom>
          <a:noFill/>
        </p:spPr>
        <p:txBody>
          <a:bodyPr wrap="square" rtlCol="0">
            <a:spAutoFit/>
          </a:bodyPr>
          <a:lstStyle/>
          <a:p>
            <a:r>
              <a:rPr lang="en-US" b="1" dirty="0" smtClean="0">
                <a:solidFill>
                  <a:srgbClr val="C00000"/>
                </a:solidFill>
              </a:rPr>
              <a:t>x</a:t>
            </a:r>
            <a:endParaRPr lang="en-US" b="1" dirty="0">
              <a:solidFill>
                <a:srgbClr val="C00000"/>
              </a:solidFill>
            </a:endParaRPr>
          </a:p>
        </p:txBody>
      </p:sp>
    </p:spTree>
    <p:extLst>
      <p:ext uri="{BB962C8B-B14F-4D97-AF65-F5344CB8AC3E}">
        <p14:creationId xmlns:p14="http://schemas.microsoft.com/office/powerpoint/2010/main" val="354379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135861" y="1999317"/>
            <a:ext cx="7720520" cy="3477875"/>
          </a:xfrm>
          <a:prstGeom prst="rect">
            <a:avLst/>
          </a:prstGeom>
          <a:noFill/>
        </p:spPr>
        <p:txBody>
          <a:bodyPr wrap="square" rtlCol="0">
            <a:spAutoFit/>
          </a:bodyPr>
          <a:lstStyle/>
          <a:p>
            <a:pPr algn="ctr"/>
            <a:r>
              <a:rPr lang="pt-BR" sz="2000" b="1" dirty="0">
                <a:solidFill>
                  <a:schemeClr val="bg2">
                    <a:lumMod val="25000"/>
                  </a:schemeClr>
                </a:solidFill>
              </a:rPr>
              <a:t>O Apocalipse apresenta quatro séries de sete. São elas: as sete igrejas (</a:t>
            </a:r>
            <a:r>
              <a:rPr lang="pt-BR" sz="2000" b="1" dirty="0" err="1">
                <a:solidFill>
                  <a:schemeClr val="bg2">
                    <a:lumMod val="25000"/>
                  </a:schemeClr>
                </a:solidFill>
              </a:rPr>
              <a:t>Ap</a:t>
            </a:r>
            <a:r>
              <a:rPr lang="pt-BR" sz="2000" b="1" dirty="0">
                <a:solidFill>
                  <a:schemeClr val="bg2">
                    <a:lumMod val="25000"/>
                  </a:schemeClr>
                </a:solidFill>
              </a:rPr>
              <a:t> 1–3), os sete selos (5:1–8:1), as sete trombetas (8–11) e as sete pragas (15, 16). Cada uma dessas séries envolve a história do tempo de João até a segunda vinda de Jesus. Neste estudo, serão expostos os elementos que compõem a primeira das grandes séries: as sete igrejas. Cada igreja, assim como cada selo e trombeta, representa um período específico da história. As sete igrejas mencionadas no Apocalipse existiam de fato e estão na sequência de uma estrada real antiga que ligava essas cidades. Os conselhos para cada igreja ofereceram lições para a igreja daquela época, mas também são úteis para nós, hoje </a:t>
            </a:r>
            <a:endParaRPr lang="pt-BR" sz="2000" b="1" dirty="0" smtClean="0">
              <a:solidFill>
                <a:schemeClr val="bg2">
                  <a:lumMod val="25000"/>
                </a:schemeClr>
              </a:solidFill>
            </a:endParaRPr>
          </a:p>
          <a:p>
            <a:pPr algn="ctr"/>
            <a:r>
              <a:rPr lang="pt-BR" sz="2000" b="1" dirty="0" smtClean="0">
                <a:solidFill>
                  <a:schemeClr val="bg2">
                    <a:lumMod val="25000"/>
                  </a:schemeClr>
                </a:solidFill>
              </a:rPr>
              <a:t>(</a:t>
            </a:r>
            <a:r>
              <a:rPr lang="pt-BR" sz="2000" b="1" dirty="0">
                <a:solidFill>
                  <a:schemeClr val="bg2">
                    <a:lumMod val="25000"/>
                  </a:schemeClr>
                </a:solidFill>
              </a:rPr>
              <a:t>ver diagrama “As sete igrejas”, p. 108).</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1038"/>
            <a:ext cx="5038344" cy="629793"/>
          </a:xfrm>
          <a:prstGeom prst="rect">
            <a:avLst/>
          </a:prstGeom>
        </p:spPr>
      </p:pic>
    </p:spTree>
    <p:extLst>
      <p:ext uri="{BB962C8B-B14F-4D97-AF65-F5344CB8AC3E}">
        <p14:creationId xmlns:p14="http://schemas.microsoft.com/office/powerpoint/2010/main" val="1895244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A3BDAD"/>
            </a:gs>
            <a:gs pos="90259">
              <a:srgbClr val="A3BDAD"/>
            </a:gs>
            <a:gs pos="83000">
              <a:srgbClr val="A3BDAD"/>
            </a:gs>
            <a:gs pos="100000">
              <a:srgbClr val="A3BDAD"/>
            </a:gs>
          </a:gsLst>
          <a:lin ang="5400000" scaled="1"/>
        </a:gradFill>
        <a:effectLst/>
      </p:bgPr>
    </p:bg>
    <p:spTree>
      <p:nvGrpSpPr>
        <p:cNvPr id="1" name=""/>
        <p:cNvGrpSpPr/>
        <p:nvPr/>
      </p:nvGrpSpPr>
      <p:grpSpPr>
        <a:xfrm>
          <a:off x="0" y="0"/>
          <a:ext cx="0" cy="0"/>
          <a:chOff x="0" y="0"/>
          <a:chExt cx="0" cy="0"/>
        </a:xfrm>
      </p:grpSpPr>
      <p:sp>
        <p:nvSpPr>
          <p:cNvPr id="21" name="Rectangle 20"/>
          <p:cNvSpPr/>
          <p:nvPr/>
        </p:nvSpPr>
        <p:spPr>
          <a:xfrm>
            <a:off x="0" y="5850294"/>
            <a:ext cx="12192000" cy="1007706"/>
          </a:xfrm>
          <a:prstGeom prst="rect">
            <a:avLst/>
          </a:prstGeom>
          <a:solidFill>
            <a:srgbClr val="538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Rectangle 18"/>
          <p:cNvSpPr/>
          <p:nvPr/>
        </p:nvSpPr>
        <p:spPr>
          <a:xfrm>
            <a:off x="1188571" y="6092537"/>
            <a:ext cx="9727804" cy="523220"/>
          </a:xfrm>
          <a:prstGeom prst="rect">
            <a:avLst/>
          </a:prstGeom>
        </p:spPr>
        <p:txBody>
          <a:bodyPr wrap="square">
            <a:spAutoFit/>
          </a:bodyPr>
          <a:lstStyle/>
          <a:p>
            <a:pPr algn="ctr"/>
            <a:r>
              <a:rPr lang="pt-BR" sz="1400" b="1" i="1" dirty="0">
                <a:solidFill>
                  <a:schemeClr val="bg1"/>
                </a:solidFill>
              </a:rPr>
              <a:t>Segundo o número dos dias em que espiastes a terra, quarenta dias, cada dia representando um ano, levareis sobre vós as vossas </a:t>
            </a:r>
            <a:r>
              <a:rPr lang="pt-BR" sz="1400" b="1" i="1" dirty="0" err="1">
                <a:solidFill>
                  <a:schemeClr val="bg1"/>
                </a:solidFill>
              </a:rPr>
              <a:t>iniqüidades</a:t>
            </a:r>
            <a:r>
              <a:rPr lang="pt-BR" sz="1400" b="1" i="1" dirty="0">
                <a:solidFill>
                  <a:schemeClr val="bg1"/>
                </a:solidFill>
              </a:rPr>
              <a:t> quarenta anos e tereis experiência do meu desagrado. </a:t>
            </a:r>
            <a:r>
              <a:rPr lang="pt-BR" sz="1400" b="1" i="1" dirty="0" smtClean="0">
                <a:solidFill>
                  <a:schemeClr val="bg1"/>
                </a:solidFill>
              </a:rPr>
              <a:t>Números </a:t>
            </a:r>
            <a:r>
              <a:rPr lang="pt-BR" sz="1400" b="1" i="1" dirty="0">
                <a:solidFill>
                  <a:schemeClr val="bg1"/>
                </a:solidFill>
              </a:rPr>
              <a:t>14:34</a:t>
            </a:r>
            <a:endParaRPr lang="en-US" sz="1400" b="1" i="1" dirty="0">
              <a:solidFill>
                <a:schemeClr val="bg1"/>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1038"/>
            <a:ext cx="5038344" cy="629793"/>
          </a:xfrm>
          <a:prstGeom prst="rect">
            <a:avLst/>
          </a:prstGeom>
        </p:spPr>
      </p:pic>
      <p:sp>
        <p:nvSpPr>
          <p:cNvPr id="7" name="TextBox 6"/>
          <p:cNvSpPr txBox="1"/>
          <p:nvPr/>
        </p:nvSpPr>
        <p:spPr>
          <a:xfrm>
            <a:off x="885471" y="1758856"/>
            <a:ext cx="9883185" cy="1077218"/>
          </a:xfrm>
          <a:prstGeom prst="rect">
            <a:avLst/>
          </a:prstGeom>
          <a:noFill/>
        </p:spPr>
        <p:txBody>
          <a:bodyPr wrap="square" rtlCol="0">
            <a:spAutoFit/>
          </a:bodyPr>
          <a:lstStyle/>
          <a:p>
            <a:r>
              <a:rPr lang="pt-BR" sz="3200" b="1" dirty="0" smtClean="0">
                <a:solidFill>
                  <a:srgbClr val="11613E"/>
                </a:solidFill>
              </a:rPr>
              <a:t>2</a:t>
            </a:r>
            <a:r>
              <a:rPr lang="pt-BR" sz="3200" b="1" dirty="0" smtClean="0"/>
              <a:t> </a:t>
            </a:r>
            <a:r>
              <a:rPr lang="pt-BR" sz="3200" b="1" dirty="0"/>
              <a:t>| Nas profecias bíblicas, quanto representa um dia? </a:t>
            </a:r>
            <a:r>
              <a:rPr lang="pt-BR" sz="3200" i="1" dirty="0"/>
              <a:t>Números 14:34</a:t>
            </a:r>
            <a:r>
              <a:rPr lang="pt-BR" sz="3200" b="1" dirty="0" smtClean="0"/>
              <a:t>.</a:t>
            </a:r>
            <a:endParaRPr lang="en-US" sz="3200" dirty="0"/>
          </a:p>
        </p:txBody>
      </p:sp>
      <p:sp>
        <p:nvSpPr>
          <p:cNvPr id="9" name="TextBox 8"/>
          <p:cNvSpPr txBox="1"/>
          <p:nvPr/>
        </p:nvSpPr>
        <p:spPr>
          <a:xfrm>
            <a:off x="885471" y="2836074"/>
            <a:ext cx="9053845" cy="1569660"/>
          </a:xfrm>
          <a:prstGeom prst="rect">
            <a:avLst/>
          </a:prstGeom>
          <a:noFill/>
        </p:spPr>
        <p:txBody>
          <a:bodyPr wrap="square" rtlCol="0">
            <a:spAutoFit/>
          </a:bodyPr>
          <a:lstStyle/>
          <a:p>
            <a:r>
              <a:rPr lang="en-US" sz="3200" dirty="0" smtClean="0"/>
              <a:t>□ </a:t>
            </a:r>
            <a:r>
              <a:rPr lang="pt-BR" sz="3200" dirty="0"/>
              <a:t>Um dia representa 24 horas</a:t>
            </a:r>
            <a:r>
              <a:rPr lang="en-US" sz="3200" dirty="0" smtClean="0"/>
              <a:t>.</a:t>
            </a:r>
          </a:p>
          <a:p>
            <a:r>
              <a:rPr lang="en-US" sz="3200" dirty="0"/>
              <a:t>□ </a:t>
            </a:r>
            <a:r>
              <a:rPr lang="pt-BR" sz="3200" dirty="0"/>
              <a:t>Um dia representa um ano.</a:t>
            </a:r>
            <a:endParaRPr lang="en-US" sz="3200" dirty="0" smtClean="0"/>
          </a:p>
          <a:p>
            <a:r>
              <a:rPr lang="en-US" sz="3200" dirty="0" smtClean="0"/>
              <a:t>□ </a:t>
            </a:r>
            <a:r>
              <a:rPr lang="pt-BR" sz="3200" dirty="0"/>
              <a:t>Um dia representa mil anos</a:t>
            </a:r>
            <a:r>
              <a:rPr lang="pt-BR" sz="3200" dirty="0" smtClean="0"/>
              <a:t>.</a:t>
            </a:r>
            <a:r>
              <a:rPr lang="en-US" sz="3200" dirty="0" smtClean="0"/>
              <a:t>	</a:t>
            </a:r>
            <a:endParaRPr lang="en-US" sz="3200" dirty="0"/>
          </a:p>
        </p:txBody>
      </p:sp>
      <p:sp>
        <p:nvSpPr>
          <p:cNvPr id="10" name="TextBox 9"/>
          <p:cNvSpPr txBox="1"/>
          <p:nvPr/>
        </p:nvSpPr>
        <p:spPr>
          <a:xfrm>
            <a:off x="955782" y="3446871"/>
            <a:ext cx="245084" cy="369332"/>
          </a:xfrm>
          <a:prstGeom prst="rect">
            <a:avLst/>
          </a:prstGeom>
          <a:noFill/>
        </p:spPr>
        <p:txBody>
          <a:bodyPr wrap="square" rtlCol="0">
            <a:spAutoFit/>
          </a:bodyPr>
          <a:lstStyle/>
          <a:p>
            <a:r>
              <a:rPr lang="en-US" b="1" dirty="0" smtClean="0">
                <a:solidFill>
                  <a:srgbClr val="C00000"/>
                </a:solidFill>
              </a:rPr>
              <a:t>x</a:t>
            </a:r>
            <a:endParaRPr lang="en-US" b="1" dirty="0">
              <a:solidFill>
                <a:srgbClr val="C00000"/>
              </a:solidFill>
            </a:endParaRPr>
          </a:p>
        </p:txBody>
      </p:sp>
    </p:spTree>
    <p:extLst>
      <p:ext uri="{BB962C8B-B14F-4D97-AF65-F5344CB8AC3E}">
        <p14:creationId xmlns:p14="http://schemas.microsoft.com/office/powerpoint/2010/main" val="101497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A3BDAD"/>
            </a:gs>
            <a:gs pos="90259">
              <a:srgbClr val="A3BDAD"/>
            </a:gs>
            <a:gs pos="83000">
              <a:srgbClr val="A3BDAD"/>
            </a:gs>
            <a:gs pos="100000">
              <a:srgbClr val="A3BDAD"/>
            </a:gs>
          </a:gsLst>
          <a:lin ang="5400000" scaled="1"/>
        </a:gradFill>
        <a:effectLst/>
      </p:bgPr>
    </p:bg>
    <p:spTree>
      <p:nvGrpSpPr>
        <p:cNvPr id="1" name=""/>
        <p:cNvGrpSpPr/>
        <p:nvPr/>
      </p:nvGrpSpPr>
      <p:grpSpPr>
        <a:xfrm>
          <a:off x="0" y="0"/>
          <a:ext cx="0" cy="0"/>
          <a:chOff x="0" y="0"/>
          <a:chExt cx="0" cy="0"/>
        </a:xfrm>
      </p:grpSpPr>
      <p:sp>
        <p:nvSpPr>
          <p:cNvPr id="21" name="Rectangle 20"/>
          <p:cNvSpPr/>
          <p:nvPr/>
        </p:nvSpPr>
        <p:spPr>
          <a:xfrm>
            <a:off x="0" y="5850294"/>
            <a:ext cx="12192000" cy="1007706"/>
          </a:xfrm>
          <a:prstGeom prst="rect">
            <a:avLst/>
          </a:prstGeom>
          <a:solidFill>
            <a:srgbClr val="538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74478" y="6092537"/>
            <a:ext cx="10243044" cy="523220"/>
          </a:xfrm>
          <a:prstGeom prst="rect">
            <a:avLst/>
          </a:prstGeom>
        </p:spPr>
        <p:txBody>
          <a:bodyPr wrap="square">
            <a:spAutoFit/>
          </a:bodyPr>
          <a:lstStyle/>
          <a:p>
            <a:pPr algn="ctr"/>
            <a:r>
              <a:rPr lang="pt-BR" sz="1400" b="1" i="1" dirty="0">
                <a:solidFill>
                  <a:schemeClr val="bg1"/>
                </a:solidFill>
              </a:rPr>
              <a:t>Tenho, porém, contra ti o tolerares que essa mulher, </a:t>
            </a:r>
            <a:r>
              <a:rPr lang="pt-BR" sz="1400" b="1" i="1" dirty="0" err="1">
                <a:solidFill>
                  <a:schemeClr val="bg1"/>
                </a:solidFill>
              </a:rPr>
              <a:t>Jezabel</a:t>
            </a:r>
            <a:r>
              <a:rPr lang="pt-BR" sz="1400" b="1" i="1" dirty="0">
                <a:solidFill>
                  <a:schemeClr val="bg1"/>
                </a:solidFill>
              </a:rPr>
              <a:t>, que a si mesma se declara profetisa, não somente ensine, mas ainda seduza os meus servos a praticarem a prostituição e a comerem coisas sacrificadas aos ídolos. </a:t>
            </a:r>
            <a:r>
              <a:rPr lang="pt-BR" sz="1400" b="1" i="1" dirty="0" smtClean="0">
                <a:solidFill>
                  <a:schemeClr val="bg1"/>
                </a:solidFill>
              </a:rPr>
              <a:t>Apocalipse </a:t>
            </a:r>
            <a:r>
              <a:rPr lang="pt-BR" sz="1400" b="1" i="1" dirty="0">
                <a:solidFill>
                  <a:schemeClr val="bg1"/>
                </a:solidFill>
              </a:rPr>
              <a:t>2:10</a:t>
            </a:r>
            <a:endParaRPr lang="en-US" sz="1400" b="1" i="1" dirty="0">
              <a:solidFill>
                <a:schemeClr val="bg1"/>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1038"/>
            <a:ext cx="5038344" cy="629793"/>
          </a:xfrm>
          <a:prstGeom prst="rect">
            <a:avLst/>
          </a:prstGeom>
        </p:spPr>
      </p:pic>
      <p:sp>
        <p:nvSpPr>
          <p:cNvPr id="10" name="TextBox 9"/>
          <p:cNvSpPr txBox="1"/>
          <p:nvPr/>
        </p:nvSpPr>
        <p:spPr>
          <a:xfrm>
            <a:off x="905176" y="1867181"/>
            <a:ext cx="10414812" cy="1077218"/>
          </a:xfrm>
          <a:prstGeom prst="rect">
            <a:avLst/>
          </a:prstGeom>
          <a:noFill/>
        </p:spPr>
        <p:txBody>
          <a:bodyPr wrap="square" rtlCol="0">
            <a:spAutoFit/>
          </a:bodyPr>
          <a:lstStyle/>
          <a:p>
            <a:pPr algn="ctr"/>
            <a:r>
              <a:rPr lang="pt-BR" sz="3200" b="1" dirty="0" smtClean="0">
                <a:solidFill>
                  <a:srgbClr val="11613E"/>
                </a:solidFill>
              </a:rPr>
              <a:t>3</a:t>
            </a:r>
            <a:r>
              <a:rPr lang="pt-BR" sz="3200" b="1" dirty="0" smtClean="0"/>
              <a:t> | </a:t>
            </a:r>
            <a:r>
              <a:rPr lang="pt-BR" sz="3200" b="1" dirty="0"/>
              <a:t>Que período profético é incluído na mensagem à igreja de </a:t>
            </a:r>
            <a:r>
              <a:rPr lang="pt-BR" sz="3200" b="1" dirty="0" smtClean="0"/>
              <a:t>Esmirna</a:t>
            </a:r>
            <a:r>
              <a:rPr lang="pt-BR" sz="3200" b="1" dirty="0"/>
              <a:t>? </a:t>
            </a:r>
            <a:r>
              <a:rPr lang="pt-BR" sz="3200" i="1" dirty="0" smtClean="0"/>
              <a:t>Apocalipse </a:t>
            </a:r>
            <a:r>
              <a:rPr lang="en-US" sz="3200" i="1" dirty="0" smtClean="0"/>
              <a:t>2:10</a:t>
            </a:r>
            <a:endParaRPr lang="en-US" sz="3200" dirty="0"/>
          </a:p>
        </p:txBody>
      </p:sp>
      <p:cxnSp>
        <p:nvCxnSpPr>
          <p:cNvPr id="11" name="Straight Connector 10"/>
          <p:cNvCxnSpPr/>
          <p:nvPr/>
        </p:nvCxnSpPr>
        <p:spPr>
          <a:xfrm>
            <a:off x="1177939" y="3385025"/>
            <a:ext cx="98692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308158" y="3007943"/>
            <a:ext cx="9608849" cy="369332"/>
          </a:xfrm>
          <a:prstGeom prst="rect">
            <a:avLst/>
          </a:prstGeom>
          <a:noFill/>
        </p:spPr>
        <p:txBody>
          <a:bodyPr wrap="none" rtlCol="0">
            <a:spAutoFit/>
          </a:bodyPr>
          <a:lstStyle/>
          <a:p>
            <a:r>
              <a:rPr lang="pt-BR" b="1" dirty="0" smtClean="0">
                <a:solidFill>
                  <a:srgbClr val="C00000"/>
                </a:solidFill>
              </a:rPr>
              <a:t>Entendemos </a:t>
            </a:r>
            <a:r>
              <a:rPr lang="pt-BR" b="1" dirty="0">
                <a:solidFill>
                  <a:srgbClr val="C00000"/>
                </a:solidFill>
              </a:rPr>
              <a:t>que os dez dias de tribulação da fase de Esmirna se estendem entre os anos 303 e </a:t>
            </a:r>
            <a:r>
              <a:rPr lang="pt-BR" b="1" dirty="0" smtClean="0">
                <a:solidFill>
                  <a:srgbClr val="C00000"/>
                </a:solidFill>
              </a:rPr>
              <a:t>313.</a:t>
            </a:r>
            <a:endParaRPr lang="en-US" dirty="0">
              <a:solidFill>
                <a:srgbClr val="C00000"/>
              </a:solidFill>
            </a:endParaRPr>
          </a:p>
        </p:txBody>
      </p:sp>
    </p:spTree>
    <p:extLst>
      <p:ext uri="{BB962C8B-B14F-4D97-AF65-F5344CB8AC3E}">
        <p14:creationId xmlns:p14="http://schemas.microsoft.com/office/powerpoint/2010/main" val="41066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890772" y="1741831"/>
            <a:ext cx="7327115" cy="3046988"/>
          </a:xfrm>
          <a:prstGeom prst="rect">
            <a:avLst/>
          </a:prstGeom>
          <a:noFill/>
        </p:spPr>
        <p:txBody>
          <a:bodyPr wrap="square" rtlCol="0">
            <a:spAutoFit/>
          </a:bodyPr>
          <a:lstStyle/>
          <a:p>
            <a:r>
              <a:rPr lang="pt-BR" sz="2400" b="1" dirty="0">
                <a:solidFill>
                  <a:schemeClr val="bg2">
                    <a:lumMod val="25000"/>
                  </a:schemeClr>
                </a:solidFill>
              </a:rPr>
              <a:t>Em certas profecias, aplica-se o princípio dia/ano, em que um dia corresponde a um ano (</a:t>
            </a:r>
            <a:r>
              <a:rPr lang="pt-BR" sz="2400" b="1" dirty="0" err="1">
                <a:solidFill>
                  <a:schemeClr val="bg2">
                    <a:lumMod val="25000"/>
                  </a:schemeClr>
                </a:solidFill>
              </a:rPr>
              <a:t>Nm</a:t>
            </a:r>
            <a:r>
              <a:rPr lang="pt-BR" sz="2400" b="1" dirty="0">
                <a:solidFill>
                  <a:schemeClr val="bg2">
                    <a:lumMod val="25000"/>
                  </a:schemeClr>
                </a:solidFill>
              </a:rPr>
              <a:t> 14:34; </a:t>
            </a:r>
            <a:r>
              <a:rPr lang="pt-BR" sz="2400" b="1" dirty="0" err="1">
                <a:solidFill>
                  <a:schemeClr val="bg2">
                    <a:lumMod val="25000"/>
                  </a:schemeClr>
                </a:solidFill>
              </a:rPr>
              <a:t>Ez</a:t>
            </a:r>
            <a:r>
              <a:rPr lang="pt-BR" sz="2400" b="1" dirty="0">
                <a:solidFill>
                  <a:schemeClr val="bg2">
                    <a:lumMod val="25000"/>
                  </a:schemeClr>
                </a:solidFill>
              </a:rPr>
              <a:t> 4:6, 7). Assim, entendemos que os dez dias de tribulação da fase de Esmirna se estendem entre os anos 303 e 313. Em 303, um edito promulgado pelo imperador Diocleciano levantou uma forte onda de perseguição aos cristãos. Esse período teve fim com o Edito de Milão, assinado pelo imperador Constantino em </a:t>
            </a:r>
            <a:r>
              <a:rPr lang="pt-BR" sz="2400" b="1" dirty="0" smtClean="0">
                <a:solidFill>
                  <a:schemeClr val="bg2">
                    <a:lumMod val="25000"/>
                  </a:schemeClr>
                </a:solidFill>
              </a:rPr>
              <a:t>313.</a:t>
            </a:r>
            <a:endParaRPr lang="pt-BR" sz="2400" b="1" dirty="0">
              <a:solidFill>
                <a:schemeClr val="bg2">
                  <a:lumMod val="2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1038"/>
            <a:ext cx="5038344" cy="629793"/>
          </a:xfrm>
          <a:prstGeom prst="rect">
            <a:avLst/>
          </a:prstGeom>
        </p:spPr>
      </p:pic>
      <p:pic>
        <p:nvPicPr>
          <p:cNvPr id="6" name="Picture 5"/>
          <p:cNvPicPr>
            <a:picLocks noChangeAspect="1"/>
          </p:cNvPicPr>
          <p:nvPr/>
        </p:nvPicPr>
        <p:blipFill>
          <a:blip r:embed="rId4"/>
          <a:stretch>
            <a:fillRect/>
          </a:stretch>
        </p:blipFill>
        <p:spPr>
          <a:xfrm>
            <a:off x="814169" y="2101481"/>
            <a:ext cx="1535432" cy="1527471"/>
          </a:xfrm>
          <a:prstGeom prst="rect">
            <a:avLst/>
          </a:prstGeom>
        </p:spPr>
      </p:pic>
    </p:spTree>
    <p:extLst>
      <p:ext uri="{BB962C8B-B14F-4D97-AF65-F5344CB8AC3E}">
        <p14:creationId xmlns:p14="http://schemas.microsoft.com/office/powerpoint/2010/main" val="3279364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A3BDAD"/>
            </a:gs>
            <a:gs pos="90259">
              <a:srgbClr val="A3BDAD"/>
            </a:gs>
            <a:gs pos="83000">
              <a:srgbClr val="A3BDAD"/>
            </a:gs>
            <a:gs pos="100000">
              <a:srgbClr val="A3BDAD"/>
            </a:gs>
          </a:gsLst>
          <a:lin ang="5400000" scaled="1"/>
        </a:gradFill>
        <a:effectLst/>
      </p:bgPr>
    </p:bg>
    <p:spTree>
      <p:nvGrpSpPr>
        <p:cNvPr id="1" name=""/>
        <p:cNvGrpSpPr/>
        <p:nvPr/>
      </p:nvGrpSpPr>
      <p:grpSpPr>
        <a:xfrm>
          <a:off x="0" y="0"/>
          <a:ext cx="0" cy="0"/>
          <a:chOff x="0" y="0"/>
          <a:chExt cx="0" cy="0"/>
        </a:xfrm>
      </p:grpSpPr>
      <p:sp>
        <p:nvSpPr>
          <p:cNvPr id="21" name="Rectangle 20"/>
          <p:cNvSpPr/>
          <p:nvPr/>
        </p:nvSpPr>
        <p:spPr>
          <a:xfrm>
            <a:off x="0" y="5773479"/>
            <a:ext cx="12192000" cy="1084521"/>
          </a:xfrm>
          <a:prstGeom prst="rect">
            <a:avLst/>
          </a:prstGeom>
          <a:solidFill>
            <a:srgbClr val="538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289285" y="5946407"/>
            <a:ext cx="9380192" cy="738664"/>
          </a:xfrm>
          <a:prstGeom prst="rect">
            <a:avLst/>
          </a:prstGeom>
        </p:spPr>
        <p:txBody>
          <a:bodyPr wrap="square">
            <a:spAutoFit/>
          </a:bodyPr>
          <a:lstStyle/>
          <a:p>
            <a:pPr algn="ctr"/>
            <a:r>
              <a:rPr lang="pt-BR" sz="1400" b="1" i="1" baseline="30000" dirty="0" smtClean="0">
                <a:solidFill>
                  <a:schemeClr val="bg1"/>
                </a:solidFill>
              </a:rPr>
              <a:t>20</a:t>
            </a:r>
            <a:r>
              <a:rPr lang="pt-BR" sz="1400" b="1" i="1" dirty="0" smtClean="0">
                <a:solidFill>
                  <a:schemeClr val="bg1"/>
                </a:solidFill>
              </a:rPr>
              <a:t>Tenho</a:t>
            </a:r>
            <a:r>
              <a:rPr lang="pt-BR" sz="1400" b="1" i="1" dirty="0">
                <a:solidFill>
                  <a:schemeClr val="bg1"/>
                </a:solidFill>
              </a:rPr>
              <a:t>, porém, contra ti o tolerares que essa mulher, </a:t>
            </a:r>
            <a:r>
              <a:rPr lang="pt-BR" sz="1400" b="1" i="1" dirty="0" err="1">
                <a:solidFill>
                  <a:schemeClr val="bg1"/>
                </a:solidFill>
              </a:rPr>
              <a:t>Jezabel</a:t>
            </a:r>
            <a:r>
              <a:rPr lang="pt-BR" sz="1400" b="1" i="1" dirty="0">
                <a:solidFill>
                  <a:schemeClr val="bg1"/>
                </a:solidFill>
              </a:rPr>
              <a:t>, que a si mesma se declara profetisa, não somente ensine, mas ainda seduza os meus servos a praticarem a prostituição e a comerem coisas sacrificadas aos ídolos.</a:t>
            </a:r>
          </a:p>
          <a:p>
            <a:pPr algn="ctr"/>
            <a:r>
              <a:rPr lang="pt-BR" sz="1400" b="1" i="1" baseline="30000" dirty="0" smtClean="0">
                <a:solidFill>
                  <a:schemeClr val="bg1"/>
                </a:solidFill>
              </a:rPr>
              <a:t>21</a:t>
            </a:r>
            <a:r>
              <a:rPr lang="pt-BR" sz="1400" b="1" i="1" dirty="0" smtClean="0">
                <a:solidFill>
                  <a:schemeClr val="bg1"/>
                </a:solidFill>
              </a:rPr>
              <a:t>Dei-lhe </a:t>
            </a:r>
            <a:r>
              <a:rPr lang="pt-BR" sz="1400" b="1" i="1" dirty="0">
                <a:solidFill>
                  <a:schemeClr val="bg1"/>
                </a:solidFill>
              </a:rPr>
              <a:t>tempo para que se arrependesse; ela, todavia, não quer arrepender-se da sua prostituição. </a:t>
            </a:r>
            <a:r>
              <a:rPr lang="pt-BR" sz="1400" b="1" i="1" dirty="0" smtClean="0">
                <a:solidFill>
                  <a:schemeClr val="bg1"/>
                </a:solidFill>
              </a:rPr>
              <a:t>Apocalipse </a:t>
            </a:r>
            <a:r>
              <a:rPr lang="pt-BR" sz="1400" b="1" i="1" dirty="0">
                <a:solidFill>
                  <a:schemeClr val="bg1"/>
                </a:solidFill>
              </a:rPr>
              <a:t>2:20</a:t>
            </a:r>
            <a:r>
              <a:rPr lang="pt-BR" sz="1400" b="1" i="1" dirty="0" smtClean="0">
                <a:solidFill>
                  <a:schemeClr val="bg1"/>
                </a:solidFill>
              </a:rPr>
              <a:t>, 21</a:t>
            </a:r>
            <a:endParaRPr lang="en-US" sz="1400" b="1" i="1" dirty="0">
              <a:solidFill>
                <a:schemeClr val="bg1"/>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1038"/>
            <a:ext cx="5038344" cy="629793"/>
          </a:xfrm>
          <a:prstGeom prst="rect">
            <a:avLst/>
          </a:prstGeom>
        </p:spPr>
      </p:pic>
      <p:sp>
        <p:nvSpPr>
          <p:cNvPr id="7" name="TextBox 6"/>
          <p:cNvSpPr txBox="1"/>
          <p:nvPr/>
        </p:nvSpPr>
        <p:spPr>
          <a:xfrm>
            <a:off x="1289285" y="1845000"/>
            <a:ext cx="9359248" cy="1077218"/>
          </a:xfrm>
          <a:prstGeom prst="rect">
            <a:avLst/>
          </a:prstGeom>
          <a:noFill/>
        </p:spPr>
        <p:txBody>
          <a:bodyPr wrap="square" rtlCol="0">
            <a:spAutoFit/>
          </a:bodyPr>
          <a:lstStyle/>
          <a:p>
            <a:pPr algn="ctr"/>
            <a:r>
              <a:rPr lang="pt-BR" sz="3200" b="1" dirty="0" smtClean="0">
                <a:solidFill>
                  <a:srgbClr val="11613E"/>
                </a:solidFill>
              </a:rPr>
              <a:t>4</a:t>
            </a:r>
            <a:r>
              <a:rPr lang="pt-BR" sz="3200" b="1" dirty="0" smtClean="0"/>
              <a:t> | </a:t>
            </a:r>
            <a:r>
              <a:rPr lang="pt-BR" sz="3200" b="1" dirty="0"/>
              <a:t>Qual é a condição espiritual da igreja de </a:t>
            </a:r>
            <a:r>
              <a:rPr lang="pt-BR" sz="3200" b="1" dirty="0" err="1"/>
              <a:t>Tiatira</a:t>
            </a:r>
            <a:r>
              <a:rPr lang="pt-BR" sz="3200" b="1" dirty="0"/>
              <a:t>? </a:t>
            </a:r>
            <a:r>
              <a:rPr lang="pt-BR" sz="3200" i="1" dirty="0"/>
              <a:t>Apocalipse 2:20, 21</a:t>
            </a:r>
            <a:endParaRPr lang="en-US" sz="3200" dirty="0"/>
          </a:p>
        </p:txBody>
      </p:sp>
      <p:cxnSp>
        <p:nvCxnSpPr>
          <p:cNvPr id="9" name="Straight Connector 8"/>
          <p:cNvCxnSpPr/>
          <p:nvPr/>
        </p:nvCxnSpPr>
        <p:spPr>
          <a:xfrm flipV="1">
            <a:off x="1592019" y="3354914"/>
            <a:ext cx="877472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512133" y="2922218"/>
            <a:ext cx="8934497" cy="880369"/>
          </a:xfrm>
          <a:prstGeom prst="rect">
            <a:avLst/>
          </a:prstGeom>
          <a:noFill/>
        </p:spPr>
        <p:txBody>
          <a:bodyPr wrap="none" rtlCol="0">
            <a:spAutoFit/>
          </a:bodyPr>
          <a:lstStyle/>
          <a:p>
            <a:pPr algn="ctr">
              <a:lnSpc>
                <a:spcPct val="150000"/>
              </a:lnSpc>
            </a:pPr>
            <a:r>
              <a:rPr lang="pt-BR" b="1" dirty="0">
                <a:solidFill>
                  <a:srgbClr val="C00000"/>
                </a:solidFill>
              </a:rPr>
              <a:t>A ela são atribuídos os pecados de prostituição e ingestão de carnes sacrificadas aos ídolos. </a:t>
            </a:r>
            <a:endParaRPr lang="pt-BR" b="1" dirty="0" smtClean="0">
              <a:solidFill>
                <a:srgbClr val="C00000"/>
              </a:solidFill>
            </a:endParaRPr>
          </a:p>
          <a:p>
            <a:pPr algn="ctr">
              <a:lnSpc>
                <a:spcPct val="150000"/>
              </a:lnSpc>
            </a:pPr>
            <a:r>
              <a:rPr lang="pt-BR" b="1" dirty="0" smtClean="0">
                <a:solidFill>
                  <a:srgbClr val="C00000"/>
                </a:solidFill>
              </a:rPr>
              <a:t>Isso </a:t>
            </a:r>
            <a:r>
              <a:rPr lang="pt-BR" b="1" dirty="0">
                <a:solidFill>
                  <a:srgbClr val="C00000"/>
                </a:solidFill>
              </a:rPr>
              <a:t>se refere à apostasia do cristianismo durante a Idade Média.</a:t>
            </a:r>
            <a:endParaRPr lang="en-US" dirty="0">
              <a:solidFill>
                <a:srgbClr val="C00000"/>
              </a:solidFill>
            </a:endParaRPr>
          </a:p>
        </p:txBody>
      </p:sp>
      <p:cxnSp>
        <p:nvCxnSpPr>
          <p:cNvPr id="13" name="Straight Connector 12"/>
          <p:cNvCxnSpPr/>
          <p:nvPr/>
        </p:nvCxnSpPr>
        <p:spPr>
          <a:xfrm flipV="1">
            <a:off x="1592019" y="3802587"/>
            <a:ext cx="877472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11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5242</TotalTime>
  <Words>1083</Words>
  <Application>Microsoft Office PowerPoint</Application>
  <PresentationFormat>Widescreen</PresentationFormat>
  <Paragraphs>42</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Suzana Lima</dc:creator>
  <cp:lastModifiedBy>Suzana Lima</cp:lastModifiedBy>
  <cp:revision>167</cp:revision>
  <dcterms:created xsi:type="dcterms:W3CDTF">2019-02-15T00:40:10Z</dcterms:created>
  <dcterms:modified xsi:type="dcterms:W3CDTF">2019-03-01T11:27:30Z</dcterms:modified>
</cp:coreProperties>
</file>