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58" r:id="rId4"/>
    <p:sldId id="360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8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3" r:id="rId26"/>
    <p:sldId id="3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FCD"/>
    <a:srgbClr val="A3A2C4"/>
    <a:srgbClr val="D4D3E3"/>
    <a:srgbClr val="8887B3"/>
    <a:srgbClr val="5A2781"/>
    <a:srgbClr val="787676"/>
    <a:srgbClr val="C5C4DA"/>
    <a:srgbClr val="EDEDF5"/>
    <a:srgbClr val="B8B5D2"/>
    <a:srgbClr val="FF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099" y="1647260"/>
            <a:ext cx="9843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84C83"/>
                </a:solidFill>
              </a:rPr>
              <a:t>4</a:t>
            </a:r>
            <a:r>
              <a:rPr lang="pt-BR" sz="3200" b="1" dirty="0" smtClean="0"/>
              <a:t> </a:t>
            </a:r>
            <a:r>
              <a:rPr lang="pt-BR" sz="3200" b="1" dirty="0"/>
              <a:t>| Que </a:t>
            </a:r>
            <a:r>
              <a:rPr lang="pt-BR" sz="3200" b="1" dirty="0" smtClean="0"/>
              <a:t>afirmação </a:t>
            </a:r>
            <a:r>
              <a:rPr lang="pt-BR" sz="3200" b="1" dirty="0"/>
              <a:t>Jesus faz quanto àquele que estuda o </a:t>
            </a:r>
            <a:r>
              <a:rPr lang="pt-BR" sz="3200" b="1" dirty="0" smtClean="0"/>
              <a:t>        </a:t>
            </a:r>
          </a:p>
          <a:p>
            <a:r>
              <a:rPr lang="pt-BR" sz="3200" b="1" dirty="0" smtClean="0"/>
              <a:t>Apocalipse</a:t>
            </a:r>
            <a:r>
              <a:rPr lang="pt-BR" sz="3200" b="1" dirty="0"/>
              <a:t>? </a:t>
            </a:r>
            <a:r>
              <a:rPr lang="pt-BR" sz="3200" i="1" dirty="0"/>
              <a:t>Apocalipse 1:3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3099" y="2608162"/>
            <a:ext cx="8798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 smtClean="0"/>
              <a:t>Ler</a:t>
            </a:r>
            <a:r>
              <a:rPr lang="en-US" sz="2800" dirty="0" smtClean="0"/>
              <a:t> </a:t>
            </a:r>
            <a:r>
              <a:rPr lang="en-US" sz="2800" dirty="0" err="1" smtClean="0"/>
              <a:t>somente</a:t>
            </a:r>
            <a:r>
              <a:rPr lang="en-US" sz="2800" dirty="0" smtClean="0"/>
              <a:t> o Antigo </a:t>
            </a:r>
            <a:r>
              <a:rPr lang="en-US" sz="2800" dirty="0" err="1" smtClean="0"/>
              <a:t>Testamento</a:t>
            </a:r>
            <a:r>
              <a:rPr lang="en-US" sz="2800" dirty="0" smtClean="0"/>
              <a:t>.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 smtClean="0"/>
              <a:t>Ler</a:t>
            </a:r>
            <a:r>
              <a:rPr lang="en-US" sz="2800" dirty="0" smtClean="0"/>
              <a:t> </a:t>
            </a:r>
            <a:r>
              <a:rPr lang="en-US" sz="2800" dirty="0" err="1" smtClean="0"/>
              <a:t>somente</a:t>
            </a:r>
            <a:r>
              <a:rPr lang="en-US" sz="2800" dirty="0" smtClean="0"/>
              <a:t> o Novo </a:t>
            </a:r>
            <a:r>
              <a:rPr lang="en-US" sz="2800" dirty="0" err="1" smtClean="0"/>
              <a:t>Testamento</a:t>
            </a:r>
            <a:r>
              <a:rPr lang="en-US" sz="2800" dirty="0" smtClean="0"/>
              <a:t>.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 smtClean="0"/>
              <a:t>Buscar</a:t>
            </a:r>
            <a:r>
              <a:rPr lang="en-US" sz="2800" dirty="0" smtClean="0"/>
              <a:t> as </a:t>
            </a:r>
            <a:r>
              <a:rPr lang="en-US" sz="2800" dirty="0" err="1" smtClean="0"/>
              <a:t>informações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contidas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todos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livros</a:t>
            </a:r>
            <a:endParaRPr lang="en-US" sz="2800" dirty="0" smtClean="0"/>
          </a:p>
          <a:p>
            <a:r>
              <a:rPr lang="en-US" sz="2800" dirty="0" err="1" smtClean="0"/>
              <a:t>Bíblicos</a:t>
            </a:r>
            <a:r>
              <a:rPr lang="en-US" sz="2800" dirty="0" smtClean="0"/>
              <a:t>, </a:t>
            </a:r>
            <a:r>
              <a:rPr lang="en-US" sz="2800" dirty="0" err="1" smtClean="0"/>
              <a:t>tanto</a:t>
            </a:r>
            <a:r>
              <a:rPr lang="en-US" sz="2800" dirty="0" smtClean="0"/>
              <a:t> do Antigo </a:t>
            </a:r>
            <a:r>
              <a:rPr lang="en-US" sz="2800" dirty="0" err="1" smtClean="0"/>
              <a:t>quanto</a:t>
            </a:r>
            <a:r>
              <a:rPr lang="en-US" sz="2800" dirty="0" smtClean="0"/>
              <a:t> do Novo </a:t>
            </a:r>
            <a:r>
              <a:rPr lang="en-US" sz="2800" dirty="0" err="1" smtClean="0"/>
              <a:t>Testamento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dirty="0" smtClean="0"/>
              <a:t> 	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6298" y="6092537"/>
            <a:ext cx="8139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Bem-aventurados aqueles que </a:t>
            </a:r>
            <a:r>
              <a:rPr lang="pt-BR" sz="1400" b="1" i="1" dirty="0" err="1">
                <a:solidFill>
                  <a:schemeClr val="bg1"/>
                </a:solidFill>
              </a:rPr>
              <a:t>lêem</a:t>
            </a:r>
            <a:r>
              <a:rPr lang="pt-BR" sz="1400" b="1" i="1" dirty="0">
                <a:solidFill>
                  <a:schemeClr val="bg1"/>
                </a:solidFill>
              </a:rPr>
              <a:t> e aqueles que ouvem as palavras da profecia e guardam as coisas nela escritas, pois o tempo está próximo.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</a:t>
            </a:r>
            <a:r>
              <a:rPr lang="pt-BR" sz="1400" b="1" i="1" dirty="0">
                <a:solidFill>
                  <a:schemeClr val="bg1"/>
                </a:solidFill>
              </a:rPr>
              <a:t>1:3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481" y="4179079"/>
            <a:ext cx="2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9387" y="2587122"/>
            <a:ext cx="7511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orientação bíblica e o exemplo de Jesus são muito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específicos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: para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compreender 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Bíblia é necessário permitir que ela explique a si mesma. Assim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, 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chave para a compreensão dos símbolos do Apocalipse são 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próprio Apocalipse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e os escritos do Antigo e do Novo Testamento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843" y="1635051"/>
            <a:ext cx="10334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484C83"/>
                </a:solidFill>
              </a:rPr>
              <a:t>5</a:t>
            </a:r>
            <a:r>
              <a:rPr lang="pt-BR" sz="3200" b="1" dirty="0" smtClean="0"/>
              <a:t> </a:t>
            </a:r>
            <a:r>
              <a:rPr lang="pt-BR" sz="3200" b="1" dirty="0"/>
              <a:t>| Por que Deus Se revelou em algumas circunstâncias por </a:t>
            </a:r>
            <a:endParaRPr lang="pt-BR" sz="3200" b="1" dirty="0" smtClean="0"/>
          </a:p>
          <a:p>
            <a:pPr algn="ctr"/>
            <a:r>
              <a:rPr lang="pt-BR" sz="3200" b="1" dirty="0" smtClean="0"/>
              <a:t>meio </a:t>
            </a:r>
            <a:r>
              <a:rPr lang="pt-BR" sz="3200" b="1" dirty="0"/>
              <a:t>de </a:t>
            </a:r>
            <a:r>
              <a:rPr lang="pt-BR" sz="3200" b="1" dirty="0" smtClean="0"/>
              <a:t>parábolas </a:t>
            </a:r>
            <a:r>
              <a:rPr lang="en-US" sz="3200" b="1" dirty="0" smtClean="0"/>
              <a:t>e </a:t>
            </a:r>
            <a:r>
              <a:rPr lang="en-US" sz="3200" b="1" dirty="0" err="1"/>
              <a:t>símbolos</a:t>
            </a:r>
            <a:r>
              <a:rPr lang="en-US" sz="3200" b="1" dirty="0"/>
              <a:t>? </a:t>
            </a:r>
            <a:r>
              <a:rPr lang="en-US" sz="3200" i="1" dirty="0"/>
              <a:t>Lucas 8:10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4158" y="2754135"/>
            <a:ext cx="1056789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/>
              <a:t>“A _______________ outros é dado conhecer os </a:t>
            </a:r>
            <a:r>
              <a:rPr lang="pt-BR" sz="3200" dirty="0" smtClean="0"/>
              <a:t>____________ do reino de Deus; aos _______________,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 smtClean="0"/>
              <a:t>fala-se por __________, para que, ______________________, não vejam; e, _________, não entendam.”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39137" y="6092537"/>
            <a:ext cx="8477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Respondeu-lhes Jesus: A vós outros é dado conhecer os mistérios do reino de Deus; aos demais, fala-se por parábolas, para que, vendo, não vejam; e, ouvindo, não entendam.  Lucas 8:10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0305" y="2712269"/>
            <a:ext cx="1645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C00000"/>
                </a:solidFill>
              </a:rPr>
              <a:t>VÓS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3032" y="3219006"/>
            <a:ext cx="1645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C00000"/>
                </a:solidFill>
              </a:rPr>
              <a:t>MISTÉRIOS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1114" y="3214198"/>
            <a:ext cx="1645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C00000"/>
                </a:solidFill>
              </a:rPr>
              <a:t>DEMAIS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3185" y="3821354"/>
            <a:ext cx="1645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C00000"/>
                </a:solidFill>
              </a:rPr>
              <a:t>PARÁBOLAS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16793" y="3792506"/>
            <a:ext cx="1645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C00000"/>
                </a:solidFill>
              </a:rPr>
              <a:t>VENDO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9956" y="4328091"/>
            <a:ext cx="1645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C00000"/>
                </a:solidFill>
              </a:rPr>
              <a:t>OUVINDO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5454" y="2234675"/>
            <a:ext cx="8248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Jesus falou por meio de parábolas para que Sua mensagem fosse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entendida somente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por aqueles que tinham interesse nas coisas espirituais. Da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mesma forma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, Deus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codificou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revelação sobre o futuro do mundo no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Apocalipse para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que as pessoas pudessem compreendê-la apenas por meio do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relacionamento com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Deus. Jesus apresentou, em Sua sabedoria, mensagens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numa linguagem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compreensível para “Seus servos”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1:1).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9807" y="2381731"/>
            <a:ext cx="8822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484C83"/>
                </a:solidFill>
              </a:rPr>
              <a:t>6</a:t>
            </a:r>
            <a:r>
              <a:rPr lang="pt-BR" sz="3200" b="1" dirty="0" smtClean="0"/>
              <a:t> </a:t>
            </a:r>
            <a:r>
              <a:rPr lang="pt-BR" sz="3200" b="1" dirty="0"/>
              <a:t>| Entre os símbolos do Apocalipse, o que </a:t>
            </a:r>
            <a:r>
              <a:rPr lang="pt-BR" sz="3200" b="1" dirty="0" smtClean="0"/>
              <a:t>significa </a:t>
            </a:r>
            <a:r>
              <a:rPr lang="pt-BR" sz="3200" b="1" dirty="0"/>
              <a:t>o “Cordeiro</a:t>
            </a:r>
            <a:r>
              <a:rPr lang="pt-BR" sz="3200" b="1" dirty="0" smtClean="0"/>
              <a:t>”? </a:t>
            </a:r>
            <a:r>
              <a:rPr lang="pt-BR" sz="3200" i="1" dirty="0" smtClean="0"/>
              <a:t>Apocalipse </a:t>
            </a:r>
            <a:r>
              <a:rPr lang="pt-BR" sz="3200" i="1" dirty="0"/>
              <a:t>5:6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69027" y="3909795"/>
            <a:ext cx="8653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95330" y="3556340"/>
            <a:ext cx="7231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O cordeiro pascal significa vida e libertação do cativeiro egípcio.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8298" y="6086185"/>
            <a:ext cx="10334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Então, vi, no meio do trono e dos quatro seres viventes e entre os anciãos, de pé, um Cordeiro como tendo sido morto. Ele tinha sete chifres, bem como sete olhos, que são os sete Espíritos de Deus enviados por toda a terra.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</a:t>
            </a:r>
            <a:r>
              <a:rPr lang="pt-BR" sz="1400" b="1" i="1" dirty="0">
                <a:solidFill>
                  <a:schemeClr val="bg1"/>
                </a:solidFill>
              </a:rPr>
              <a:t>5:6</a:t>
            </a:r>
            <a:endParaRPr lang="en-US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0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6834" y="2386905"/>
            <a:ext cx="8425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No Antigo Testamento, o cordeiro é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sacrificado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em lugar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pecador.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O cordeiro pascal significa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vida e libertação do cativeiro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egípcio. 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Novo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Testamento aponta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Jesus como a realização do simbolismo do cordeiro. Cristo é Aquele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que tira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o pecado do mundo e liberta o pecador das amarras do mal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1:29).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762" y="2348572"/>
            <a:ext cx="10511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84C83"/>
                </a:solidFill>
              </a:rPr>
              <a:t>7</a:t>
            </a:r>
            <a:r>
              <a:rPr lang="pt-BR" sz="3200" b="1" dirty="0" smtClean="0"/>
              <a:t> </a:t>
            </a:r>
            <a:r>
              <a:rPr lang="pt-BR" sz="3200" b="1" dirty="0"/>
              <a:t>| O que </a:t>
            </a:r>
            <a:r>
              <a:rPr lang="pt-BR" sz="3200" b="1" dirty="0" smtClean="0"/>
              <a:t>significa </a:t>
            </a:r>
            <a:r>
              <a:rPr lang="pt-BR" sz="3200" b="1" dirty="0"/>
              <a:t>o “dragão” no Apocalipse? </a:t>
            </a:r>
            <a:r>
              <a:rPr lang="pt-BR" sz="3200" i="1" dirty="0"/>
              <a:t>Apocalipse 12:9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27527" y="3426493"/>
            <a:ext cx="102998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8004" y="2933347"/>
            <a:ext cx="787445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</a:rPr>
              <a:t>O Apocalipse </a:t>
            </a:r>
            <a:r>
              <a:rPr lang="pt-BR" sz="2000" b="1" dirty="0" smtClean="0">
                <a:solidFill>
                  <a:srgbClr val="C00000"/>
                </a:solidFill>
              </a:rPr>
              <a:t>identifica </a:t>
            </a:r>
            <a:r>
              <a:rPr lang="pt-BR" sz="2000" b="1" dirty="0">
                <a:solidFill>
                  <a:srgbClr val="C00000"/>
                </a:solidFill>
              </a:rPr>
              <a:t>o dragão como sendo a antiga serpente do </a:t>
            </a:r>
            <a:r>
              <a:rPr lang="pt-BR" sz="2000" b="1" dirty="0" smtClean="0">
                <a:solidFill>
                  <a:srgbClr val="C00000"/>
                </a:solidFill>
              </a:rPr>
              <a:t>Éden.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39756" y="6081831"/>
            <a:ext cx="9512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E foi expulso o grande dragão, a antiga serpente, que se chama diabo e Satanás, o sedutor de todo o mundo, sim, foi atirado para a terra, e, com ele, os seus anjos.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12:9</a:t>
            </a:r>
            <a:endParaRPr lang="en-US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234" y="2445095"/>
            <a:ext cx="66623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O Apocalipse identifica o dragão como sendo a antiga serpente do Éden, o próprio Satanás, que se coloca em luta contra Jesus, o Cordeiro</a:t>
            </a: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2841" y="2393305"/>
            <a:ext cx="9721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484C83"/>
                </a:solidFill>
              </a:rPr>
              <a:t>8</a:t>
            </a:r>
            <a:r>
              <a:rPr lang="pt-BR" sz="3200" b="1" dirty="0" smtClean="0"/>
              <a:t> </a:t>
            </a:r>
            <a:r>
              <a:rPr lang="pt-BR" sz="3200" b="1" dirty="0"/>
              <a:t>| O que </a:t>
            </a:r>
            <a:r>
              <a:rPr lang="pt-BR" sz="3200" b="1" dirty="0" smtClean="0"/>
              <a:t>significa </a:t>
            </a:r>
            <a:r>
              <a:rPr lang="pt-BR" sz="3200" b="1" dirty="0"/>
              <a:t>o termo “águas” no Apocalipse? </a:t>
            </a:r>
            <a:endParaRPr lang="pt-BR" sz="3200" b="1" dirty="0" smtClean="0"/>
          </a:p>
          <a:p>
            <a:pPr algn="ctr"/>
            <a:r>
              <a:rPr lang="pt-BR" sz="3200" i="1" dirty="0" smtClean="0"/>
              <a:t>Apocalipse </a:t>
            </a:r>
            <a:r>
              <a:rPr lang="pt-BR" sz="3200" i="1" dirty="0"/>
              <a:t>17:15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01471" y="4001437"/>
            <a:ext cx="87114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7415" y="3647494"/>
            <a:ext cx="816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O termo “águas” refere-se a “povos” no Apocalipse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  <a:p>
            <a:pPr algn="ctr"/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875233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44" y="6132427"/>
            <a:ext cx="6785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Falou-me ainda: As águas que viste, onde a meretriz está assentada, são povos, multidões, nações e línguas.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</a:t>
            </a:r>
            <a:r>
              <a:rPr lang="pt-BR" sz="1400" b="1" i="1" dirty="0">
                <a:solidFill>
                  <a:schemeClr val="bg1"/>
                </a:solidFill>
              </a:rPr>
              <a:t>17:15</a:t>
            </a:r>
            <a:endParaRPr lang="en-US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2863" y="1465404"/>
            <a:ext cx="9703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84C83"/>
                </a:solidFill>
              </a:rPr>
              <a:t>9</a:t>
            </a:r>
            <a:r>
              <a:rPr lang="pt-BR" sz="3200" b="1" dirty="0" smtClean="0"/>
              <a:t> </a:t>
            </a:r>
            <a:r>
              <a:rPr lang="pt-BR" sz="3200" b="1" dirty="0"/>
              <a:t>| Que advertências Deus nos faz ao interpretarmos as </a:t>
            </a:r>
            <a:endParaRPr lang="pt-BR" sz="3200" b="1" dirty="0" smtClean="0"/>
          </a:p>
          <a:p>
            <a:r>
              <a:rPr lang="pt-BR" sz="3200" b="1" dirty="0"/>
              <a:t> </a:t>
            </a:r>
            <a:r>
              <a:rPr lang="pt-BR" sz="3200" b="1" dirty="0" smtClean="0"/>
              <a:t>      profecias</a:t>
            </a:r>
            <a:r>
              <a:rPr lang="pt-BR" sz="3200" b="1" dirty="0"/>
              <a:t>? </a:t>
            </a:r>
            <a:r>
              <a:rPr lang="pt-BR" sz="3200" i="1" dirty="0"/>
              <a:t>2 Pedro 1:20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42864" y="2351793"/>
            <a:ext cx="100204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Podemos dar o </a:t>
            </a:r>
            <a:r>
              <a:rPr lang="pt-BR" sz="2800" dirty="0" smtClean="0"/>
              <a:t>significado </a:t>
            </a:r>
            <a:r>
              <a:rPr lang="pt-BR" sz="2800" dirty="0"/>
              <a:t>que quisermos às </a:t>
            </a:r>
            <a:r>
              <a:rPr lang="pt-BR" sz="2800" dirty="0" smtClean="0"/>
              <a:t>profecias.</a:t>
            </a:r>
            <a:endParaRPr lang="en-US" sz="2800" dirty="0" smtClean="0"/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Somos livres para eliminar das profecias os textos dos </a:t>
            </a:r>
            <a:endParaRPr lang="pt-BR" sz="2800" dirty="0" smtClean="0"/>
          </a:p>
          <a:p>
            <a:r>
              <a:rPr lang="pt-BR" sz="2800" dirty="0"/>
              <a:t> </a:t>
            </a:r>
            <a:r>
              <a:rPr lang="pt-BR" sz="2800" dirty="0" smtClean="0"/>
              <a:t>     quais discordamos.</a:t>
            </a:r>
            <a:endParaRPr lang="en-US" sz="2800" dirty="0" smtClean="0"/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Devemos interpretar as profecias iluminados pelo Espírito </a:t>
            </a:r>
            <a:r>
              <a:rPr lang="pt-BR" sz="2800" dirty="0" smtClean="0"/>
              <a:t>Santo</a:t>
            </a:r>
            <a:r>
              <a:rPr lang="pt-BR" sz="2800" dirty="0"/>
              <a:t>, </a:t>
            </a:r>
            <a:r>
              <a:rPr lang="pt-BR" sz="2800" dirty="0" smtClean="0"/>
              <a:t>preservando a </a:t>
            </a:r>
            <a:r>
              <a:rPr lang="pt-BR" sz="2800" dirty="0"/>
              <a:t>palavra profética sem acrescentar </a:t>
            </a:r>
            <a:r>
              <a:rPr lang="pt-BR" sz="2800" dirty="0" smtClean="0"/>
              <a:t>ou </a:t>
            </a:r>
            <a:r>
              <a:rPr lang="pt-BR" sz="2800" dirty="0"/>
              <a:t>retirar </a:t>
            </a:r>
            <a:r>
              <a:rPr lang="pt-BR" sz="2800" dirty="0" smtClean="0"/>
              <a:t>nada.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r>
              <a:rPr lang="en-US" sz="2800" dirty="0" smtClean="0"/>
              <a:t> 	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38" y="6199000"/>
            <a:ext cx="10334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Sabendo primeiramente isto: que nenhuma profecia da Escritura é de particular </a:t>
            </a:r>
            <a:r>
              <a:rPr lang="pt-BR" sz="1400" b="1" i="1" dirty="0" smtClean="0">
                <a:solidFill>
                  <a:schemeClr val="bg1"/>
                </a:solidFill>
              </a:rPr>
              <a:t>interpretação. 2 </a:t>
            </a:r>
            <a:r>
              <a:rPr lang="pt-BR" sz="1400" b="1" i="1" dirty="0">
                <a:solidFill>
                  <a:schemeClr val="bg1"/>
                </a:solidFill>
              </a:rPr>
              <a:t>Pedro 1:20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2269" y="4370131"/>
            <a:ext cx="2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1233" y="2785951"/>
            <a:ext cx="665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Devemos interpretar as profecias iluminados </a:t>
            </a:r>
            <a:endParaRPr lang="pt-B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pelo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Espírito Santo, sem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criar interpretações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pessoais baseadas em especulação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788" y="1543666"/>
            <a:ext cx="10916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84C83"/>
                </a:solidFill>
              </a:rPr>
              <a:t>10</a:t>
            </a:r>
            <a:r>
              <a:rPr lang="pt-BR" sz="3200" b="1" dirty="0" smtClean="0"/>
              <a:t> </a:t>
            </a:r>
            <a:r>
              <a:rPr lang="pt-BR" sz="3200" b="1" dirty="0"/>
              <a:t>| Qual é a síntese da mensagem do Apocalipse</a:t>
            </a:r>
            <a:r>
              <a:rPr lang="pt-BR" sz="3200" b="1" dirty="0" smtClean="0"/>
              <a:t>?</a:t>
            </a:r>
            <a:r>
              <a:rPr lang="pt-BR" sz="3200" b="1" i="1" dirty="0" smtClean="0"/>
              <a:t> </a:t>
            </a:r>
          </a:p>
          <a:p>
            <a:r>
              <a:rPr lang="pt-BR" sz="3200" i="1" dirty="0" smtClean="0"/>
              <a:t>Apocalipse </a:t>
            </a:r>
            <a:r>
              <a:rPr lang="pt-BR" sz="3200" i="1" dirty="0"/>
              <a:t>12:10, </a:t>
            </a:r>
            <a:r>
              <a:rPr lang="pt-BR" sz="3200" i="1" dirty="0" smtClean="0"/>
              <a:t>11.</a:t>
            </a:r>
            <a:r>
              <a:rPr lang="pt-BR" sz="3200" b="1" i="1" dirty="0" smtClean="0"/>
              <a:t> </a:t>
            </a:r>
            <a:r>
              <a:rPr lang="pt-BR" sz="3200" b="1" dirty="0" smtClean="0"/>
              <a:t>Assinale </a:t>
            </a:r>
            <a:r>
              <a:rPr lang="pt-BR" sz="3200" b="1" dirty="0"/>
              <a:t>V para verdadeiro ou F para falso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7787" y="2661037"/>
            <a:ext cx="108235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Bem e mal existirão para sempre, e devemos nos </a:t>
            </a:r>
            <a:r>
              <a:rPr lang="pt-BR" sz="2800" dirty="0" smtClean="0"/>
              <a:t>conformar </a:t>
            </a:r>
            <a:r>
              <a:rPr lang="pt-BR" sz="2800" dirty="0"/>
              <a:t>com </a:t>
            </a:r>
            <a:r>
              <a:rPr lang="pt-BR" sz="2800" dirty="0" smtClean="0"/>
              <a:t>isso.</a:t>
            </a:r>
            <a:endParaRPr lang="en-US" sz="2800" dirty="0" smtClean="0"/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 salvação, a glória e o poder pertencem a </a:t>
            </a:r>
            <a:r>
              <a:rPr lang="pt-BR" sz="2800" dirty="0" smtClean="0"/>
              <a:t>Deus.</a:t>
            </a:r>
            <a:endParaRPr lang="en-US" sz="2800" dirty="0" smtClean="0"/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O diabo e seus instrumentos de engano serão </a:t>
            </a:r>
            <a:r>
              <a:rPr lang="pt-BR" sz="2800" dirty="0" smtClean="0"/>
              <a:t>derrotados definitivamente.</a:t>
            </a:r>
            <a:r>
              <a:rPr lang="en-US" sz="2800" dirty="0" smtClean="0"/>
              <a:t>  	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5607817"/>
            <a:ext cx="12192000" cy="1250183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6844" y="5755854"/>
            <a:ext cx="9925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baseline="30000" dirty="0" smtClean="0">
                <a:solidFill>
                  <a:schemeClr val="bg1"/>
                </a:solidFill>
              </a:rPr>
              <a:t>10</a:t>
            </a:r>
            <a:r>
              <a:rPr lang="pt-BR" sz="1400" b="1" i="1" dirty="0" smtClean="0">
                <a:solidFill>
                  <a:schemeClr val="bg1"/>
                </a:solidFill>
              </a:rPr>
              <a:t>Então</a:t>
            </a:r>
            <a:r>
              <a:rPr lang="pt-BR" sz="1400" b="1" i="1" dirty="0">
                <a:solidFill>
                  <a:schemeClr val="bg1"/>
                </a:solidFill>
              </a:rPr>
              <a:t>, ouvi grande voz do céu, proclamando: Agora, veio a salvação, o poder, o reino do nosso Deus e a autoridade do seu Cristo, pois foi expulso o acusador de nossos irmãos, o mesmo que os acusa de dia e de noite, diante do nosso Deus.</a:t>
            </a:r>
          </a:p>
          <a:p>
            <a:pPr algn="ctr"/>
            <a:r>
              <a:rPr lang="pt-BR" sz="1400" b="1" i="1" baseline="30000" dirty="0" smtClean="0">
                <a:solidFill>
                  <a:schemeClr val="bg1"/>
                </a:solidFill>
              </a:rPr>
              <a:t>11</a:t>
            </a:r>
            <a:r>
              <a:rPr lang="pt-BR" sz="1400" b="1" i="1" dirty="0" smtClean="0">
                <a:solidFill>
                  <a:schemeClr val="bg1"/>
                </a:solidFill>
              </a:rPr>
              <a:t>Eles</a:t>
            </a:r>
            <a:r>
              <a:rPr lang="pt-BR" sz="1400" b="1" i="1" dirty="0">
                <a:solidFill>
                  <a:schemeClr val="bg1"/>
                </a:solidFill>
              </a:rPr>
              <a:t>, pois, o venceram por causa do sangue do Cordeiro e por causa da palavra do testemunho que deram e, mesmo em face da morte, não amaram a própria </a:t>
            </a:r>
            <a:r>
              <a:rPr lang="pt-BR" sz="1400" b="1" i="1" dirty="0" smtClean="0">
                <a:solidFill>
                  <a:schemeClr val="bg1"/>
                </a:solidFill>
              </a:rPr>
              <a:t>vida. Apocalipse 12:10</a:t>
            </a:r>
            <a:r>
              <a:rPr lang="pt-BR" sz="1400" b="1" i="1" dirty="0" smtClean="0">
                <a:solidFill>
                  <a:schemeClr val="bg1"/>
                </a:solidFill>
              </a:rPr>
              <a:t>, 11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813" y="2911203"/>
            <a:ext cx="2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813" y="3581200"/>
            <a:ext cx="2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500" y="4259510"/>
            <a:ext cx="22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9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9172" y="2854899"/>
            <a:ext cx="6943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salvação, o poder e o reino são obtidos para nós por Deus, por intermédio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de Cristo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. Ao aceitarmos o sacrifício de Cristo, vencemos o acusador e 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morte.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8631" y="2332057"/>
            <a:ext cx="10128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484C83"/>
                </a:solidFill>
              </a:rPr>
              <a:t>11</a:t>
            </a:r>
            <a:r>
              <a:rPr lang="pt-BR" sz="3200" b="1" dirty="0" smtClean="0"/>
              <a:t> </a:t>
            </a:r>
            <a:r>
              <a:rPr lang="pt-BR" sz="3200" b="1" dirty="0"/>
              <a:t>| Por que, no Apocalipse, o anúncio de uma destruição é uma </a:t>
            </a:r>
            <a:r>
              <a:rPr lang="pt-BR" sz="3200" b="1" dirty="0" smtClean="0"/>
              <a:t>mensagem de </a:t>
            </a:r>
            <a:r>
              <a:rPr lang="en-US" sz="3200" b="1" dirty="0" err="1" smtClean="0"/>
              <a:t>esperança</a:t>
            </a:r>
            <a:r>
              <a:rPr lang="en-US" sz="3200" b="1" dirty="0"/>
              <a:t>? </a:t>
            </a:r>
            <a:r>
              <a:rPr lang="en-US" sz="3200" i="1" dirty="0" err="1"/>
              <a:t>Apocalipse</a:t>
            </a:r>
            <a:r>
              <a:rPr lang="en-US" sz="3200" i="1" dirty="0"/>
              <a:t> 20:10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93269" y="4033832"/>
            <a:ext cx="9751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74951" y="3549854"/>
            <a:ext cx="716708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</a:rPr>
              <a:t>O diabo e seus instrumentos de engano, que tanto mal têm provocado, </a:t>
            </a:r>
            <a:r>
              <a:rPr lang="pt-BR" sz="2000" b="1" dirty="0" smtClean="0">
                <a:solidFill>
                  <a:srgbClr val="C00000"/>
                </a:solidFill>
              </a:rPr>
              <a:t>serão </a:t>
            </a:r>
            <a:r>
              <a:rPr lang="en-US" sz="2000" b="1" dirty="0" err="1" smtClean="0">
                <a:solidFill>
                  <a:srgbClr val="C00000"/>
                </a:solidFill>
              </a:rPr>
              <a:t>derrotados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definitivamente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69" y="4514598"/>
            <a:ext cx="9751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8640" y="6105520"/>
            <a:ext cx="97106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O diabo, o sedutor deles, foi lançado para dentro do lago de fogo e enxofre, onde já se encontram não só a besta como também o falso profeta; e serão atormentados de dia e de noite, pelos séculos dos séculos </a:t>
            </a:r>
            <a:r>
              <a:rPr lang="en-US" sz="1400" b="1" i="1" dirty="0" err="1">
                <a:solidFill>
                  <a:schemeClr val="bg1"/>
                </a:solidFill>
              </a:rPr>
              <a:t>Apocalipse</a:t>
            </a:r>
            <a:r>
              <a:rPr lang="en-US" sz="1400" b="1" i="1" dirty="0">
                <a:solidFill>
                  <a:schemeClr val="bg1"/>
                </a:solidFill>
              </a:rPr>
              <a:t> 20:10</a:t>
            </a:r>
            <a:r>
              <a:rPr lang="pt-BR" sz="1400" b="1" i="1" dirty="0">
                <a:solidFill>
                  <a:schemeClr val="bg1"/>
                </a:solidFill>
              </a:rPr>
              <a:t/>
            </a:r>
            <a:br>
              <a:rPr lang="pt-BR" sz="1400" b="1" i="1" dirty="0">
                <a:solidFill>
                  <a:schemeClr val="bg1"/>
                </a:solidFill>
              </a:rPr>
            </a:br>
            <a:endParaRPr lang="en-US" sz="1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9282" y="1999979"/>
            <a:ext cx="8851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484C83"/>
                </a:solidFill>
              </a:rPr>
              <a:t>12</a:t>
            </a:r>
            <a:r>
              <a:rPr lang="pt-BR" sz="3200" b="1" dirty="0" smtClean="0"/>
              <a:t> </a:t>
            </a:r>
            <a:r>
              <a:rPr lang="pt-BR" sz="3200" b="1" dirty="0"/>
              <a:t>| Que promessa encerra o livro do Apocalipse? </a:t>
            </a:r>
            <a:r>
              <a:rPr lang="pt-BR" sz="3200" i="1" dirty="0"/>
              <a:t>Apocalipse 22:7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7869" y="3491992"/>
            <a:ext cx="84937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84685" y="6184870"/>
            <a:ext cx="9520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Eis que venho sem demora. Bem-aventurado aquele que guarda as palavras da profecia deste livro.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</a:t>
            </a:r>
            <a:r>
              <a:rPr lang="pt-BR" sz="1400" b="1" i="1" dirty="0">
                <a:solidFill>
                  <a:schemeClr val="bg1"/>
                </a:solidFill>
              </a:rPr>
              <a:t>22:7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558" y="3014109"/>
            <a:ext cx="716708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i="1" dirty="0">
                <a:solidFill>
                  <a:srgbClr val="C00000"/>
                </a:solidFill>
              </a:rPr>
              <a:t>Eis que venho sem demora. Bem-aventurado aquele que guarda as palavras da profecia deste </a:t>
            </a:r>
            <a:r>
              <a:rPr lang="pt-BR" sz="2000" b="1" i="1" dirty="0" smtClean="0">
                <a:solidFill>
                  <a:srgbClr val="C00000"/>
                </a:solidFill>
              </a:rPr>
              <a:t>livro.</a:t>
            </a:r>
            <a:endParaRPr lang="pt-BR" sz="2000" b="1" i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96762" y="3985483"/>
            <a:ext cx="84937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1919" y="2728477"/>
            <a:ext cx="8562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Jesus Cristo repete ainda outras duas vezes (v. 12, 20), ao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final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do livro, 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maior promessa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das Escrituras Sagradas: Ele voltará! Quando isso ocorrer,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Deus “enxugará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dos olhos toda lágrima, e a morte já não existirá, já não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haverá luto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, nem pranto, nem dor, porque as primeiras coisas passaram”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21:4).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25480" y="2011095"/>
            <a:ext cx="5573288" cy="3256027"/>
          </a:xfrm>
          <a:prstGeom prst="rect">
            <a:avLst/>
          </a:prstGeom>
          <a:solidFill>
            <a:srgbClr val="B0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3604" y="2220134"/>
            <a:ext cx="5027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84C83"/>
                </a:solidFill>
              </a:rPr>
              <a:t>MEU COMPROMISSO:</a:t>
            </a:r>
          </a:p>
          <a:p>
            <a:pPr algn="ctr"/>
            <a:endParaRPr lang="en-US" b="1" dirty="0"/>
          </a:p>
          <a:p>
            <a:pPr algn="ctr"/>
            <a:r>
              <a:rPr lang="pt-BR" b="1" dirty="0"/>
              <a:t>Entendi que a Bíblia é um livro inspirado por </a:t>
            </a:r>
            <a:endParaRPr lang="pt-BR" b="1" dirty="0" smtClean="0"/>
          </a:p>
          <a:p>
            <a:pPr algn="ctr"/>
            <a:r>
              <a:rPr lang="pt-BR" b="1" dirty="0" smtClean="0"/>
              <a:t>Deus </a:t>
            </a:r>
            <a:r>
              <a:rPr lang="pt-BR" b="1" dirty="0"/>
              <a:t>e revela Jesus Cristo.</a:t>
            </a:r>
          </a:p>
          <a:p>
            <a:pPr algn="ctr">
              <a:spcBef>
                <a:spcPts val="600"/>
              </a:spcBef>
            </a:pPr>
            <a:r>
              <a:rPr lang="pt-BR" b="1" dirty="0"/>
              <a:t>Assim, o Apocalipse é uma revelação especial de Jesus para o </a:t>
            </a:r>
            <a:r>
              <a:rPr lang="pt-BR" b="1" dirty="0" smtClean="0"/>
              <a:t>fim </a:t>
            </a:r>
            <a:r>
              <a:rPr lang="pt-BR" b="1" dirty="0"/>
              <a:t>dos tempos.</a:t>
            </a:r>
          </a:p>
          <a:p>
            <a:pPr algn="ctr">
              <a:spcBef>
                <a:spcPts val="600"/>
              </a:spcBef>
            </a:pPr>
            <a:r>
              <a:rPr lang="pt-BR" b="1" dirty="0"/>
              <a:t>Para ser feliz (ou bem-aventurado), eu me </a:t>
            </a:r>
            <a:r>
              <a:rPr lang="pt-BR" b="1" dirty="0" smtClean="0"/>
              <a:t>comprometo </a:t>
            </a:r>
            <a:r>
              <a:rPr lang="pt-BR" b="1" dirty="0"/>
              <a:t>a estudar o livro </a:t>
            </a:r>
            <a:r>
              <a:rPr lang="pt-BR" b="1" dirty="0" smtClean="0"/>
              <a:t>do Apocalipse </a:t>
            </a:r>
            <a:r>
              <a:rPr lang="pt-BR" b="1" dirty="0"/>
              <a:t>e a guardar o que está escrito nele.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78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773" y="1487452"/>
            <a:ext cx="97175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Um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gigantesco asteroide no espaço sideral ameaça colidir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com o planeta Terra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. Mudanças climáticas levam ao derretimento do gelo nos polos,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inundando toda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 superfície terrestre, ou dão início a uma nova era glacial,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congelando oceanos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 grandes áreas habitáveis. Seres extraterrestres invadem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nosso planeta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causando pavor e morte. Uma praga incurável se alastra sem controle.</a:t>
            </a:r>
          </a:p>
          <a:p>
            <a:pPr>
              <a:spcBef>
                <a:spcPts val="1800"/>
              </a:spcBef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Um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ato impensado de dois governantes poderosos detona centenas de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bombas atômicas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, arrasando toda a civilização humana. Em todas essas situações, é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feito um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plano para salvar da destruição apenas um número reduzido de pessoas,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que recomeçará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 história humana em meio ao caos.</a:t>
            </a:r>
          </a:p>
          <a:p>
            <a:pPr>
              <a:spcBef>
                <a:spcPts val="1800"/>
              </a:spcBef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Assim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ficção cinematográfica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descreve 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fim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do mundo. Um cenário de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pavor e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desesperança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.        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 ser humano não consegue enxergar além quando imagina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o futuro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Na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Bíblia, porém, está escrito que o amável Jesus Cristo apareceu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para um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de Seus apóstolos e lhe revelou que 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fim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do mundo será o começo de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uma nova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história, num novo ambiente em que a morte e a infelicidade não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mais existirão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, e que as lágrimas serão enxugadas dos olhos. Um plano de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salvação gratuito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está disponível para todos aqueles que desejem ser salvos da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destruição final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. Neste estudo, você descobrirá que o Apocalipse revela Jesus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Cristo como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 esperança de que você precisa para viver.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9264" y="2567066"/>
            <a:ext cx="9874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4C83"/>
                </a:solidFill>
              </a:rPr>
              <a:t>1</a:t>
            </a:r>
            <a:r>
              <a:rPr lang="pt-BR" sz="3200" b="1" dirty="0"/>
              <a:t> | O que </a:t>
            </a:r>
            <a:r>
              <a:rPr lang="pt-BR" sz="3200" b="1" dirty="0" smtClean="0"/>
              <a:t>significa </a:t>
            </a:r>
            <a:r>
              <a:rPr lang="pt-BR" sz="3200" b="1" dirty="0"/>
              <a:t>a palavra “apocalipse”? </a:t>
            </a:r>
            <a:r>
              <a:rPr lang="pt-BR" sz="3200" i="1" dirty="0"/>
              <a:t>Apocalipse 1:1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82062" y="3151841"/>
            <a:ext cx="8488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□</a:t>
            </a:r>
            <a:r>
              <a:rPr lang="en-US" sz="3200" dirty="0" smtClean="0"/>
              <a:t> </a:t>
            </a:r>
            <a:r>
              <a:rPr lang="en-US" sz="3200" dirty="0" err="1" smtClean="0"/>
              <a:t>Mistério</a:t>
            </a:r>
            <a:r>
              <a:rPr lang="en-US" sz="3200" dirty="0" smtClean="0"/>
              <a:t>. 	        </a:t>
            </a:r>
            <a:r>
              <a:rPr lang="en-US" sz="4800" dirty="0"/>
              <a:t>□</a:t>
            </a:r>
            <a:r>
              <a:rPr lang="en-US" sz="3200" dirty="0"/>
              <a:t> </a:t>
            </a:r>
            <a:r>
              <a:rPr lang="en-US" sz="3200" dirty="0" err="1" smtClean="0"/>
              <a:t>Revelação</a:t>
            </a:r>
            <a:r>
              <a:rPr lang="en-US" sz="3200" dirty="0" smtClean="0"/>
              <a:t>.         </a:t>
            </a:r>
            <a:r>
              <a:rPr lang="en-US" sz="4800" dirty="0"/>
              <a:t>□</a:t>
            </a:r>
            <a:r>
              <a:rPr lang="en-US" sz="3200" dirty="0"/>
              <a:t> </a:t>
            </a:r>
            <a:r>
              <a:rPr lang="en-US" sz="3200" dirty="0" err="1" smtClean="0"/>
              <a:t>Código</a:t>
            </a:r>
            <a:r>
              <a:rPr lang="en-US" sz="3200" dirty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38298" y="6092537"/>
            <a:ext cx="9259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Revelação de Jesus Cristo, que Deus lhe deu para mostrar aos seus servos as coisas que em breve devem acontecer e que ele, enviando por intermédio do seu anjo, notificou ao seu servo João</a:t>
            </a:r>
            <a:r>
              <a:rPr lang="pt-BR" sz="1400" b="1" i="1" dirty="0" smtClean="0">
                <a:solidFill>
                  <a:schemeClr val="bg1"/>
                </a:solidFill>
              </a:rPr>
              <a:t>, Apocalipse </a:t>
            </a:r>
            <a:r>
              <a:rPr lang="pt-BR" sz="1400" b="1" i="1" dirty="0">
                <a:solidFill>
                  <a:schemeClr val="bg1"/>
                </a:solidFill>
              </a:rPr>
              <a:t>1:11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2424" y="3442995"/>
            <a:ext cx="2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8685" y="1923154"/>
            <a:ext cx="6451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 palavra “apocalipse” vem do grego e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significa “revelação”. No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Apocalipse, o véu é afastado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e podemos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enxergar o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futuro sob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 perspectiva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de Deus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. Na cultura popular, “apocalipse”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está associado à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destruição e ao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fim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do mundo. Mas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esse não é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o ponto central do livro bíblico. Apesar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de apontar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para momentos difíceis da história,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sua maior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revelação é a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de Jesus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Cristo, a origem e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o tema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central do livro. Nessa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revelação, 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 história de dor e sofrimento dá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lugar a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uma vida feliz e eterna.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79" y="2590579"/>
            <a:ext cx="1535431" cy="15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7257" y="1841784"/>
            <a:ext cx="9637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484C83"/>
                </a:solidFill>
              </a:rPr>
              <a:t>2</a:t>
            </a:r>
            <a:r>
              <a:rPr lang="pt-BR" sz="3200" b="1" dirty="0" smtClean="0"/>
              <a:t> </a:t>
            </a:r>
            <a:r>
              <a:rPr lang="pt-BR" sz="3200" b="1" dirty="0"/>
              <a:t>| Que </a:t>
            </a:r>
            <a:r>
              <a:rPr lang="pt-BR" sz="3200" b="1" dirty="0" smtClean="0"/>
              <a:t>afirmação </a:t>
            </a:r>
            <a:r>
              <a:rPr lang="pt-BR" sz="3200" b="1" dirty="0"/>
              <a:t>Jesus faz quanto àquele que </a:t>
            </a:r>
            <a:r>
              <a:rPr lang="pt-BR" sz="3200" b="1" dirty="0" smtClean="0"/>
              <a:t>estuda      </a:t>
            </a:r>
          </a:p>
          <a:p>
            <a:pPr algn="ctr"/>
            <a:r>
              <a:rPr lang="pt-BR" sz="3200" b="1" dirty="0" smtClean="0"/>
              <a:t>o Apocalipse? </a:t>
            </a:r>
            <a:r>
              <a:rPr lang="pt-BR" sz="3200" i="1" dirty="0" smtClean="0"/>
              <a:t>Apocalipse 1:3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6848" y="3312442"/>
            <a:ext cx="93183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66848" y="3744759"/>
            <a:ext cx="93183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6329" y="6092537"/>
            <a:ext cx="8139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Bem-aventurados aqueles que </a:t>
            </a:r>
            <a:r>
              <a:rPr lang="pt-BR" sz="1400" b="1" i="1" dirty="0" err="1">
                <a:solidFill>
                  <a:schemeClr val="bg1"/>
                </a:solidFill>
              </a:rPr>
              <a:t>lêem</a:t>
            </a:r>
            <a:r>
              <a:rPr lang="pt-BR" sz="1400" b="1" i="1" dirty="0">
                <a:solidFill>
                  <a:schemeClr val="bg1"/>
                </a:solidFill>
              </a:rPr>
              <a:t> e aqueles que ouvem as palavras da profecia e guardam as coisas nela escritas, pois o tempo está próximo.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</a:t>
            </a:r>
            <a:r>
              <a:rPr lang="pt-BR" sz="1400" b="1" i="1" dirty="0">
                <a:solidFill>
                  <a:schemeClr val="bg1"/>
                </a:solidFill>
              </a:rPr>
              <a:t>1:3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5323" y="2888923"/>
            <a:ext cx="810135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>
                <a:solidFill>
                  <a:srgbClr val="C00000"/>
                </a:solidFill>
              </a:rPr>
              <a:t>Bem-aventurado aquele que lê, e os que ouvem as palavras desta profecia, </a:t>
            </a:r>
            <a:endParaRPr lang="pt-BR" b="1" i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e </a:t>
            </a:r>
            <a:r>
              <a:rPr lang="pt-BR" b="1" i="1" dirty="0">
                <a:solidFill>
                  <a:srgbClr val="C00000"/>
                </a:solidFill>
              </a:rPr>
              <a:t>guardam as coisas que nela estão </a:t>
            </a:r>
            <a:r>
              <a:rPr lang="pt-BR" b="1" i="1" dirty="0" smtClean="0">
                <a:solidFill>
                  <a:srgbClr val="C00000"/>
                </a:solidFill>
              </a:rPr>
              <a:t>escritas...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8213" y="2450407"/>
            <a:ext cx="8621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Quando conhecemos o conteúdo do Apocalipse e guardamos o que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está escrito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nele, podemos ter a certeza de que as promessas de Jesus se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cumprirão em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nossa vida. Por toda a Bíblia, Ele nos promete um novo mundo livre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de todo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o mal.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felicidade acompanhará aqueles que se dedicarem ao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estudo de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Sua revelação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específica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para o período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final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da história.</a:t>
            </a:r>
          </a:p>
        </p:txBody>
      </p:sp>
    </p:spTree>
    <p:extLst>
      <p:ext uri="{BB962C8B-B14F-4D97-AF65-F5344CB8AC3E}">
        <p14:creationId xmlns:p14="http://schemas.microsoft.com/office/powerpoint/2010/main" val="13799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4D3E3"/>
            </a:gs>
            <a:gs pos="90259">
              <a:srgbClr val="D4D3E3"/>
            </a:gs>
            <a:gs pos="83000">
              <a:srgbClr val="D4D3E3"/>
            </a:gs>
            <a:gs pos="100000">
              <a:srgbClr val="D4D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7968" y="1744702"/>
            <a:ext cx="9777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484C83"/>
                </a:solidFill>
              </a:rPr>
              <a:t>3</a:t>
            </a:r>
            <a:r>
              <a:rPr lang="pt-BR" sz="3200" b="1" dirty="0" smtClean="0"/>
              <a:t> </a:t>
            </a:r>
            <a:r>
              <a:rPr lang="pt-BR" sz="3200" b="1" dirty="0"/>
              <a:t>| Por que podemos acreditar nas </a:t>
            </a:r>
            <a:r>
              <a:rPr lang="pt-BR" sz="3200" b="1" dirty="0" smtClean="0"/>
              <a:t>Escrituras Sagradas</a:t>
            </a:r>
            <a:r>
              <a:rPr lang="pt-BR" sz="3200" b="1" dirty="0"/>
              <a:t>? </a:t>
            </a:r>
            <a:r>
              <a:rPr lang="pt-BR" sz="3200" i="1" dirty="0"/>
              <a:t>2 Pedro 1:21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08067" y="2868568"/>
            <a:ext cx="105432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/>
              <a:t>“Porque nunca jamais qualquer </a:t>
            </a:r>
            <a:r>
              <a:rPr lang="pt-BR" sz="3200" dirty="0" smtClean="0"/>
              <a:t>_______________________ foi </a:t>
            </a:r>
            <a:r>
              <a:rPr lang="pt-BR" sz="3200" dirty="0"/>
              <a:t>dada </a:t>
            </a:r>
            <a:r>
              <a:rPr lang="pt-BR" sz="3200" dirty="0" smtClean="0"/>
              <a:t>por ________________________ </a:t>
            </a:r>
            <a:r>
              <a:rPr lang="pt-BR" sz="3200" dirty="0"/>
              <a:t>humana; entretanto,  </a:t>
            </a:r>
            <a:r>
              <a:rPr lang="pt-BR" sz="3200" dirty="0" smtClean="0"/>
              <a:t>homens </a:t>
            </a:r>
            <a:r>
              <a:rPr lang="pt-BR" sz="3200" dirty="0"/>
              <a:t>[</a:t>
            </a:r>
            <a:r>
              <a:rPr lang="pt-BR" sz="3200" dirty="0" smtClean="0"/>
              <a:t>santos</a:t>
            </a:r>
            <a:r>
              <a:rPr lang="pt-BR" sz="3200" dirty="0"/>
              <a:t>] </a:t>
            </a:r>
            <a:r>
              <a:rPr lang="pt-BR" sz="3200" dirty="0" smtClean="0"/>
              <a:t>falaram da </a:t>
            </a:r>
            <a:r>
              <a:rPr lang="en-US" sz="3200" dirty="0" smtClean="0"/>
              <a:t>_________________,  </a:t>
            </a:r>
            <a:r>
              <a:rPr lang="en-US" sz="3200" dirty="0" err="1" smtClean="0"/>
              <a:t>movidos</a:t>
            </a:r>
            <a:r>
              <a:rPr lang="en-US" sz="3200" dirty="0"/>
              <a:t> </a:t>
            </a:r>
            <a:r>
              <a:rPr lang="en-US" sz="3200" dirty="0" err="1" smtClean="0"/>
              <a:t>pelo</a:t>
            </a:r>
            <a:r>
              <a:rPr lang="en-US" sz="3200" dirty="0" smtClean="0"/>
              <a:t>_____________________.”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77020" y="6092537"/>
            <a:ext cx="8139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porque nunca jamais qualquer profecia foi dada por vontade humana; entretanto, homens falaram da parte de Deus, movidos pelo Espírito </a:t>
            </a:r>
            <a:r>
              <a:rPr lang="pt-BR" sz="1400" b="1" i="1" dirty="0" smtClean="0">
                <a:solidFill>
                  <a:schemeClr val="bg1"/>
                </a:solidFill>
              </a:rPr>
              <a:t>Santo. 2 </a:t>
            </a:r>
            <a:r>
              <a:rPr lang="pt-BR" sz="1400" b="1" i="1" dirty="0">
                <a:solidFill>
                  <a:schemeClr val="bg1"/>
                </a:solidFill>
              </a:rPr>
              <a:t>Pedro 1:21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47543" y="2865475"/>
            <a:ext cx="11710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PROFECIA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3789" y="3373306"/>
            <a:ext cx="11831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C00000"/>
                </a:solidFill>
              </a:rPr>
              <a:t>VONTADE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28365" y="3838177"/>
            <a:ext cx="1777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C00000"/>
                </a:solidFill>
              </a:rPr>
              <a:t>PARTE DE DEUS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34108" y="4342915"/>
            <a:ext cx="2191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C00000"/>
                </a:solidFill>
              </a:rPr>
              <a:t>ESPÍRITO SANTO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18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5576" y="2466022"/>
            <a:ext cx="9013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Bíblia foi inspirada por Deus, através da atuação do Espírito Santo. Ela foi escrita em um período que abrangeu cerca de 1.600 anos, por mais de 40 autores e em culturas distintas. As principais evidências de sua inspiração divina são: unidade temática, profecias cumpridas, fidedignidade histórica e arqueológica, atualidade de seus ensinos </a:t>
            </a:r>
            <a:endParaRPr lang="pt-B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vidas transformadas por sua mensagem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esperança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4957</TotalTime>
  <Words>1812</Words>
  <Application>Microsoft Office PowerPoint</Application>
  <PresentationFormat>Widescreen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151</cp:revision>
  <dcterms:created xsi:type="dcterms:W3CDTF">2019-02-15T00:40:10Z</dcterms:created>
  <dcterms:modified xsi:type="dcterms:W3CDTF">2019-03-01T11:19:24Z</dcterms:modified>
</cp:coreProperties>
</file>