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6" r:id="rId2"/>
    <p:sldId id="257" r:id="rId3"/>
    <p:sldId id="258" r:id="rId4"/>
    <p:sldId id="259" r:id="rId5"/>
    <p:sldId id="260" r:id="rId6"/>
    <p:sldId id="261" r:id="rId7"/>
    <p:sldId id="286" r:id="rId8"/>
    <p:sldId id="287" r:id="rId9"/>
    <p:sldId id="288" r:id="rId10"/>
    <p:sldId id="262" r:id="rId11"/>
    <p:sldId id="263" r:id="rId12"/>
    <p:sldId id="264" r:id="rId13"/>
    <p:sldId id="265" r:id="rId14"/>
    <p:sldId id="266" r:id="rId15"/>
    <p:sldId id="289" r:id="rId16"/>
    <p:sldId id="290" r:id="rId17"/>
    <p:sldId id="291" r:id="rId18"/>
    <p:sldId id="267" r:id="rId19"/>
    <p:sldId id="293" r:id="rId20"/>
    <p:sldId id="268" r:id="rId21"/>
    <p:sldId id="292" r:id="rId22"/>
    <p:sldId id="269" r:id="rId23"/>
    <p:sldId id="270" r:id="rId24"/>
    <p:sldId id="294" r:id="rId25"/>
    <p:sldId id="295" r:id="rId26"/>
    <p:sldId id="296" r:id="rId27"/>
    <p:sldId id="271" r:id="rId28"/>
    <p:sldId id="297" r:id="rId29"/>
    <p:sldId id="298" r:id="rId30"/>
    <p:sldId id="272" r:id="rId31"/>
    <p:sldId id="273" r:id="rId32"/>
    <p:sldId id="299" r:id="rId33"/>
    <p:sldId id="274" r:id="rId34"/>
    <p:sldId id="275" r:id="rId35"/>
    <p:sldId id="276" r:id="rId36"/>
    <p:sldId id="300" r:id="rId37"/>
    <p:sldId id="301" r:id="rId38"/>
    <p:sldId id="302" r:id="rId39"/>
    <p:sldId id="277" r:id="rId40"/>
    <p:sldId id="278" r:id="rId41"/>
    <p:sldId id="279" r:id="rId42"/>
    <p:sldId id="280" r:id="rId43"/>
    <p:sldId id="303" r:id="rId44"/>
    <p:sldId id="304" r:id="rId45"/>
    <p:sldId id="281" r:id="rId46"/>
    <p:sldId id="282" r:id="rId47"/>
    <p:sldId id="283" r:id="rId48"/>
    <p:sldId id="285" r:id="rId4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A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3" autoAdjust="0"/>
    <p:restoredTop sz="77738" autoAdjust="0"/>
  </p:normalViewPr>
  <p:slideViewPr>
    <p:cSldViewPr snapToGrid="0">
      <p:cViewPr varScale="1">
        <p:scale>
          <a:sx n="54" d="100"/>
          <a:sy n="54" d="100"/>
        </p:scale>
        <p:origin x="5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1FE0EF-BF71-4B4F-986E-BE07E66997A2}" type="datetimeFigureOut">
              <a:rPr lang="pt-BR" smtClean="0"/>
              <a:t>31/07/2018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B1A712-BB3B-4468-B4DA-F8CDB2FA547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0048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 o surgimento do pecado no coração de Lúcifer, um anjo, ser criado, que queria ser adorado como Deus, inicia um conflito entre o bem e o mal, a verdade e o erro, a luz e as trevas, o poder de Deus e o suposto poder de Satanás.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09877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98186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42136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04283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estratégia do inimigo é enganar o ser humano misturando a verdade com o erro de tal maneira que a mentira pareça ser verdade. Satanás, o "deus deste século cegou o entendimento dos incrédulos, para que lhes não resplandeça a luz do evangelho da glória de Cristo..." (2Co 4:4). 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30159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77202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3</a:t>
            </a:r>
            <a:r>
              <a:rPr lang="pt-BR" baseline="0" dirty="0" smtClean="0"/>
              <a:t> -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 armas Deus coloca à nossa disposição na luta contra o mal?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Efésios 6:10-18 (Marque Vou F) 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 ) Tradições. 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 ) Sua Palavra. 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 ) Oração.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06179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Deus providenciou para o homem caído algumas saídas: revestir-se de toda a armadura de Deus; a verdade e a justiça; participar da pregação do evangelho; ter o escudo da fé (desenvolver); colocar o capacete da salvação; usar a espada do Espírito (Bíblia); orar, vigiar e perseverar.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18383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sermos vitoriosos em meio ao Grande Conflito precisamos receber a Cristo como Senhor e Salvador (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1:12;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Mt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7:21-23), amar a Deus e guardar os Seus mandamentos (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14:15).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17699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4 - Qual é a função da Bíblia no grande conflito?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Salmo 119:105; 2Timóteo 3:16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Lâmpada para o meus pés é a Tua __________________  e _________________  para o meu caminho. A Bíblia ensina, _________________  , corrige e ____________________________,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66556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46623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Esse conflito envolve as três Pessoas da Divindade: Deus Pai, Deus Filho e Deus Espírito Santo, os anjos bons e maus, os seres humanos, os seres de outros mundos.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53352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propósito principal da Bíblia é apresentar o plano da salvação e nos alertar sobre as estratégias do inimigo. (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5:39; 8:32). O conhecimento da Bíblia e da verdade é uma lâmpada para nossos pés neste mundo escuro e tenebroso em que vivemos (2Pd 1:19 e 20). 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27840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5 - Qual é a função da oração no grande conflito?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Mateus 26:41 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Vigiai e_______________  para que não entreis em _____________________, 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25576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84416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 estarmos envolvidos em um grande conflito entre o bem e as forças do mal, a oração se torna indispensável na vida cristã. Ela nos protege, fortalece, reveste de poder, traz sabedoria do Céu para vivermos vitoriosos em meio ao grande conflito.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31831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 meio da oração obtemos a cura para as nossas mágoas, e através do perdão restauramos nossos relacionamentos. Ao ensinar os discípulos a orar, Jesus enfatizou a importância de perdoar aqueles que nos ofenderam (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Mt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6:12). 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14594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6 - Qual é a função da Igreja no grande conflito?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Efésios 2:19 e 20; Hebreus 10:25 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Assim, já não sois _____________________ e peregrinos, mas concidadãos dos santos e, sois da ____________________________ de Deus. 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40135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Igreja é o corpo visível de Cristo na Terra, da qual o próprio Cristo é a cabeça. Os membros são aqueles que aceitam a Jesus e se dispõem a fazer-Lhe a vontade.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90256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 meio dela, Deus mantém Suas verdades, une Seus filhos, desenvolve o amor fraternal, protege os oprimidos do inimigo. Sua missão: atrair pessoas e torná-las membros da família de Deus, preparando-as para Céu (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Mt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28:19-20).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28330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Estudiosos em animais afirmam que enquanto eles permanecem em grupos estão protegidos contra o ataque de outros animais. Ao isolar-se do bando, tornam-se presas fáceis do inimigo. O mesmo acontece conosco! 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40322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7 - Qual será a sorte final de Satanás, seus anjos e seus seguidores?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Mateus 25:41; Apocalipse 21:8 (Marque V ou F) 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 ) A eternidade. 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 ) Receberá a coroa da vida. 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 ) Fogo e destruição eterna. 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42895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Neste grande conflito temos um inimigo astuto que busca impedir as pessoas de se reconciliarem com Deus. Vejamos como podemos ser vitoriosos nesse conflito. 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87291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Enquanto Jesus não volta, esse inimigo busca enganar e seduzir o maior número de pessoas em sua rebelião contra o Criador. Deus nunca planejou a destruição, pois Ele não tem prazer na morte do ímpio, mas convida ao arrependimento.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26281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Porém, os que não andarem no caminho da salvação irão partilhar do mesmo destino do inimigo de Cristo, o lago de fogo (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20:10). Os que permanecerem fazendo a vontade de Deus serão mais que vencedores em meio ao Grande Conflito. 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65944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Compromisso de Fé: </a:t>
            </a:r>
          </a:p>
          <a:p>
            <a:r>
              <a:rPr lang="pt-BR" dirty="0" smtClean="0"/>
              <a:t>Desejo conhecer mais a respeito do plano de Deus</a:t>
            </a:r>
            <a:r>
              <a:rPr lang="pt-BR" baseline="0" dirty="0" smtClean="0"/>
              <a:t> para minha.</a:t>
            </a:r>
          </a:p>
          <a:p>
            <a:r>
              <a:rPr lang="pt-BR" baseline="0" dirty="0" smtClean="0"/>
              <a:t>Quero dedicar diariamente, horas para o estudo da Bíblia.</a:t>
            </a:r>
          </a:p>
          <a:p>
            <a:r>
              <a:rPr lang="pt-BR" baseline="0" dirty="0" smtClean="0"/>
              <a:t>Creio na inspiração de toda a Bíblia e a aceito como regra de fé e prática.</a:t>
            </a:r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 ) Aceito utilizar as armas de Deus em minha vida. 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 ) Desejo ser vitorioso no Grande Conflito, fazendo a vontade Deus. 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 ) Aceito a Jesus como meu único e exclusivo Salvador neste Grande Conflito.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47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53522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1 - O que a Bíblia diz sobre nosso inimigo? 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Apocalipse 12:10-12; 1Pedro 5:8 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 da terra e do mar, pois o diabo desceu até vós cheio de grande __________________.  Está como um ______________,  buscando pessoas para  ________________________.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04000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Conta-se uma pequena história de um garoto que estava sentado na escada de uma catedral, segurando em suas mãos um lindo pássaro. Por ali passou um colecionador, e quando percebeu que era um pássaro em extinção ofereceu ao garoto 25 dólares.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57549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Ele resistiu à oferta. O homem dobrou a proposta, o garoto disse não, até que o valor oferecido chegou a 200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reais.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Mesmo com uma oferta tão valiosa o garoto disse não.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87545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colecionador entristecido perguntou então ao garoto: "O que você vai fazer com este pássaro?" "Vou brincar", respondeu o menino. "Tudo bem", disse o comprador, "brinca e depois me vende". "Não"- disse o garoto. "Vou brincar, brincar e depois matar”.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7926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 isso que Satanás quer fazer. Primeiro ele quer brincar, brincar e brincar e depois, ele quer matar. 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32946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2-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Quais são as armas que Satanás usa no grande conflito?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João 8:44; Mateus 24:24 (Marque V ou F) 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 ) Engano e Mentira. 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 ) Verdade. 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 ) Falsos Profetas. 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1134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31/07/2018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7314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31/07/2018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8043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31/07/2018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6530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31/07/2018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8984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31/07/2018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4590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31/07/2018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5131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31/07/2018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1066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31/07/2018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2833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31/07/2018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1193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31/07/2018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4926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31/07/2018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4449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B0B9E4-3E81-4E41-8F96-CEA5041BD05D}" type="datetimeFigureOut">
              <a:rPr lang="pt-BR" smtClean="0"/>
              <a:t>31/07/2018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1348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60044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340379" y="4375035"/>
            <a:ext cx="7112000" cy="92333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spc="300" dirty="0" smtClean="0">
                <a:solidFill>
                  <a:srgbClr val="FFC000"/>
                </a:solidFill>
                <a:latin typeface="Steelfish Rg" panose="020B0608020202040504" pitchFamily="34" charset="0"/>
              </a:rPr>
              <a:t>O GAROTO E O PÁSSARO</a:t>
            </a:r>
            <a:endParaRPr lang="pt-BR" sz="5400" spc="300" dirty="0">
              <a:solidFill>
                <a:srgbClr val="FFC000"/>
              </a:solidFill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5575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162719" y="4442626"/>
            <a:ext cx="5854700" cy="156966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 smtClean="0">
                <a:solidFill>
                  <a:srgbClr val="FFC000"/>
                </a:solidFill>
                <a:latin typeface="Steelfish Rg" panose="020B0608020202040504" pitchFamily="34" charset="0"/>
              </a:rPr>
              <a:t> O valor </a:t>
            </a:r>
            <a:r>
              <a:rPr lang="pt-BR" sz="4800" spc="300" dirty="0">
                <a:solidFill>
                  <a:srgbClr val="FFC000"/>
                </a:solidFill>
                <a:latin typeface="Steelfish Rg" panose="020B0608020202040504" pitchFamily="34" charset="0"/>
              </a:rPr>
              <a:t>oferecido </a:t>
            </a:r>
            <a:r>
              <a:rPr lang="pt-BR" sz="4800" spc="300" dirty="0" smtClean="0">
                <a:solidFill>
                  <a:srgbClr val="FFC000"/>
                </a:solidFill>
                <a:latin typeface="Steelfish Rg" panose="020B0608020202040504" pitchFamily="34" charset="0"/>
              </a:rPr>
              <a:t>era aumentado cada vez mais</a:t>
            </a:r>
            <a:endParaRPr lang="pt-BR" sz="4800" spc="300" dirty="0">
              <a:solidFill>
                <a:srgbClr val="FFC000"/>
              </a:solidFill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8055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11629" y="5409595"/>
            <a:ext cx="10329333" cy="83099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 smtClean="0">
                <a:solidFill>
                  <a:schemeClr val="bg1"/>
                </a:solidFill>
                <a:latin typeface="Steelfish Rg" panose="020B0608020202040504" pitchFamily="34" charset="0"/>
              </a:rPr>
              <a:t> </a:t>
            </a:r>
            <a:r>
              <a:rPr lang="pt-BR" sz="4800" b="1" spc="300" dirty="0">
                <a:solidFill>
                  <a:schemeClr val="bg1"/>
                </a:solidFill>
                <a:latin typeface="Steelfish Rg" panose="020B0608020202040504" pitchFamily="34" charset="0"/>
              </a:rPr>
              <a:t>"Vou brincar, brincar e depois matar”.</a:t>
            </a:r>
          </a:p>
        </p:txBody>
      </p:sp>
    </p:spTree>
    <p:extLst>
      <p:ext uri="{BB962C8B-B14F-4D97-AF65-F5344CB8AC3E}">
        <p14:creationId xmlns:p14="http://schemas.microsoft.com/office/powerpoint/2010/main" val="21161654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48267" y="4572000"/>
            <a:ext cx="10329333" cy="144655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smtClean="0">
                <a:solidFill>
                  <a:srgbClr val="FFC000"/>
                </a:solidFill>
                <a:latin typeface="Steelfish Rg" panose="020B0608020202040504" pitchFamily="34" charset="0"/>
              </a:rPr>
              <a:t>É isso que Satanás quer fazer. Primeiro ele quer brincar, brincar e brincar e depois, ele quer matar. </a:t>
            </a:r>
            <a:endParaRPr lang="pt-BR" sz="4400" b="1" spc="300" dirty="0">
              <a:solidFill>
                <a:srgbClr val="FFC000"/>
              </a:solidFill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3931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117600" y="4692487"/>
            <a:ext cx="10329333" cy="156966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 smtClean="0">
                <a:solidFill>
                  <a:srgbClr val="FFC000"/>
                </a:solidFill>
                <a:latin typeface="Steelfish Rg" panose="020B0608020202040504" pitchFamily="34" charset="0"/>
              </a:rPr>
              <a:t>2. </a:t>
            </a:r>
            <a:r>
              <a:rPr lang="pt-BR" sz="4800" b="1" spc="300" dirty="0" smtClean="0">
                <a:solidFill>
                  <a:schemeClr val="bg1"/>
                </a:solidFill>
                <a:latin typeface="Steelfish Rg" panose="020B0608020202040504" pitchFamily="34" charset="0"/>
              </a:rPr>
              <a:t>Quais </a:t>
            </a:r>
            <a:r>
              <a:rPr lang="pt-BR" sz="4800" b="1" spc="300" dirty="0">
                <a:solidFill>
                  <a:schemeClr val="bg1"/>
                </a:solidFill>
                <a:latin typeface="Steelfish Rg" panose="020B0608020202040504" pitchFamily="34" charset="0"/>
              </a:rPr>
              <a:t>são as armas que Satanás usa no grande conflito?</a:t>
            </a:r>
          </a:p>
        </p:txBody>
      </p:sp>
    </p:spTree>
    <p:extLst>
      <p:ext uri="{BB962C8B-B14F-4D97-AF65-F5344CB8AC3E}">
        <p14:creationId xmlns:p14="http://schemas.microsoft.com/office/powerpoint/2010/main" val="31102822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7247465" y="5514134"/>
            <a:ext cx="5204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</a:rPr>
              <a:t>João 8:44</a:t>
            </a:r>
            <a:endParaRPr lang="pt-BR" sz="44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768695" y="1318169"/>
            <a:ext cx="106619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“Vós </a:t>
            </a:r>
            <a:r>
              <a:rPr lang="pt-BR" sz="44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sois do diabo, que é vosso pai, e quereis satisfazer-lhe os desejos. Ele foi homicida desde o princípio e jamais se firmou na verdade, porque nele não há 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verdade.</a:t>
            </a:r>
            <a:endParaRPr lang="pt-BR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69326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7247465" y="5514134"/>
            <a:ext cx="5204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</a:rPr>
              <a:t>João 8:44</a:t>
            </a:r>
            <a:endParaRPr lang="pt-BR" sz="44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733526" y="1353338"/>
            <a:ext cx="106619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Quando </a:t>
            </a:r>
            <a:r>
              <a:rPr lang="pt-BR" sz="44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ele profere mentira, fala do que lhe é próprio, porque é mentiroso e pai da 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mentira”.</a:t>
            </a:r>
            <a:endParaRPr lang="pt-BR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752481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7247465" y="5514134"/>
            <a:ext cx="5204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</a:rPr>
              <a:t>Mateus 24:24</a:t>
            </a:r>
            <a:endParaRPr lang="pt-BR" sz="44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768695" y="1177492"/>
            <a:ext cx="106619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Porque </a:t>
            </a:r>
            <a:r>
              <a:rPr lang="pt-BR" sz="44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surgirão falsos cristos e falsos profetas operando grandes sinais e prodígios para enganar, se possível, os próprios 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eleitos”.</a:t>
            </a:r>
            <a:endParaRPr lang="pt-BR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288046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19483" y="4079631"/>
            <a:ext cx="11734800" cy="212365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chemeClr val="bg1"/>
                </a:solidFill>
                <a:latin typeface="Steelfish Rg" panose="020B0608020202040504" pitchFamily="34" charset="0"/>
              </a:rPr>
              <a:t>A estratégia do inimigo é enganar o ser humano misturando a verdade com o erro de tal maneira que a mentira pareça ser verdade. </a:t>
            </a:r>
          </a:p>
        </p:txBody>
      </p:sp>
    </p:spTree>
    <p:extLst>
      <p:ext uri="{BB962C8B-B14F-4D97-AF65-F5344CB8AC3E}">
        <p14:creationId xmlns:p14="http://schemas.microsoft.com/office/powerpoint/2010/main" val="11869078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715941" y="1036815"/>
            <a:ext cx="106619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“Satanás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, o </a:t>
            </a:r>
            <a:r>
              <a:rPr lang="pt-BR" sz="44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"deus deste século cegou o entendimento dos incrédulos, para que lhes não resplandeça a luz do evangelho da glória de Cristo..." 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7247465" y="5514134"/>
            <a:ext cx="5204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</a:rPr>
              <a:t>2 Coríntios 4:4</a:t>
            </a:r>
            <a:endParaRPr lang="pt-BR" sz="44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8620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229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274559" y="4910015"/>
            <a:ext cx="9627902" cy="144655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rgbClr val="FFC000"/>
                </a:solidFill>
                <a:latin typeface="Steelfish Rg" panose="020B0608020202040504" pitchFamily="34" charset="0"/>
              </a:rPr>
              <a:t>3. </a:t>
            </a:r>
            <a:r>
              <a:rPr lang="pt-BR" sz="4400" spc="300" dirty="0" smtClean="0">
                <a:solidFill>
                  <a:schemeClr val="bg1"/>
                </a:solidFill>
                <a:latin typeface="Steelfish Rg" panose="020B0608020202040504" pitchFamily="34" charset="0"/>
              </a:rPr>
              <a:t>Que armas Deus coloca à nossa disposição</a:t>
            </a:r>
          </a:p>
          <a:p>
            <a:pPr algn="ctr"/>
            <a:r>
              <a:rPr lang="pt-BR" sz="4400" spc="300" dirty="0" smtClean="0">
                <a:solidFill>
                  <a:schemeClr val="bg1"/>
                </a:solidFill>
                <a:latin typeface="Steelfish Rg" panose="020B0608020202040504" pitchFamily="34" charset="0"/>
              </a:rPr>
              <a:t> na luta contra o mal?</a:t>
            </a:r>
            <a:endParaRPr lang="pt-BR" sz="4400" spc="300" dirty="0">
              <a:solidFill>
                <a:schemeClr val="bg1"/>
              </a:solidFill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9908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98356" y="1458846"/>
            <a:ext cx="106619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“Revesti-vos </a:t>
            </a:r>
            <a:r>
              <a:rPr lang="pt-BR" sz="44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de toda a armadura de Deus, para poderdes ficar firmes contra as ciladas do 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diabo”.</a:t>
            </a:r>
            <a:endParaRPr lang="pt-BR" sz="44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247465" y="5514134"/>
            <a:ext cx="5204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</a:rPr>
              <a:t>Efésios 6:11</a:t>
            </a:r>
            <a:endParaRPr lang="pt-BR" sz="44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907243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758461" y="5282549"/>
            <a:ext cx="9493088" cy="83099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solidFill>
                  <a:schemeClr val="bg1"/>
                </a:solidFill>
                <a:latin typeface="Steelfish Rg" panose="020B0608020202040504" pitchFamily="34" charset="0"/>
              </a:rPr>
              <a:t>R</a:t>
            </a:r>
            <a:r>
              <a:rPr lang="pt-BR" sz="4800" b="1" spc="300" dirty="0" smtClean="0">
                <a:solidFill>
                  <a:schemeClr val="bg1"/>
                </a:solidFill>
                <a:latin typeface="Steelfish Rg" panose="020B0608020202040504" pitchFamily="34" charset="0"/>
              </a:rPr>
              <a:t>evestir-se </a:t>
            </a:r>
            <a:r>
              <a:rPr lang="pt-BR" sz="4800" b="1" spc="300" dirty="0">
                <a:solidFill>
                  <a:schemeClr val="bg1"/>
                </a:solidFill>
                <a:latin typeface="Steelfish Rg" panose="020B0608020202040504" pitchFamily="34" charset="0"/>
              </a:rPr>
              <a:t>de toda a armadura de </a:t>
            </a:r>
            <a:r>
              <a:rPr lang="pt-BR" sz="4800" b="1" spc="300" dirty="0" smtClean="0">
                <a:solidFill>
                  <a:schemeClr val="bg1"/>
                </a:solidFill>
                <a:latin typeface="Steelfish Rg" panose="020B0608020202040504" pitchFamily="34" charset="0"/>
              </a:rPr>
              <a:t>Deus.</a:t>
            </a:r>
            <a:endParaRPr lang="pt-BR" sz="4800" b="1" spc="300" dirty="0">
              <a:solidFill>
                <a:schemeClr val="bg1"/>
              </a:solidFill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5620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100016" y="5479237"/>
            <a:ext cx="10013461" cy="830997"/>
          </a:xfrm>
          <a:prstGeom prst="rect">
            <a:avLst/>
          </a:prstGeom>
          <a:solidFill>
            <a:schemeClr val="tx1">
              <a:alpha val="7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 smtClean="0">
                <a:solidFill>
                  <a:schemeClr val="bg1"/>
                </a:solidFill>
                <a:latin typeface="Steelfish Rg" panose="020B0608020202040504" pitchFamily="34" charset="0"/>
              </a:rPr>
              <a:t>Precisamos </a:t>
            </a:r>
            <a:r>
              <a:rPr lang="pt-BR" sz="4800" spc="300" dirty="0">
                <a:solidFill>
                  <a:schemeClr val="bg1"/>
                </a:solidFill>
                <a:latin typeface="Steelfish Rg" panose="020B0608020202040504" pitchFamily="34" charset="0"/>
              </a:rPr>
              <a:t>receber a Cristo como Senhor e Salvador </a:t>
            </a:r>
          </a:p>
        </p:txBody>
      </p:sp>
    </p:spTree>
    <p:extLst>
      <p:ext uri="{BB962C8B-B14F-4D97-AF65-F5344CB8AC3E}">
        <p14:creationId xmlns:p14="http://schemas.microsoft.com/office/powerpoint/2010/main" val="15706490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50163" y="1564354"/>
            <a:ext cx="1101885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“Mas</a:t>
            </a:r>
            <a:r>
              <a:rPr lang="pt-BR" sz="44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, a todos quantos o receberam, deu-lhes o poder de serem feitos filhos de Deus, a saber, aos que </a:t>
            </a:r>
            <a:r>
              <a:rPr lang="pt-BR" sz="4400" spc="300" dirty="0" err="1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crêem</a:t>
            </a:r>
            <a:r>
              <a:rPr lang="pt-BR" sz="44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no seu 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nome”;</a:t>
            </a:r>
            <a:endParaRPr lang="pt-BR" sz="44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247465" y="5514134"/>
            <a:ext cx="5204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</a:rPr>
              <a:t>João 1:12</a:t>
            </a:r>
            <a:endParaRPr lang="pt-BR" sz="44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491983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14993" y="1353338"/>
            <a:ext cx="1101885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“Nem </a:t>
            </a:r>
            <a:r>
              <a:rPr lang="pt-BR" sz="44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todo o que me diz: Senhor, Senhor! entrará no reino dos céus, mas aquele que faz a vontade de meu Pai, que está nos 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céus”.</a:t>
            </a:r>
            <a:endParaRPr lang="pt-BR" sz="44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247465" y="5514134"/>
            <a:ext cx="5204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</a:rPr>
              <a:t>Mateus 7:21</a:t>
            </a:r>
            <a:endParaRPr lang="pt-BR" sz="44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200310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247465" y="5514134"/>
            <a:ext cx="5204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</a:rPr>
              <a:t>João 14:15</a:t>
            </a:r>
            <a:endParaRPr lang="pt-BR" sz="44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527071" y="2003969"/>
            <a:ext cx="110188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 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Se 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me amais, guardareis os meus 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mandamentos”.</a:t>
            </a:r>
            <a:endParaRPr lang="pt-BR" sz="48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8819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143000" y="2771205"/>
            <a:ext cx="9782908" cy="830997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 smtClean="0">
                <a:solidFill>
                  <a:srgbClr val="FFC000"/>
                </a:solidFill>
                <a:latin typeface="Steelfish Rg" panose="020B0608020202040504" pitchFamily="34" charset="0"/>
              </a:rPr>
              <a:t>4. Qual </a:t>
            </a:r>
            <a:r>
              <a:rPr lang="pt-BR" sz="4800" spc="300" dirty="0">
                <a:solidFill>
                  <a:srgbClr val="FFC000"/>
                </a:solidFill>
                <a:latin typeface="Steelfish Rg" panose="020B0608020202040504" pitchFamily="34" charset="0"/>
              </a:rPr>
              <a:t>é a função da Bíblia no grande conflito?</a:t>
            </a:r>
          </a:p>
        </p:txBody>
      </p:sp>
    </p:spTree>
    <p:extLst>
      <p:ext uri="{BB962C8B-B14F-4D97-AF65-F5344CB8AC3E}">
        <p14:creationId xmlns:p14="http://schemas.microsoft.com/office/powerpoint/2010/main" val="11843927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14994" y="1617108"/>
            <a:ext cx="110188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 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Lâmpada 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para os meus pés é a tua palavra e, luz para os meus 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caminhos”.</a:t>
            </a:r>
            <a:endParaRPr lang="pt-BR" sz="48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7247465" y="5514134"/>
            <a:ext cx="5204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</a:rPr>
              <a:t>Salmo 119:105</a:t>
            </a:r>
            <a:endParaRPr lang="pt-BR" sz="44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492253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14993" y="1159908"/>
            <a:ext cx="110188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 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Toda 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a Escritura é inspirada por Deus e útil para o ensino, para a repreensão, para a correção, para a educação na 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justiça”.</a:t>
            </a:r>
            <a:endParaRPr lang="pt-BR" sz="48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247465" y="5514134"/>
            <a:ext cx="5204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</a:rPr>
              <a:t>2 Timóteo 3:16</a:t>
            </a:r>
            <a:endParaRPr lang="pt-BR" sz="44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755757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866855" y="4949231"/>
            <a:ext cx="9369715" cy="156966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 smtClean="0">
                <a:solidFill>
                  <a:srgbClr val="FFC000"/>
                </a:solidFill>
                <a:latin typeface="Steelfish Rg" panose="020B0608020202040504" pitchFamily="34" charset="0"/>
                <a:cs typeface="Segoe UI" panose="020B0502040204020203" pitchFamily="34" charset="0"/>
              </a:rPr>
              <a:t>Com </a:t>
            </a:r>
            <a:r>
              <a:rPr lang="pt-BR" sz="4800" spc="300" dirty="0">
                <a:solidFill>
                  <a:srgbClr val="FFC000"/>
                </a:solidFill>
                <a:latin typeface="Steelfish Rg" panose="020B0608020202040504" pitchFamily="34" charset="0"/>
                <a:cs typeface="Segoe UI" panose="020B0502040204020203" pitchFamily="34" charset="0"/>
              </a:rPr>
              <a:t>o surgimento do pecado no coração de Lúcifer, </a:t>
            </a:r>
            <a:r>
              <a:rPr lang="pt-BR" sz="4800" spc="300" dirty="0" smtClean="0">
                <a:solidFill>
                  <a:srgbClr val="FFC000"/>
                </a:solidFill>
                <a:latin typeface="Steelfish Rg" panose="020B0608020202040504" pitchFamily="34" charset="0"/>
                <a:cs typeface="Segoe UI" panose="020B0502040204020203" pitchFamily="34" charset="0"/>
              </a:rPr>
              <a:t>inicia </a:t>
            </a:r>
            <a:r>
              <a:rPr lang="pt-BR" sz="4800" spc="300" dirty="0">
                <a:solidFill>
                  <a:srgbClr val="FFC000"/>
                </a:solidFill>
                <a:latin typeface="Steelfish Rg" panose="020B0608020202040504" pitchFamily="34" charset="0"/>
                <a:cs typeface="Segoe UI" panose="020B0502040204020203" pitchFamily="34" charset="0"/>
              </a:rPr>
              <a:t>um conflito entre o bem e o </a:t>
            </a:r>
            <a:r>
              <a:rPr lang="pt-BR" sz="4800" spc="300" dirty="0" smtClean="0">
                <a:solidFill>
                  <a:srgbClr val="FFC000"/>
                </a:solidFill>
                <a:latin typeface="Steelfish Rg" panose="020B0608020202040504" pitchFamily="34" charset="0"/>
                <a:cs typeface="Segoe UI" panose="020B0502040204020203" pitchFamily="34" charset="0"/>
              </a:rPr>
              <a:t>mal</a:t>
            </a:r>
            <a:r>
              <a:rPr lang="pt-BR" sz="4800" spc="300" dirty="0">
                <a:solidFill>
                  <a:srgbClr val="FFC000"/>
                </a:solidFill>
                <a:latin typeface="Steelfish Rg" panose="020B0608020202040504" pitchFamily="34" charset="0"/>
                <a:cs typeface="Segoe UI" panose="020B05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21402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44061" y="4283482"/>
            <a:ext cx="10390554" cy="1446550"/>
          </a:xfrm>
          <a:prstGeom prst="rect">
            <a:avLst/>
          </a:prstGeom>
          <a:solidFill>
            <a:schemeClr val="tx1"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rgbClr val="FFC000"/>
                </a:solidFill>
                <a:latin typeface="Steelfish Rg" panose="020B0608020202040504" pitchFamily="34" charset="0"/>
              </a:rPr>
              <a:t>A Bíblia é lâmpada </a:t>
            </a:r>
            <a:r>
              <a:rPr lang="pt-BR" sz="4400" spc="300" dirty="0">
                <a:solidFill>
                  <a:srgbClr val="FFC000"/>
                </a:solidFill>
                <a:latin typeface="Steelfish Rg" panose="020B0608020202040504" pitchFamily="34" charset="0"/>
              </a:rPr>
              <a:t>para nossos pés neste mundo escuro e </a:t>
            </a:r>
            <a:endParaRPr lang="pt-BR" sz="4400" spc="300" dirty="0" smtClean="0">
              <a:solidFill>
                <a:srgbClr val="FFC000"/>
              </a:solidFill>
              <a:latin typeface="Steelfish Rg" panose="020B0608020202040504" pitchFamily="34" charset="0"/>
            </a:endParaRPr>
          </a:p>
          <a:p>
            <a:pPr algn="ctr"/>
            <a:r>
              <a:rPr lang="pt-BR" sz="4400" spc="300" dirty="0" smtClean="0">
                <a:solidFill>
                  <a:srgbClr val="FFC000"/>
                </a:solidFill>
                <a:latin typeface="Steelfish Rg" panose="020B0608020202040504" pitchFamily="34" charset="0"/>
              </a:rPr>
              <a:t>tenebroso </a:t>
            </a:r>
            <a:r>
              <a:rPr lang="pt-BR" sz="4400" spc="300" dirty="0">
                <a:solidFill>
                  <a:srgbClr val="FFC000"/>
                </a:solidFill>
                <a:latin typeface="Steelfish Rg" panose="020B0608020202040504" pitchFamily="34" charset="0"/>
              </a:rPr>
              <a:t>em que </a:t>
            </a:r>
            <a:r>
              <a:rPr lang="pt-BR" sz="4400" spc="300" dirty="0" smtClean="0">
                <a:solidFill>
                  <a:srgbClr val="FFC000"/>
                </a:solidFill>
                <a:latin typeface="Steelfish Rg" panose="020B0608020202040504" pitchFamily="34" charset="0"/>
              </a:rPr>
              <a:t>vivemos.</a:t>
            </a:r>
            <a:endParaRPr lang="pt-BR" sz="4400" spc="300" dirty="0">
              <a:solidFill>
                <a:srgbClr val="FFC000"/>
              </a:solidFill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0764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230923" y="3773529"/>
            <a:ext cx="9440986" cy="769441"/>
          </a:xfrm>
          <a:prstGeom prst="rect">
            <a:avLst/>
          </a:prstGeom>
          <a:solidFill>
            <a:schemeClr val="tx1">
              <a:alpha val="7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rgbClr val="FFC000"/>
                </a:solidFill>
                <a:latin typeface="Steelfish Rg" panose="020B0608020202040504" pitchFamily="34" charset="0"/>
              </a:rPr>
              <a:t>5. </a:t>
            </a:r>
            <a:r>
              <a:rPr lang="pt-BR" sz="4400" spc="300" dirty="0" smtClean="0">
                <a:solidFill>
                  <a:schemeClr val="bg1"/>
                </a:solidFill>
                <a:latin typeface="Steelfish Rg" panose="020B0608020202040504" pitchFamily="34" charset="0"/>
              </a:rPr>
              <a:t>Qual </a:t>
            </a:r>
            <a:r>
              <a:rPr lang="pt-BR" sz="4400" spc="300" dirty="0">
                <a:solidFill>
                  <a:schemeClr val="bg1"/>
                </a:solidFill>
                <a:latin typeface="Steelfish Rg" panose="020B0608020202040504" pitchFamily="34" charset="0"/>
              </a:rPr>
              <a:t>é a função da oração no grande conflito?</a:t>
            </a:r>
          </a:p>
        </p:txBody>
      </p:sp>
    </p:spTree>
    <p:extLst>
      <p:ext uri="{BB962C8B-B14F-4D97-AF65-F5344CB8AC3E}">
        <p14:creationId xmlns:p14="http://schemas.microsoft.com/office/powerpoint/2010/main" val="38945469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09486" y="1617107"/>
            <a:ext cx="110188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 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“Vigiai 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e orai, para que não entreis em tentação; o espírito, na verdade, está pronto, mas a carne é 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fraca”.</a:t>
            </a:r>
            <a:endParaRPr lang="pt-BR" sz="48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247465" y="5514134"/>
            <a:ext cx="5204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</a:rPr>
              <a:t>Mateus 26:41</a:t>
            </a:r>
            <a:endParaRPr lang="pt-BR" sz="44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27135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484076" y="1944729"/>
            <a:ext cx="7541847" cy="156966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 smtClean="0">
                <a:solidFill>
                  <a:srgbClr val="FFC000"/>
                </a:solidFill>
                <a:latin typeface="Steelfish Rg" panose="020B0608020202040504" pitchFamily="34" charset="0"/>
              </a:rPr>
              <a:t>A </a:t>
            </a:r>
            <a:r>
              <a:rPr lang="pt-BR" sz="4800" spc="300" dirty="0">
                <a:solidFill>
                  <a:srgbClr val="FFC000"/>
                </a:solidFill>
                <a:latin typeface="Steelfish Rg" panose="020B0608020202040504" pitchFamily="34" charset="0"/>
              </a:rPr>
              <a:t>oração se torna </a:t>
            </a:r>
            <a:r>
              <a:rPr lang="pt-BR" sz="4800" spc="300" dirty="0" smtClean="0">
                <a:solidFill>
                  <a:srgbClr val="FFC000"/>
                </a:solidFill>
                <a:latin typeface="Steelfish Rg" panose="020B0608020202040504" pitchFamily="34" charset="0"/>
              </a:rPr>
              <a:t>indispensável</a:t>
            </a:r>
          </a:p>
          <a:p>
            <a:pPr algn="ctr"/>
            <a:r>
              <a:rPr lang="pt-BR" sz="4800" spc="300" dirty="0" smtClean="0">
                <a:solidFill>
                  <a:srgbClr val="FFC000"/>
                </a:solidFill>
                <a:latin typeface="Steelfish Rg" panose="020B0608020202040504" pitchFamily="34" charset="0"/>
              </a:rPr>
              <a:t> </a:t>
            </a:r>
            <a:r>
              <a:rPr lang="pt-BR" sz="4800" spc="300" dirty="0">
                <a:solidFill>
                  <a:srgbClr val="FFC000"/>
                </a:solidFill>
                <a:latin typeface="Steelfish Rg" panose="020B0608020202040504" pitchFamily="34" charset="0"/>
              </a:rPr>
              <a:t>na vida </a:t>
            </a:r>
            <a:r>
              <a:rPr lang="pt-BR" sz="4800" spc="300" dirty="0" smtClean="0">
                <a:solidFill>
                  <a:srgbClr val="FFC000"/>
                </a:solidFill>
                <a:latin typeface="Steelfish Rg" panose="020B0608020202040504" pitchFamily="34" charset="0"/>
              </a:rPr>
              <a:t>cristã.</a:t>
            </a:r>
            <a:endParaRPr lang="pt-BR" sz="4800" spc="300" dirty="0">
              <a:solidFill>
                <a:srgbClr val="FFC000"/>
              </a:solidFill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5017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477108" y="4177974"/>
            <a:ext cx="8827478" cy="1569660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>
                <a:solidFill>
                  <a:srgbClr val="FFC000"/>
                </a:solidFill>
                <a:latin typeface="Steelfish Rg" panose="020B0608020202040504" pitchFamily="34" charset="0"/>
              </a:rPr>
              <a:t>Por meio da oração obtemos a </a:t>
            </a:r>
            <a:r>
              <a:rPr lang="pt-BR" sz="4800" spc="300" dirty="0" smtClean="0">
                <a:solidFill>
                  <a:srgbClr val="FFC000"/>
                </a:solidFill>
                <a:latin typeface="Steelfish Rg" panose="020B0608020202040504" pitchFamily="34" charset="0"/>
              </a:rPr>
              <a:t>cura</a:t>
            </a:r>
          </a:p>
          <a:p>
            <a:pPr algn="ctr"/>
            <a:r>
              <a:rPr lang="pt-BR" sz="4800" spc="300" dirty="0" smtClean="0">
                <a:solidFill>
                  <a:srgbClr val="FFC000"/>
                </a:solidFill>
                <a:latin typeface="Steelfish Rg" panose="020B0608020202040504" pitchFamily="34" charset="0"/>
              </a:rPr>
              <a:t> </a:t>
            </a:r>
            <a:r>
              <a:rPr lang="pt-BR" sz="4800" spc="300" dirty="0">
                <a:solidFill>
                  <a:srgbClr val="FFC000"/>
                </a:solidFill>
                <a:latin typeface="Steelfish Rg" panose="020B0608020202040504" pitchFamily="34" charset="0"/>
              </a:rPr>
              <a:t>para as nossas </a:t>
            </a:r>
            <a:r>
              <a:rPr lang="pt-BR" sz="4800" spc="300" dirty="0" smtClean="0">
                <a:solidFill>
                  <a:srgbClr val="FFC000"/>
                </a:solidFill>
                <a:latin typeface="Steelfish Rg" panose="020B0608020202040504" pitchFamily="34" charset="0"/>
              </a:rPr>
              <a:t>mágoas</a:t>
            </a:r>
            <a:r>
              <a:rPr lang="pt-BR" sz="4800" spc="300" dirty="0">
                <a:solidFill>
                  <a:srgbClr val="FFC000"/>
                </a:solidFill>
                <a:latin typeface="Steelfish Rg" panose="020B06080202020405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621006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345549" y="4695744"/>
            <a:ext cx="8923866" cy="83099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 smtClean="0">
                <a:solidFill>
                  <a:srgbClr val="FFC000"/>
                </a:solidFill>
                <a:latin typeface="Steelfish Rg" panose="020B0608020202040504" pitchFamily="34" charset="0"/>
              </a:rPr>
              <a:t>6. </a:t>
            </a:r>
            <a:r>
              <a:rPr lang="pt-BR" sz="4800" spc="300" dirty="0" smtClean="0">
                <a:solidFill>
                  <a:schemeClr val="bg1"/>
                </a:solidFill>
                <a:latin typeface="Steelfish Rg" panose="020B0608020202040504" pitchFamily="34" charset="0"/>
              </a:rPr>
              <a:t>Qual </a:t>
            </a:r>
            <a:r>
              <a:rPr lang="pt-BR" sz="4800" spc="300" dirty="0">
                <a:solidFill>
                  <a:schemeClr val="bg1"/>
                </a:solidFill>
                <a:latin typeface="Steelfish Rg" panose="020B0608020202040504" pitchFamily="34" charset="0"/>
              </a:rPr>
              <a:t>é a função da Igreja no grande conflito?</a:t>
            </a:r>
          </a:p>
        </p:txBody>
      </p:sp>
    </p:spTree>
    <p:extLst>
      <p:ext uri="{BB962C8B-B14F-4D97-AF65-F5344CB8AC3E}">
        <p14:creationId xmlns:p14="http://schemas.microsoft.com/office/powerpoint/2010/main" val="31819697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39147" y="1423677"/>
            <a:ext cx="110188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 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 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“Assim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, já não sois estrangeiros e peregrinos, mas concidadãos dos santos, e sois da família de 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Deus...</a:t>
            </a:r>
            <a:endParaRPr lang="pt-BR" sz="48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247465" y="5514134"/>
            <a:ext cx="5204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</a:rPr>
              <a:t>Efésios 2:19-20</a:t>
            </a:r>
            <a:endParaRPr lang="pt-BR" sz="44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750253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14994" y="1177492"/>
            <a:ext cx="110188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 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 edificados sobre o fundamento dos apóstolos e profetas, sendo ele mesmo, Cristo Jesus, a pedra 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angular”.</a:t>
            </a:r>
            <a:endParaRPr lang="pt-BR" sz="48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247465" y="5514134"/>
            <a:ext cx="5204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</a:rPr>
              <a:t>Efésios 2:19-20</a:t>
            </a:r>
            <a:endParaRPr lang="pt-BR" sz="44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333887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74317" y="843384"/>
            <a:ext cx="110188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 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 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“Não 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deixemos de congregar-nos, como é costume de alguns; antes, façamos admoestações e tanto mais quanto vedes que o Dia se 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aproxima”.</a:t>
            </a:r>
            <a:endParaRPr lang="pt-BR" sz="48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247465" y="5514134"/>
            <a:ext cx="5204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</a:rPr>
              <a:t>Hebreus 10:25</a:t>
            </a:r>
            <a:endParaRPr lang="pt-BR" sz="44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344842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40743" y="3353825"/>
            <a:ext cx="11734800" cy="144655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chemeClr val="bg1"/>
                </a:solidFill>
                <a:latin typeface="Steelfish Rg" panose="020B0608020202040504" pitchFamily="34" charset="0"/>
              </a:rPr>
              <a:t>A Igreja é o corpo visível de Cristo na </a:t>
            </a:r>
            <a:r>
              <a:rPr lang="pt-BR" sz="4400" spc="300" dirty="0" smtClean="0">
                <a:solidFill>
                  <a:schemeClr val="bg1"/>
                </a:solidFill>
                <a:latin typeface="Steelfish Rg" panose="020B0608020202040504" pitchFamily="34" charset="0"/>
              </a:rPr>
              <a:t>Terra. Os </a:t>
            </a:r>
            <a:r>
              <a:rPr lang="pt-BR" sz="4400" spc="300" dirty="0">
                <a:solidFill>
                  <a:schemeClr val="bg1"/>
                </a:solidFill>
                <a:latin typeface="Steelfish Rg" panose="020B0608020202040504" pitchFamily="34" charset="0"/>
              </a:rPr>
              <a:t>membros são aqueles </a:t>
            </a:r>
            <a:r>
              <a:rPr lang="pt-BR" sz="4400" spc="300" dirty="0" smtClean="0">
                <a:solidFill>
                  <a:schemeClr val="bg1"/>
                </a:solidFill>
                <a:latin typeface="Steelfish Rg" panose="020B0608020202040504" pitchFamily="34" charset="0"/>
              </a:rPr>
              <a:t>que </a:t>
            </a:r>
            <a:r>
              <a:rPr lang="pt-BR" sz="4400" spc="300" dirty="0">
                <a:solidFill>
                  <a:schemeClr val="bg1"/>
                </a:solidFill>
                <a:latin typeface="Steelfish Rg" panose="020B0608020202040504" pitchFamily="34" charset="0"/>
              </a:rPr>
              <a:t>aceitam a Jesus e se dispõem a fazer-Lhe a vontade</a:t>
            </a:r>
            <a:r>
              <a:rPr lang="pt-BR" sz="4400" spc="300" dirty="0" smtClean="0">
                <a:solidFill>
                  <a:schemeClr val="bg1"/>
                </a:solidFill>
                <a:latin typeface="Steelfish Rg" panose="020B0608020202040504" pitchFamily="34" charset="0"/>
              </a:rPr>
              <a:t>.</a:t>
            </a:r>
            <a:endParaRPr lang="pt-BR" sz="4400" spc="300" dirty="0">
              <a:solidFill>
                <a:schemeClr val="bg1"/>
              </a:solidFill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6246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314007" y="4478214"/>
            <a:ext cx="8184010" cy="1569660"/>
          </a:xfrm>
          <a:prstGeom prst="rect">
            <a:avLst/>
          </a:prstGeom>
          <a:solidFill>
            <a:schemeClr val="tx1"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Segoe UI" panose="020B0502040204020203" pitchFamily="34" charset="0"/>
              </a:rPr>
              <a:t>No grande conflito do bem e do </a:t>
            </a:r>
            <a:r>
              <a:rPr lang="pt-BR" sz="48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Segoe UI" panose="020B0502040204020203" pitchFamily="34" charset="0"/>
              </a:rPr>
              <a:t>mal</a:t>
            </a:r>
          </a:p>
          <a:p>
            <a:pPr algn="ctr"/>
            <a:r>
              <a:rPr lang="pt-BR" sz="48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Segoe UI" panose="020B0502040204020203" pitchFamily="34" charset="0"/>
              </a:rPr>
              <a:t> </a:t>
            </a:r>
            <a:r>
              <a:rPr lang="pt-BR" sz="48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Segoe UI" panose="020B0502040204020203" pitchFamily="34" charset="0"/>
              </a:rPr>
              <a:t>todos participam.</a:t>
            </a:r>
            <a:endParaRPr lang="pt-BR" sz="48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08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23158" y="4567163"/>
            <a:ext cx="11734800" cy="144655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rgbClr val="FFC000"/>
                </a:solidFill>
                <a:latin typeface="Steelfish Rg" panose="020B0608020202040504" pitchFamily="34" charset="0"/>
              </a:rPr>
              <a:t>Por meio dela, Deus mantém Suas verdades, une Seus filhos, desenvolve o amor fraternal, protege os oprimidos do inimigo. </a:t>
            </a:r>
          </a:p>
        </p:txBody>
      </p:sp>
    </p:spTree>
    <p:extLst>
      <p:ext uri="{BB962C8B-B14F-4D97-AF65-F5344CB8AC3E}">
        <p14:creationId xmlns:p14="http://schemas.microsoft.com/office/powerpoint/2010/main" val="19202663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916724" y="978646"/>
            <a:ext cx="8053754" cy="156966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 smtClean="0">
                <a:solidFill>
                  <a:schemeClr val="bg1"/>
                </a:solidFill>
                <a:latin typeface="Steelfish Rg" panose="020B0608020202040504" pitchFamily="34" charset="0"/>
              </a:rPr>
              <a:t>Os animais que se mantém em grupo </a:t>
            </a:r>
            <a:endParaRPr lang="pt-BR" sz="4800" spc="300" dirty="0" smtClean="0">
              <a:solidFill>
                <a:schemeClr val="bg1"/>
              </a:solidFill>
              <a:latin typeface="Steelfish Rg" panose="020B0608020202040504" pitchFamily="34" charset="0"/>
            </a:endParaRPr>
          </a:p>
          <a:p>
            <a:pPr algn="ctr"/>
            <a:r>
              <a:rPr lang="pt-BR" sz="4800" spc="300" dirty="0" smtClean="0">
                <a:solidFill>
                  <a:schemeClr val="bg1"/>
                </a:solidFill>
                <a:latin typeface="Steelfish Rg" panose="020B0608020202040504" pitchFamily="34" charset="0"/>
              </a:rPr>
              <a:t>permanecem </a:t>
            </a:r>
            <a:r>
              <a:rPr lang="pt-BR" sz="4800" spc="300" dirty="0" smtClean="0">
                <a:solidFill>
                  <a:schemeClr val="bg1"/>
                </a:solidFill>
                <a:latin typeface="Steelfish Rg" panose="020B0608020202040504" pitchFamily="34" charset="0"/>
              </a:rPr>
              <a:t>protegidos.</a:t>
            </a:r>
            <a:endParaRPr lang="pt-BR" sz="4800" spc="300" dirty="0">
              <a:solidFill>
                <a:schemeClr val="bg1"/>
              </a:solidFill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7131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717850" y="4970354"/>
            <a:ext cx="9272534" cy="156966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 smtClean="0">
                <a:solidFill>
                  <a:srgbClr val="FFC000"/>
                </a:solidFill>
                <a:latin typeface="Steelfish Rg" panose="020B0608020202040504" pitchFamily="34" charset="0"/>
                <a:cs typeface="Segoe UI" panose="020B0502040204020203" pitchFamily="34" charset="0"/>
              </a:rPr>
              <a:t>7. </a:t>
            </a:r>
            <a:r>
              <a:rPr lang="pt-BR" sz="4800" spc="300" dirty="0" smtClean="0">
                <a:solidFill>
                  <a:schemeClr val="bg1"/>
                </a:solidFill>
                <a:latin typeface="Steelfish Rg" panose="020B0608020202040504" pitchFamily="34" charset="0"/>
                <a:cs typeface="Segoe UI" panose="020B0502040204020203" pitchFamily="34" charset="0"/>
              </a:rPr>
              <a:t>Qual </a:t>
            </a:r>
            <a:r>
              <a:rPr lang="pt-BR" sz="4800" spc="300" dirty="0">
                <a:solidFill>
                  <a:schemeClr val="bg1"/>
                </a:solidFill>
                <a:latin typeface="Steelfish Rg" panose="020B0608020202040504" pitchFamily="34" charset="0"/>
                <a:cs typeface="Segoe UI" panose="020B0502040204020203" pitchFamily="34" charset="0"/>
              </a:rPr>
              <a:t>será a sorte final de Satanás, seus anjos </a:t>
            </a:r>
            <a:endParaRPr lang="pt-BR" sz="4800" spc="300" dirty="0" smtClean="0">
              <a:solidFill>
                <a:schemeClr val="bg1"/>
              </a:solidFill>
              <a:latin typeface="Steelfish Rg" panose="020B0608020202040504" pitchFamily="34" charset="0"/>
              <a:cs typeface="Segoe UI" panose="020B0502040204020203" pitchFamily="34" charset="0"/>
            </a:endParaRPr>
          </a:p>
          <a:p>
            <a:pPr algn="ctr"/>
            <a:r>
              <a:rPr lang="pt-BR" sz="4800" spc="300" dirty="0" smtClean="0">
                <a:solidFill>
                  <a:schemeClr val="bg1"/>
                </a:solidFill>
                <a:latin typeface="Steelfish Rg" panose="020B0608020202040504" pitchFamily="34" charset="0"/>
                <a:cs typeface="Segoe UI" panose="020B0502040204020203" pitchFamily="34" charset="0"/>
              </a:rPr>
              <a:t>e </a:t>
            </a:r>
            <a:r>
              <a:rPr lang="pt-BR" sz="4800" spc="300" dirty="0">
                <a:solidFill>
                  <a:schemeClr val="bg1"/>
                </a:solidFill>
                <a:latin typeface="Steelfish Rg" panose="020B0608020202040504" pitchFamily="34" charset="0"/>
                <a:cs typeface="Segoe UI" panose="020B0502040204020203" pitchFamily="34" charset="0"/>
              </a:rPr>
              <a:t>seus seguidores?</a:t>
            </a:r>
          </a:p>
        </p:txBody>
      </p:sp>
    </p:spTree>
    <p:extLst>
      <p:ext uri="{BB962C8B-B14F-4D97-AF65-F5344CB8AC3E}">
        <p14:creationId xmlns:p14="http://schemas.microsoft.com/office/powerpoint/2010/main" val="1464212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97409" y="1019231"/>
            <a:ext cx="110188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 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 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“Então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, o Rei dirá também aos que estiverem à sua esquerda: Apartai-vos de mim, malditos, para o fogo eterno, preparado para o diabo e seus 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anjos”.</a:t>
            </a:r>
            <a:endParaRPr lang="pt-BR" sz="48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247465" y="5514134"/>
            <a:ext cx="5204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</a:rPr>
              <a:t>Mateus 25:41</a:t>
            </a:r>
            <a:endParaRPr lang="pt-BR" sz="44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238211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63769" y="457200"/>
            <a:ext cx="1093763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 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 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“Quanto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, porém, aos covardes, aos incrédulos, aos abomináveis, aos assassinos, aos impuros, aos feiticeiros, aos idólatras e a todos os mentirosos, a parte que lhes cabe será no lago que arde com fogo e enxofre, a saber, a segunda 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morte”.</a:t>
            </a:r>
            <a:endParaRPr lang="pt-BR" sz="48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247465" y="5514134"/>
            <a:ext cx="5204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Steelfish Rg" panose="020B0608020202040504" pitchFamily="34" charset="0"/>
                <a:ea typeface="MS PGothic" panose="020B0600070205080204" pitchFamily="34" charset="-128"/>
              </a:rPr>
              <a:t>Apocalipse 21:8</a:t>
            </a:r>
            <a:endParaRPr lang="pt-BR" sz="4400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Steelfish Rg" panose="020B06080202020405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956093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979296" y="3934117"/>
            <a:ext cx="10450704" cy="2123658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>
                <a:solidFill>
                  <a:srgbClr val="FFC000"/>
                </a:solidFill>
                <a:latin typeface="Steelfish Rg" panose="020B0608020202040504" pitchFamily="34" charset="0"/>
              </a:rPr>
              <a:t>Enquanto Jesus não volta, esse inimigo busca enganar e seduzir o maior número de pessoas em sua rebelião contra o Criador. </a:t>
            </a:r>
          </a:p>
        </p:txBody>
      </p:sp>
    </p:spTree>
    <p:extLst>
      <p:ext uri="{BB962C8B-B14F-4D97-AF65-F5344CB8AC3E}">
        <p14:creationId xmlns:p14="http://schemas.microsoft.com/office/powerpoint/2010/main" val="24825085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8666" y="4004455"/>
            <a:ext cx="11734800" cy="156966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Os que permanecerem fazendo a vontade de Deus serão </a:t>
            </a:r>
            <a:endParaRPr lang="pt-BR" sz="4800" spc="3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  <a:p>
            <a:pPr algn="ctr"/>
            <a:r>
              <a:rPr lang="pt-BR" sz="48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mais 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que vencedores em meio ao Grande Conflito. </a:t>
            </a:r>
          </a:p>
        </p:txBody>
      </p:sp>
    </p:spTree>
    <p:extLst>
      <p:ext uri="{BB962C8B-B14F-4D97-AF65-F5344CB8AC3E}">
        <p14:creationId xmlns:p14="http://schemas.microsoft.com/office/powerpoint/2010/main" val="18486681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03739" y="2164351"/>
            <a:ext cx="5058506" cy="92333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spc="300" dirty="0" smtClean="0">
                <a:solidFill>
                  <a:srgbClr val="FFC000"/>
                </a:solidFill>
                <a:latin typeface="Steelfish Rg" panose="020B0608020202040504" pitchFamily="34" charset="0"/>
              </a:rPr>
              <a:t>MINHA DECISÃO</a:t>
            </a:r>
            <a:r>
              <a:rPr lang="pt-BR" sz="5400" spc="300" dirty="0" smtClean="0">
                <a:solidFill>
                  <a:srgbClr val="FFC000"/>
                </a:solidFill>
                <a:latin typeface="Steelfish Rg" panose="020B06080202020405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9953275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264769" y="4677508"/>
            <a:ext cx="2652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smtClean="0"/>
              <a:t>PRÓXIMO TEMA: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40196460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209614" y="4147130"/>
            <a:ext cx="7883955" cy="156966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>
                <a:solidFill>
                  <a:srgbClr val="FFC000"/>
                </a:solidFill>
                <a:latin typeface="Steelfish Rg" panose="020B0608020202040504" pitchFamily="34" charset="0"/>
              </a:rPr>
              <a:t>C</a:t>
            </a:r>
            <a:r>
              <a:rPr lang="pt-BR" sz="4800" spc="300" dirty="0" smtClean="0">
                <a:solidFill>
                  <a:srgbClr val="FFC000"/>
                </a:solidFill>
                <a:latin typeface="Steelfish Rg" panose="020B0608020202040504" pitchFamily="34" charset="0"/>
              </a:rPr>
              <a:t>omo </a:t>
            </a:r>
            <a:r>
              <a:rPr lang="pt-BR" sz="4800" spc="300" dirty="0">
                <a:solidFill>
                  <a:srgbClr val="FFC000"/>
                </a:solidFill>
                <a:latin typeface="Steelfish Rg" panose="020B0608020202040504" pitchFamily="34" charset="0"/>
              </a:rPr>
              <a:t>podemos ser vitoriosos nesse </a:t>
            </a:r>
            <a:endParaRPr lang="pt-BR" sz="4800" spc="300" dirty="0" smtClean="0">
              <a:solidFill>
                <a:srgbClr val="FFC000"/>
              </a:solidFill>
              <a:latin typeface="Steelfish Rg" panose="020B0608020202040504" pitchFamily="34" charset="0"/>
            </a:endParaRPr>
          </a:p>
          <a:p>
            <a:pPr algn="ctr"/>
            <a:r>
              <a:rPr lang="pt-BR" sz="4800" spc="300" dirty="0" smtClean="0">
                <a:solidFill>
                  <a:srgbClr val="FFC000"/>
                </a:solidFill>
                <a:latin typeface="Steelfish Rg" panose="020B0608020202040504" pitchFamily="34" charset="0"/>
              </a:rPr>
              <a:t>Grande </a:t>
            </a:r>
            <a:r>
              <a:rPr lang="pt-BR" sz="4800" spc="300" dirty="0">
                <a:solidFill>
                  <a:srgbClr val="FFC000"/>
                </a:solidFill>
                <a:latin typeface="Steelfish Rg" panose="020B0608020202040504" pitchFamily="34" charset="0"/>
              </a:rPr>
              <a:t>C</a:t>
            </a:r>
            <a:r>
              <a:rPr lang="pt-BR" sz="4800" spc="300" dirty="0" smtClean="0">
                <a:solidFill>
                  <a:srgbClr val="FFC000"/>
                </a:solidFill>
                <a:latin typeface="Steelfish Rg" panose="020B0608020202040504" pitchFamily="34" charset="0"/>
              </a:rPr>
              <a:t>onflito?</a:t>
            </a:r>
            <a:endParaRPr lang="pt-BR" sz="4800" spc="300" dirty="0">
              <a:solidFill>
                <a:srgbClr val="FFC000"/>
              </a:solidFill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2738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230923" y="4342748"/>
            <a:ext cx="9218247" cy="83099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>
                <a:solidFill>
                  <a:srgbClr val="FFC000"/>
                </a:solidFill>
                <a:latin typeface="Steelfish Rg" panose="020B0608020202040504" pitchFamily="34" charset="0"/>
              </a:rPr>
              <a:t>1 - </a:t>
            </a:r>
            <a:r>
              <a:rPr lang="pt-BR" sz="4800" spc="300" dirty="0">
                <a:solidFill>
                  <a:schemeClr val="bg1"/>
                </a:solidFill>
                <a:latin typeface="Steelfish Rg" panose="020B0608020202040504" pitchFamily="34" charset="0"/>
              </a:rPr>
              <a:t>O que a Bíblia diz sobre nosso inimigo? </a:t>
            </a:r>
          </a:p>
        </p:txBody>
      </p:sp>
    </p:spTree>
    <p:extLst>
      <p:ext uri="{BB962C8B-B14F-4D97-AF65-F5344CB8AC3E}">
        <p14:creationId xmlns:p14="http://schemas.microsoft.com/office/powerpoint/2010/main" val="2561208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15941" y="825800"/>
            <a:ext cx="1066190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“Então, ouvi grande voz do céu, proclamando: Agora, veio a salvação, o poder, o reino do nosso Deus e a autoridade do seu Cristo, pois foi expulso o acusador de nossos irmãos, o mesmo que os acusa de dia e de noite, diante do nosso Deus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...</a:t>
            </a:r>
            <a:endParaRPr lang="pt-BR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247465" y="5514134"/>
            <a:ext cx="5204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spc="30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Apocalipse 12:10-12</a:t>
            </a:r>
            <a:endParaRPr lang="pt-BR" sz="16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136195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26305" y="1473174"/>
            <a:ext cx="106619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Eles, pois, o venceram por causa do sangue do Cordeiro e por causa da palavra do testemunho que deram e, mesmo em face da morte, não amaram a própria vida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...</a:t>
            </a:r>
            <a:endParaRPr lang="pt-BR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247465" y="5514134"/>
            <a:ext cx="5204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spc="3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Apocalipse </a:t>
            </a:r>
            <a:r>
              <a:rPr lang="pt-BR" sz="40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12:10-12</a:t>
            </a:r>
            <a:endParaRPr lang="pt-BR" sz="16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805457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20797" y="1561098"/>
            <a:ext cx="106619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Por isso, festejai, ó céus, e vós, os que neles habitais. Ai da terra e do mar, pois o diabo desceu até vós, cheio de grande cólera, sabendo que pouco tempo lhe 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resta”.</a:t>
            </a:r>
            <a:endParaRPr lang="pt-BR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247465" y="5514134"/>
            <a:ext cx="5204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spc="3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Apocalipse </a:t>
            </a:r>
            <a:r>
              <a:rPr lang="pt-BR" sz="40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12:10-12</a:t>
            </a:r>
            <a:endParaRPr lang="pt-BR" sz="16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8867472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915</TotalTime>
  <Words>2137</Words>
  <Application>Microsoft Office PowerPoint</Application>
  <PresentationFormat>Widescreen</PresentationFormat>
  <Paragraphs>158</Paragraphs>
  <Slides>48</Slides>
  <Notes>32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48</vt:i4>
      </vt:variant>
    </vt:vector>
  </HeadingPairs>
  <TitlesOfParts>
    <vt:vector size="55" baseType="lpstr">
      <vt:lpstr>MS PGothic</vt:lpstr>
      <vt:lpstr>Arial</vt:lpstr>
      <vt:lpstr>Calibri</vt:lpstr>
      <vt:lpstr>Calibri Light</vt:lpstr>
      <vt:lpstr>Segoe UI</vt:lpstr>
      <vt:lpstr>Steelfish Rg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Usuário do Windows</dc:creator>
  <cp:lastModifiedBy>Usuário do Windows</cp:lastModifiedBy>
  <cp:revision>38</cp:revision>
  <dcterms:created xsi:type="dcterms:W3CDTF">2018-07-25T15:06:39Z</dcterms:created>
  <dcterms:modified xsi:type="dcterms:W3CDTF">2018-07-31T20:37:49Z</dcterms:modified>
</cp:coreProperties>
</file>