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88" r:id="rId3"/>
    <p:sldId id="289"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0" r:id="rId30"/>
    <p:sldId id="281" r:id="rId31"/>
    <p:sldId id="282" r:id="rId32"/>
    <p:sldId id="283" r:id="rId33"/>
    <p:sldId id="284" r:id="rId34"/>
    <p:sldId id="285" r:id="rId35"/>
    <p:sldId id="286" r:id="rId36"/>
    <p:sldId id="287"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1329" autoAdjust="0"/>
  </p:normalViewPr>
  <p:slideViewPr>
    <p:cSldViewPr snapToGrid="0">
      <p:cViewPr varScale="1">
        <p:scale>
          <a:sx n="57" d="100"/>
          <a:sy n="57" d="100"/>
        </p:scale>
        <p:origin x="3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B69BA-4AEA-4888-945A-03E5F19F1FCA}" type="datetimeFigureOut">
              <a:rPr lang="pt-BR" smtClean="0"/>
              <a:t>13/08/2018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018D8-ED0B-45C9-AA59-D90C992A5CB9}" type="slidenum">
              <a:rPr lang="pt-BR" smtClean="0"/>
              <a:t>‹nº›</a:t>
            </a:fld>
            <a:endParaRPr lang="pt-BR"/>
          </a:p>
        </p:txBody>
      </p:sp>
    </p:spTree>
    <p:extLst>
      <p:ext uri="{BB962C8B-B14F-4D97-AF65-F5344CB8AC3E}">
        <p14:creationId xmlns:p14="http://schemas.microsoft.com/office/powerpoint/2010/main" val="262770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Contudo, divergem quanto à data do seu começo e fim, e também em relação ao que deve ocorrer durante o período. Deixando a Bíblia falar por si mesma, não é difícil chegar à conclusão correta.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a:t>
            </a:fld>
            <a:endParaRPr lang="pt-BR">
              <a:solidFill>
                <a:prstClr val="black"/>
              </a:solidFill>
            </a:endParaRPr>
          </a:p>
        </p:txBody>
      </p:sp>
    </p:spTree>
    <p:extLst>
      <p:ext uri="{BB962C8B-B14F-4D97-AF65-F5344CB8AC3E}">
        <p14:creationId xmlns:p14="http://schemas.microsoft.com/office/powerpoint/2010/main" val="339912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4. Que evento se dará após completarem os 1000 anos? Apocalipse 20:7-9; 21:2,10 Marque com um “X” a alternativa correta (Apêndice 2</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15</a:t>
            </a:fld>
            <a:endParaRPr lang="pt-BR">
              <a:solidFill>
                <a:prstClr val="black"/>
              </a:solidFill>
            </a:endParaRPr>
          </a:p>
        </p:txBody>
      </p:sp>
    </p:spTree>
    <p:extLst>
      <p:ext uri="{BB962C8B-B14F-4D97-AF65-F5344CB8AC3E}">
        <p14:creationId xmlns:p14="http://schemas.microsoft.com/office/powerpoint/2010/main" val="284158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5. Qual será o fim do diabo, da besta, do falso profeta e daqueles que rejeitaram a Cristo? Apocalipse 20:10,14,15; 21:8, 22:15 - Marque com um “X” a alternativa correta</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17</a:t>
            </a:fld>
            <a:endParaRPr lang="pt-BR">
              <a:solidFill>
                <a:prstClr val="black"/>
              </a:solidFill>
            </a:endParaRPr>
          </a:p>
        </p:txBody>
      </p:sp>
    </p:spTree>
    <p:extLst>
      <p:ext uri="{BB962C8B-B14F-4D97-AF65-F5344CB8AC3E}">
        <p14:creationId xmlns:p14="http://schemas.microsoft.com/office/powerpoint/2010/main" val="279529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6. Como o apocalipse descreve a Nova Terra? Apocalipse 21:12-27</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21</a:t>
            </a:fld>
            <a:endParaRPr lang="pt-BR">
              <a:solidFill>
                <a:prstClr val="black"/>
              </a:solidFill>
            </a:endParaRPr>
          </a:p>
        </p:txBody>
      </p:sp>
    </p:spTree>
    <p:extLst>
      <p:ext uri="{BB962C8B-B14F-4D97-AF65-F5344CB8AC3E}">
        <p14:creationId xmlns:p14="http://schemas.microsoft.com/office/powerpoint/2010/main" val="375207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Nova Jerusalém é a capital da Nova Terra. A cidade santa será quadrada, na mesma proporção do lugar santíssimo do santuário, cercada de muros adornados com pedras preciosas. Em cada lado da cidade haverá três portas onde estarão escritos os nomes das doze tribos de Israel e dos doze apóstolos.</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28</a:t>
            </a:fld>
            <a:endParaRPr lang="pt-BR">
              <a:solidFill>
                <a:prstClr val="black"/>
              </a:solidFill>
            </a:endParaRPr>
          </a:p>
        </p:txBody>
      </p:sp>
    </p:spTree>
    <p:extLst>
      <p:ext uri="{BB962C8B-B14F-4D97-AF65-F5344CB8AC3E}">
        <p14:creationId xmlns:p14="http://schemas.microsoft.com/office/powerpoint/2010/main" val="92090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Nova Jerusalém é a capital da Nova Terra. A cidade santa será quadrada, na mesma proporção do lugar santíssimo do santuário, cercada de muros adornados com pedras preciosas. Em cada lado da cidade haverá três portas onde estarão escritos os nomes das doze tribos de Israel e dos doze apóstolos.</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29</a:t>
            </a:fld>
            <a:endParaRPr lang="pt-BR">
              <a:solidFill>
                <a:prstClr val="black"/>
              </a:solidFill>
            </a:endParaRPr>
          </a:p>
        </p:txBody>
      </p:sp>
    </p:spTree>
    <p:extLst>
      <p:ext uri="{BB962C8B-B14F-4D97-AF65-F5344CB8AC3E}">
        <p14:creationId xmlns:p14="http://schemas.microsoft.com/office/powerpoint/2010/main" val="19726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Cidade será de ouro. Do trono de Deus e do Cordeiro sairá o Rio da Vida, brilhante como cristal. No meio de sua praça estará a Árvore da Vida. Quem são as pessoas que entrarão nesta linda e santa cidade? Em Apocalipse 21:27, encontramos a resposta: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30</a:t>
            </a:fld>
            <a:endParaRPr lang="pt-BR">
              <a:solidFill>
                <a:prstClr val="black"/>
              </a:solidFill>
            </a:endParaRPr>
          </a:p>
        </p:txBody>
      </p:sp>
    </p:spTree>
    <p:extLst>
      <p:ext uri="{BB962C8B-B14F-4D97-AF65-F5344CB8AC3E}">
        <p14:creationId xmlns:p14="http://schemas.microsoft.com/office/powerpoint/2010/main" val="316480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“Nela, nunca jamais penetrará coisa alguma contaminada, nem o que pratica abominação e mentira, mas somente os inscritos no Livro da Vida do Cordeiro”. O livro da vida registra o nome daqueles que aceitaram a Cristo e que demonstraram publicamente sua decisão através do batismo.  	</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31</a:t>
            </a:fld>
            <a:endParaRPr lang="pt-BR">
              <a:solidFill>
                <a:prstClr val="black"/>
              </a:solidFill>
            </a:endParaRPr>
          </a:p>
        </p:txBody>
      </p:sp>
    </p:spTree>
    <p:extLst>
      <p:ext uri="{BB962C8B-B14F-4D97-AF65-F5344CB8AC3E}">
        <p14:creationId xmlns:p14="http://schemas.microsoft.com/office/powerpoint/2010/main" val="149331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7. Que promessas são feitas àqueles que aceitam o plano da salvação? Apocalipse 21:3-7; 22:6, 7,12-14,17 - Marque com um “X” a alternativa correta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32</a:t>
            </a:fld>
            <a:endParaRPr lang="pt-BR">
              <a:solidFill>
                <a:prstClr val="black"/>
              </a:solidFill>
            </a:endParaRPr>
          </a:p>
        </p:txBody>
      </p:sp>
    </p:spTree>
    <p:extLst>
      <p:ext uri="{BB962C8B-B14F-4D97-AF65-F5344CB8AC3E}">
        <p14:creationId xmlns:p14="http://schemas.microsoft.com/office/powerpoint/2010/main" val="140252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 maravilhoso saber que em breve nunca mais haverá morte, luto, pranto e dor.  Muitos imaginam a Nova Terra como um lugar monótono e sem atividades (Ver Apêndice 4). </a:t>
            </a:r>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34</a:t>
            </a:fld>
            <a:endParaRPr lang="pt-BR">
              <a:solidFill>
                <a:prstClr val="black"/>
              </a:solidFill>
            </a:endParaRPr>
          </a:p>
        </p:txBody>
      </p:sp>
    </p:spTree>
    <p:extLst>
      <p:ext uri="{BB962C8B-B14F-4D97-AF65-F5344CB8AC3E}">
        <p14:creationId xmlns:p14="http://schemas.microsoft.com/office/powerpoint/2010/main" val="53288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Compromisso de fé:</a:t>
            </a:r>
          </a:p>
          <a:p>
            <a:endParaRPr lang="pt-BR" dirty="0" smtClean="0"/>
          </a:p>
          <a:p>
            <a:r>
              <a:rPr lang="pt-BR" dirty="0" smtClean="0"/>
              <a:t>(    ) Durante o milênio desejo estar com Cristo no Céu </a:t>
            </a:r>
          </a:p>
          <a:p>
            <a:r>
              <a:rPr lang="pt-BR" dirty="0" smtClean="0"/>
              <a:t>(    ) Deixarei de lado o tudo o que me impeça de tomar parte no grupo dos santos </a:t>
            </a:r>
          </a:p>
          <a:p>
            <a:r>
              <a:rPr lang="pt-BR" dirty="0" smtClean="0"/>
              <a:t>(    ) Decido fazer de Jesus o meu bem mais precisos e viver com Ele para sempre</a:t>
            </a:r>
          </a:p>
          <a:p>
            <a:r>
              <a:rPr lang="pt-BR" dirty="0" smtClean="0"/>
              <a:t>	</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35</a:t>
            </a:fld>
            <a:endParaRPr lang="pt-BR">
              <a:solidFill>
                <a:prstClr val="black"/>
              </a:solidFill>
            </a:endParaRPr>
          </a:p>
        </p:txBody>
      </p:sp>
    </p:spTree>
    <p:extLst>
      <p:ext uri="{BB962C8B-B14F-4D97-AF65-F5344CB8AC3E}">
        <p14:creationId xmlns:p14="http://schemas.microsoft.com/office/powerpoint/2010/main" val="220341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1) Que período de tempo é descrito por João em Apocalipse 20:1-3? - Marque com um “X” a alternativa correta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4</a:t>
            </a:fld>
            <a:endParaRPr lang="pt-BR">
              <a:solidFill>
                <a:prstClr val="black"/>
              </a:solidFill>
            </a:endParaRPr>
          </a:p>
        </p:txBody>
      </p:sp>
    </p:spTree>
    <p:extLst>
      <p:ext uri="{BB962C8B-B14F-4D97-AF65-F5344CB8AC3E}">
        <p14:creationId xmlns:p14="http://schemas.microsoft.com/office/powerpoint/2010/main" val="26579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palavra milênio não ocorre na Bíblia, mas é um vocábulo criado para descrever o período de mil anos mencionado seis vezes em Apocalipse 20:1-10, que acontece entre a 1º e a 2º ressurreição. Jesus se refere a elas em ordem cronológica (</a:t>
            </a:r>
            <a:r>
              <a:rPr lang="pt-BR" dirty="0" err="1" smtClean="0"/>
              <a:t>Jo</a:t>
            </a:r>
            <a:r>
              <a:rPr lang="pt-BR" dirty="0" smtClean="0"/>
              <a:t> 5:28-29) e Paulo declara que o arrebatamento visível da Igreja ocorrerá na primeira ressurreição, quando os justos mortos forem ressuscitados (1Ts 4:16-17).</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6</a:t>
            </a:fld>
            <a:endParaRPr lang="pt-BR">
              <a:solidFill>
                <a:prstClr val="black"/>
              </a:solidFill>
            </a:endParaRPr>
          </a:p>
        </p:txBody>
      </p:sp>
    </p:spTree>
    <p:extLst>
      <p:ext uri="{BB962C8B-B14F-4D97-AF65-F5344CB8AC3E}">
        <p14:creationId xmlns:p14="http://schemas.microsoft.com/office/powerpoint/2010/main" val="304451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Apocalipse indica que “o restante dos mortos”, ou seja, os ímpios, só ressuscitarão depois do milênio (</a:t>
            </a:r>
            <a:r>
              <a:rPr lang="pt-BR" dirty="0" err="1" smtClean="0"/>
              <a:t>Ap</a:t>
            </a:r>
            <a:r>
              <a:rPr lang="pt-BR" dirty="0" smtClean="0"/>
              <a:t> 20:5). A expressão final do verso 5, “esta é a primeira ressurreição”, pertence, na verdade ao verso 6, “bem-aventurado e santo é aquele que tem parte na primeira ressurreição; sobre esses a segunda morte não tem autoridade”. Portanto, durante esse período os justos estarão com Cristo no céu.</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7</a:t>
            </a:fld>
            <a:endParaRPr lang="pt-BR">
              <a:solidFill>
                <a:prstClr val="black"/>
              </a:solidFill>
            </a:endParaRPr>
          </a:p>
        </p:txBody>
      </p:sp>
    </p:spTree>
    <p:extLst>
      <p:ext uri="{BB962C8B-B14F-4D97-AF65-F5344CB8AC3E}">
        <p14:creationId xmlns:p14="http://schemas.microsoft.com/office/powerpoint/2010/main" val="223670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 De que atividades os salvos participarão durante os 1000 anos? Apocalipse 20:4-6</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384102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apóstolo Paulo declara em 1Coríntios 6:2 e 3 que os salvos hão de julgar o mundo. Tendo em vista que o juízo investigativo ocorre antes do retorno de Cristo, o julgamento que acontecerá durante o milênio não decide quem estará salvo ou perdido, pois, essa decisão já terá sido tomada por Deus, em resposta à aceitação ou rejeição de Sua graça, antes da segunda vinda.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10</a:t>
            </a:fld>
            <a:endParaRPr lang="pt-BR">
              <a:solidFill>
                <a:prstClr val="black"/>
              </a:solidFill>
            </a:endParaRPr>
          </a:p>
        </p:txBody>
      </p:sp>
    </p:spTree>
    <p:extLst>
      <p:ext uri="{BB962C8B-B14F-4D97-AF65-F5344CB8AC3E}">
        <p14:creationId xmlns:p14="http://schemas.microsoft.com/office/powerpoint/2010/main" val="312625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Trata-se, portanto, do juízo judicativo, no qual o SENHOR mostrará detalhadamente a razão pela qual os ímpios se perderam. Os santos terão a oportunidade de averiguar as oportunidades que lhes foram dadas por um Deus amoroso que tudo fez para salvá-los. Então, não restará qualquer dúvida quanto ao caráter divino e os critérios utilizados para lidar com a raça humana.</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11</a:t>
            </a:fld>
            <a:endParaRPr lang="pt-BR">
              <a:solidFill>
                <a:prstClr val="black"/>
              </a:solidFill>
            </a:endParaRPr>
          </a:p>
        </p:txBody>
      </p:sp>
    </p:spTree>
    <p:extLst>
      <p:ext uri="{BB962C8B-B14F-4D97-AF65-F5344CB8AC3E}">
        <p14:creationId xmlns:p14="http://schemas.microsoft.com/office/powerpoint/2010/main" val="352974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 Que declaração é feita àqueles que ressuscitam na 1º ressurreição?</a:t>
            </a:r>
          </a:p>
          <a:p>
            <a:r>
              <a:rPr lang="pt-BR" dirty="0" smtClean="0"/>
              <a:t>Apocalipse 20:6</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12</a:t>
            </a:fld>
            <a:endParaRPr lang="pt-BR">
              <a:solidFill>
                <a:prstClr val="black"/>
              </a:solidFill>
            </a:endParaRPr>
          </a:p>
        </p:txBody>
      </p:sp>
    </p:spTree>
    <p:extLst>
      <p:ext uri="{BB962C8B-B14F-4D97-AF65-F5344CB8AC3E}">
        <p14:creationId xmlns:p14="http://schemas.microsoft.com/office/powerpoint/2010/main" val="29304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que não ressuscitarem na primeira ressurreição permanecerão mortos por 1.000 anos (</a:t>
            </a:r>
            <a:r>
              <a:rPr lang="pt-BR" dirty="0" err="1" smtClean="0"/>
              <a:t>Ap</a:t>
            </a:r>
            <a:r>
              <a:rPr lang="pt-BR" dirty="0" smtClean="0"/>
              <a:t> 20:5). Essa segunda ressurreição não é para a vida, mas, para conceder “o salário do pecado” a segunda morte (</a:t>
            </a:r>
            <a:r>
              <a:rPr lang="pt-BR" dirty="0" err="1" smtClean="0"/>
              <a:t>Rm</a:t>
            </a:r>
            <a:r>
              <a:rPr lang="pt-BR" dirty="0" smtClean="0"/>
              <a:t> 6:23; </a:t>
            </a:r>
            <a:r>
              <a:rPr lang="pt-BR" dirty="0" err="1" smtClean="0"/>
              <a:t>Ap</a:t>
            </a:r>
            <a:r>
              <a:rPr lang="pt-BR" dirty="0" smtClean="0"/>
              <a:t> 20:14). Todos os que ressuscitarem nesse momento passarão pela experiência da morte eterna. (Ver apêndice 1).</a:t>
            </a:r>
          </a:p>
          <a:p>
            <a:endParaRPr lang="pt-BR" dirty="0"/>
          </a:p>
        </p:txBody>
      </p:sp>
      <p:sp>
        <p:nvSpPr>
          <p:cNvPr id="4" name="Espaço Reservado para Número de Slide 3"/>
          <p:cNvSpPr>
            <a:spLocks noGrp="1"/>
          </p:cNvSpPr>
          <p:nvPr>
            <p:ph type="sldNum" sz="quarter" idx="10"/>
          </p:nvPr>
        </p:nvSpPr>
        <p:spPr/>
        <p:txBody>
          <a:bodyPr/>
          <a:lstStyle/>
          <a:p>
            <a:fld id="{5C38E96E-B5F0-4B82-A5F3-687EFECE9CCD}" type="slidenum">
              <a:rPr lang="pt-BR" smtClean="0">
                <a:solidFill>
                  <a:prstClr val="black"/>
                </a:solidFill>
              </a:rPr>
              <a:pPr/>
              <a:t>14</a:t>
            </a:fld>
            <a:endParaRPr lang="pt-BR">
              <a:solidFill>
                <a:prstClr val="black"/>
              </a:solidFill>
            </a:endParaRPr>
          </a:p>
        </p:txBody>
      </p:sp>
    </p:spTree>
    <p:extLst>
      <p:ext uri="{BB962C8B-B14F-4D97-AF65-F5344CB8AC3E}">
        <p14:creationId xmlns:p14="http://schemas.microsoft.com/office/powerpoint/2010/main" val="48432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259486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273445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330036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888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2689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2729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2091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7455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26787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7289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47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368388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1716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4907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4407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369763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904AB8-C3D1-4BA6-8A4D-B92AA8283A3A}" type="datetimeFigureOut">
              <a:rPr lang="pt-BR" smtClean="0"/>
              <a:t>13/08/2018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311940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904AB8-C3D1-4BA6-8A4D-B92AA8283A3A}" type="datetimeFigureOut">
              <a:rPr lang="pt-BR" smtClean="0"/>
              <a:t>13/08/2018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58953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D904AB8-C3D1-4BA6-8A4D-B92AA8283A3A}" type="datetimeFigureOut">
              <a:rPr lang="pt-BR" smtClean="0"/>
              <a:t>13/08/2018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10763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904AB8-C3D1-4BA6-8A4D-B92AA8283A3A}" type="datetimeFigureOut">
              <a:rPr lang="pt-BR" smtClean="0"/>
              <a:t>13/08/2018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252716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904AB8-C3D1-4BA6-8A4D-B92AA8283A3A}" type="datetimeFigureOut">
              <a:rPr lang="pt-BR" smtClean="0"/>
              <a:t>13/08/2018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34842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904AB8-C3D1-4BA6-8A4D-B92AA8283A3A}" type="datetimeFigureOut">
              <a:rPr lang="pt-BR" smtClean="0"/>
              <a:t>13/08/2018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5C378D-69C6-48E4-95C3-43C5F4CC3973}" type="slidenum">
              <a:rPr lang="pt-BR" smtClean="0"/>
              <a:t>‹nº›</a:t>
            </a:fld>
            <a:endParaRPr lang="pt-BR"/>
          </a:p>
        </p:txBody>
      </p:sp>
    </p:spTree>
    <p:extLst>
      <p:ext uri="{BB962C8B-B14F-4D97-AF65-F5344CB8AC3E}">
        <p14:creationId xmlns:p14="http://schemas.microsoft.com/office/powerpoint/2010/main" val="80673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04AB8-C3D1-4BA6-8A4D-B92AA8283A3A}" type="datetimeFigureOut">
              <a:rPr lang="pt-BR" smtClean="0"/>
              <a:t>13/08/2018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C378D-69C6-48E4-95C3-43C5F4CC3973}" type="slidenum">
              <a:rPr lang="pt-BR" smtClean="0"/>
              <a:t>‹nº›</a:t>
            </a:fld>
            <a:endParaRPr lang="pt-BR"/>
          </a:p>
        </p:txBody>
      </p:sp>
    </p:spTree>
    <p:extLst>
      <p:ext uri="{BB962C8B-B14F-4D97-AF65-F5344CB8AC3E}">
        <p14:creationId xmlns:p14="http://schemas.microsoft.com/office/powerpoint/2010/main" val="347166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768F-25D3-406E-ABB1-B4C0347705A4}" type="datetimeFigureOut">
              <a:rPr lang="pt-BR" smtClean="0">
                <a:solidFill>
                  <a:prstClr val="black">
                    <a:tint val="75000"/>
                  </a:prstClr>
                </a:solidFill>
              </a:rPr>
              <a:pPr/>
              <a:t>13/08/2018</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6D6E6-539E-41C4-94D5-ABAD332FCBB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1251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64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41248" y="4624518"/>
            <a:ext cx="10332720" cy="1446550"/>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apóstolo Paulo declara em 1Coríntios 6:2 e 3 que os salvos hão de julgar o mundo durante o milênio. </a:t>
            </a:r>
          </a:p>
        </p:txBody>
      </p:sp>
    </p:spTree>
    <p:extLst>
      <p:ext uri="{BB962C8B-B14F-4D97-AF65-F5344CB8AC3E}">
        <p14:creationId xmlns:p14="http://schemas.microsoft.com/office/powerpoint/2010/main" val="79507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50976" y="491430"/>
            <a:ext cx="10332720" cy="1446550"/>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Esse é o juízo judicativo, no qual o SENHOR mostrará detalhadamente a razão pela qual os ímpios se perderam. </a:t>
            </a:r>
          </a:p>
        </p:txBody>
      </p:sp>
    </p:spTree>
    <p:extLst>
      <p:ext uri="{BB962C8B-B14F-4D97-AF65-F5344CB8AC3E}">
        <p14:creationId xmlns:p14="http://schemas.microsoft.com/office/powerpoint/2010/main" val="420832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41000" y="1839741"/>
            <a:ext cx="10035206" cy="1938992"/>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3. Que declaração é feita àqueles que ressuscitam na 1º ressurreição?</a:t>
            </a:r>
          </a:p>
        </p:txBody>
      </p:sp>
    </p:spTree>
    <p:extLst>
      <p:ext uri="{BB962C8B-B14F-4D97-AF65-F5344CB8AC3E}">
        <p14:creationId xmlns:p14="http://schemas.microsoft.com/office/powerpoint/2010/main" val="412552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63563" y="1424143"/>
            <a:ext cx="11557624"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“Bem-aventurado e santo é aquele que tem parte na primeira ressurreição; sobre esses a segunda morte não tem autoridade; pelo contrário, serão sacerdotes de Deus e de Cristo e reinarão com ele os mil anos”.</a:t>
            </a:r>
          </a:p>
        </p:txBody>
      </p:sp>
      <p:sp>
        <p:nvSpPr>
          <p:cNvPr id="3" name="CaixaDeTexto 2"/>
          <p:cNvSpPr txBox="1"/>
          <p:nvPr/>
        </p:nvSpPr>
        <p:spPr>
          <a:xfrm>
            <a:off x="4511294" y="4224910"/>
            <a:ext cx="3262163"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20:6</a:t>
            </a:r>
          </a:p>
        </p:txBody>
      </p:sp>
    </p:spTree>
    <p:extLst>
      <p:ext uri="{BB962C8B-B14F-4D97-AF65-F5344CB8AC3E}">
        <p14:creationId xmlns:p14="http://schemas.microsoft.com/office/powerpoint/2010/main" val="300060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87552" y="4021014"/>
            <a:ext cx="10332720" cy="2123658"/>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Os que não ressuscitarem na primeira ressurreição permanecerão mortos por 1.000 anos. Após esse período, os ímpios ressuscitarão para a morte.</a:t>
            </a:r>
          </a:p>
        </p:txBody>
      </p:sp>
    </p:spTree>
    <p:extLst>
      <p:ext uri="{BB962C8B-B14F-4D97-AF65-F5344CB8AC3E}">
        <p14:creationId xmlns:p14="http://schemas.microsoft.com/office/powerpoint/2010/main" val="263613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645920" y="4157329"/>
            <a:ext cx="9089136" cy="1938992"/>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4. Que evento se dará após completarem os 1000 anos?</a:t>
            </a:r>
          </a:p>
        </p:txBody>
      </p:sp>
    </p:spTree>
    <p:extLst>
      <p:ext uri="{BB962C8B-B14F-4D97-AF65-F5344CB8AC3E}">
        <p14:creationId xmlns:p14="http://schemas.microsoft.com/office/powerpoint/2010/main" val="100525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63562" y="1130630"/>
            <a:ext cx="11557624"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“Quando, porém, se completarem os mil anos, Satanás será solto da sua prisão e sairá a seduzir as nações que há nos quatro cantos da terra, </a:t>
            </a:r>
            <a:r>
              <a:rPr lang="pt-BR" sz="4400" spc="300" dirty="0" err="1">
                <a:solidFill>
                  <a:srgbClr val="FFC000"/>
                </a:solidFill>
                <a:effectLst>
                  <a:outerShdw blurRad="38100" dist="38100" dir="2700000" algn="tl">
                    <a:srgbClr val="000000">
                      <a:alpha val="43137"/>
                    </a:srgbClr>
                  </a:outerShdw>
                </a:effectLst>
                <a:latin typeface="Steelfish Rg" panose="020B0608020202040504" pitchFamily="34" charset="0"/>
              </a:rPr>
              <a:t>Gogue</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e </a:t>
            </a:r>
            <a:r>
              <a:rPr lang="pt-BR" sz="4400" spc="300" dirty="0" err="1">
                <a:solidFill>
                  <a:srgbClr val="FFC000"/>
                </a:solidFill>
                <a:effectLst>
                  <a:outerShdw blurRad="38100" dist="38100" dir="2700000" algn="tl">
                    <a:srgbClr val="000000">
                      <a:alpha val="43137"/>
                    </a:srgbClr>
                  </a:outerShdw>
                </a:effectLst>
                <a:latin typeface="Steelfish Rg" panose="020B0608020202040504" pitchFamily="34" charset="0"/>
              </a:rPr>
              <a:t>Magogue</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a fim de reuni-las para a peleja. O número dessas é como a areia do mar. Marcharam, então, pela superfície da terra e sitiaram o acampamento dos santos e a cidade querida; desceu, porém, fogo do céu e os consumiu”.</a:t>
            </a:r>
          </a:p>
        </p:txBody>
      </p:sp>
      <p:sp>
        <p:nvSpPr>
          <p:cNvPr id="3" name="CaixaDeTexto 2"/>
          <p:cNvSpPr txBox="1"/>
          <p:nvPr/>
        </p:nvSpPr>
        <p:spPr>
          <a:xfrm>
            <a:off x="4511292" y="5359148"/>
            <a:ext cx="3262163"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20:7-9</a:t>
            </a:r>
          </a:p>
        </p:txBody>
      </p:sp>
    </p:spTree>
    <p:extLst>
      <p:ext uri="{BB962C8B-B14F-4D97-AF65-F5344CB8AC3E}">
        <p14:creationId xmlns:p14="http://schemas.microsoft.com/office/powerpoint/2010/main" val="154801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69264" y="4230481"/>
            <a:ext cx="10497312" cy="1938992"/>
          </a:xfrm>
          <a:prstGeom prst="rect">
            <a:avLst/>
          </a:prstGeom>
          <a:solidFill>
            <a:schemeClr val="tx1">
              <a:alpha val="72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5. Qual será o fim do diabo, da besta, do falso profeta e daqueles que rejeitaram a Cristo? </a:t>
            </a:r>
          </a:p>
        </p:txBody>
      </p:sp>
    </p:spTree>
    <p:extLst>
      <p:ext uri="{BB962C8B-B14F-4D97-AF65-F5344CB8AC3E}">
        <p14:creationId xmlns:p14="http://schemas.microsoft.com/office/powerpoint/2010/main" val="34602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63561" y="1551254"/>
            <a:ext cx="11557624"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 diabo, o sedutor deles, foi lançado para dentro do lago de fogo e enxofre, onde já se encontram não só a besta como também o falso profeta; e serão atormentados de dia e de noite, pelos séculos dos séculos”.</a:t>
            </a:r>
          </a:p>
        </p:txBody>
      </p:sp>
      <p:sp>
        <p:nvSpPr>
          <p:cNvPr id="3" name="CaixaDeTexto 2"/>
          <p:cNvSpPr txBox="1"/>
          <p:nvPr/>
        </p:nvSpPr>
        <p:spPr>
          <a:xfrm>
            <a:off x="4511291" y="4352021"/>
            <a:ext cx="3262163"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20:10</a:t>
            </a:r>
          </a:p>
        </p:txBody>
      </p:sp>
    </p:spTree>
    <p:extLst>
      <p:ext uri="{BB962C8B-B14F-4D97-AF65-F5344CB8AC3E}">
        <p14:creationId xmlns:p14="http://schemas.microsoft.com/office/powerpoint/2010/main" val="27668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27440" y="1423238"/>
            <a:ext cx="11029863"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“Então, a morte e o inferno foram lançados para dentro do lago de fogo. Esta é a segunda morte, o lago de fogo. E, se alguém não foi achado inscrito no Livro da Vida, esse foi lançado para dentro do lago de fogo”.</a:t>
            </a:r>
          </a:p>
        </p:txBody>
      </p:sp>
      <p:sp>
        <p:nvSpPr>
          <p:cNvPr id="3" name="CaixaDeTexto 2"/>
          <p:cNvSpPr txBox="1"/>
          <p:nvPr/>
        </p:nvSpPr>
        <p:spPr>
          <a:xfrm>
            <a:off x="4429520" y="4352021"/>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20:14-15</a:t>
            </a:r>
          </a:p>
        </p:txBody>
      </p:sp>
    </p:spTree>
    <p:extLst>
      <p:ext uri="{BB962C8B-B14F-4D97-AF65-F5344CB8AC3E}">
        <p14:creationId xmlns:p14="http://schemas.microsoft.com/office/powerpoint/2010/main" val="58532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8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12489" y="1410969"/>
            <a:ext cx="11259762"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“Quanto, porém, aos covardes, aos incrédulos, aos abomináveis, aos assassinos, aos impuros, aos feiticeiros, aos idólatras e a todos os mentirosos, a parte que lhes cabe será no lago que arde com fogo e enxofre, a saber, a segunda morte”.</a:t>
            </a:r>
          </a:p>
        </p:txBody>
      </p:sp>
      <p:sp>
        <p:nvSpPr>
          <p:cNvPr id="3" name="CaixaDeTexto 2"/>
          <p:cNvSpPr txBox="1"/>
          <p:nvPr/>
        </p:nvSpPr>
        <p:spPr>
          <a:xfrm>
            <a:off x="4429519" y="4253808"/>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21:8</a:t>
            </a:r>
          </a:p>
        </p:txBody>
      </p:sp>
    </p:spTree>
    <p:extLst>
      <p:ext uri="{BB962C8B-B14F-4D97-AF65-F5344CB8AC3E}">
        <p14:creationId xmlns:p14="http://schemas.microsoft.com/office/powerpoint/2010/main" val="386307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79912" y="2431606"/>
            <a:ext cx="9966960" cy="1015663"/>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6. Como o apocalipse descreve a Nova Terra?</a:t>
            </a:r>
          </a:p>
        </p:txBody>
      </p:sp>
    </p:spTree>
    <p:extLst>
      <p:ext uri="{BB962C8B-B14F-4D97-AF65-F5344CB8AC3E}">
        <p14:creationId xmlns:p14="http://schemas.microsoft.com/office/powerpoint/2010/main" val="184718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12488" y="1129353"/>
            <a:ext cx="11259762"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“Tinha grande e alta muralha, doze portas, e, junto às portas, doze anjos, e, sobre elas, nomes inscritos, que são os nomes das doze tribos dos filhos de Israel. Três portas se achavam a leste, três, ao norte, três, ao sul, e três, a oeste. A muralha da cidade tinha doze fundamentos, e estavam sobre estes os doze nomes dos doze apóstolos do Cordeiro”.</a:t>
            </a:r>
          </a:p>
        </p:txBody>
      </p:sp>
      <p:sp>
        <p:nvSpPr>
          <p:cNvPr id="3" name="CaixaDeTexto 2"/>
          <p:cNvSpPr txBox="1"/>
          <p:nvPr/>
        </p:nvSpPr>
        <p:spPr>
          <a:xfrm>
            <a:off x="4429518" y="5460816"/>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21:12-14</a:t>
            </a:r>
          </a:p>
        </p:txBody>
      </p:sp>
    </p:spTree>
    <p:extLst>
      <p:ext uri="{BB962C8B-B14F-4D97-AF65-F5344CB8AC3E}">
        <p14:creationId xmlns:p14="http://schemas.microsoft.com/office/powerpoint/2010/main" val="6747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35" y="1092777"/>
            <a:ext cx="11443066"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“Aquele que falava comigo tinha por medida uma vara de ouro para medir a cidade, as suas portas e a sua muralha. A cidade é quadrangular, de comprimento e largura iguais. E mediu a cidade com a vara até doze mil estádios. O seu comprimento, largura e altura são iguais. Mediu também a sua muralha, cento e quarenta e quatro côvados, medida de homem, isto é, de anjo”.</a:t>
            </a:r>
          </a:p>
        </p:txBody>
      </p:sp>
      <p:sp>
        <p:nvSpPr>
          <p:cNvPr id="3" name="CaixaDeTexto 2"/>
          <p:cNvSpPr txBox="1"/>
          <p:nvPr/>
        </p:nvSpPr>
        <p:spPr>
          <a:xfrm>
            <a:off x="4429518" y="5460816"/>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21:15-17</a:t>
            </a:r>
          </a:p>
        </p:txBody>
      </p:sp>
    </p:spTree>
    <p:extLst>
      <p:ext uri="{BB962C8B-B14F-4D97-AF65-F5344CB8AC3E}">
        <p14:creationId xmlns:p14="http://schemas.microsoft.com/office/powerpoint/2010/main" val="141582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35" y="1111065"/>
            <a:ext cx="11443066" cy="3477875"/>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“A estrutura da muralha é de jaspe; também a cidade é de ouro puro, semelhante a vidro límpido. Os fundamentos da muralha da cidade estão adornados de toda espécie de pedras preciosas. O primeiro fundamento é de jaspe; o segundo, de safira; o terceiro, de calcedônia; o quarto, de esmeralda”.</a:t>
            </a:r>
          </a:p>
        </p:txBody>
      </p:sp>
      <p:sp>
        <p:nvSpPr>
          <p:cNvPr id="3" name="CaixaDeTexto 2"/>
          <p:cNvSpPr txBox="1"/>
          <p:nvPr/>
        </p:nvSpPr>
        <p:spPr>
          <a:xfrm>
            <a:off x="4429517" y="4588940"/>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21:18,19</a:t>
            </a:r>
          </a:p>
        </p:txBody>
      </p:sp>
    </p:spTree>
    <p:extLst>
      <p:ext uri="{BB962C8B-B14F-4D97-AF65-F5344CB8AC3E}">
        <p14:creationId xmlns:p14="http://schemas.microsoft.com/office/powerpoint/2010/main" val="350247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32" y="1153207"/>
            <a:ext cx="11443066" cy="3477875"/>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 quinto, de </a:t>
            </a:r>
            <a:r>
              <a:rPr lang="pt-BR" sz="4400" spc="300" dirty="0" err="1">
                <a:solidFill>
                  <a:srgbClr val="FFC000"/>
                </a:solidFill>
                <a:effectLst>
                  <a:outerShdw blurRad="38100" dist="38100" dir="2700000" algn="tl">
                    <a:srgbClr val="000000">
                      <a:alpha val="43137"/>
                    </a:srgbClr>
                  </a:outerShdw>
                </a:effectLst>
                <a:latin typeface="Steelfish Rg" panose="020B0608020202040504" pitchFamily="34" charset="0"/>
              </a:rPr>
              <a:t>sardônio</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o sexto, de </a:t>
            </a:r>
            <a:r>
              <a:rPr lang="pt-BR" sz="4400" spc="300" dirty="0" err="1">
                <a:solidFill>
                  <a:srgbClr val="FFC000"/>
                </a:solidFill>
                <a:effectLst>
                  <a:outerShdw blurRad="38100" dist="38100" dir="2700000" algn="tl">
                    <a:srgbClr val="000000">
                      <a:alpha val="43137"/>
                    </a:srgbClr>
                  </a:outerShdw>
                </a:effectLst>
                <a:latin typeface="Steelfish Rg" panose="020B0608020202040504" pitchFamily="34" charset="0"/>
              </a:rPr>
              <a:t>sárdio</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o sétimo, de crisólito; o oitavo, de berilo; o nono, de topázio; o décimo, de </a:t>
            </a:r>
            <a:r>
              <a:rPr lang="pt-BR" sz="4400" spc="300" dirty="0" err="1">
                <a:solidFill>
                  <a:srgbClr val="FFC000"/>
                </a:solidFill>
                <a:effectLst>
                  <a:outerShdw blurRad="38100" dist="38100" dir="2700000" algn="tl">
                    <a:srgbClr val="000000">
                      <a:alpha val="43137"/>
                    </a:srgbClr>
                  </a:outerShdw>
                </a:effectLst>
                <a:latin typeface="Steelfish Rg" panose="020B0608020202040504" pitchFamily="34" charset="0"/>
              </a:rPr>
              <a:t>crisópraso</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o undécimo, de jacinto; e o duodécimo, de ametista. As doze portas são doze pérolas, e cada uma dessas portas, de uma só pérola. A praça da cidade é de ouro puro, como vidro transparente.</a:t>
            </a:r>
          </a:p>
        </p:txBody>
      </p:sp>
      <p:sp>
        <p:nvSpPr>
          <p:cNvPr id="3" name="CaixaDeTexto 2"/>
          <p:cNvSpPr txBox="1"/>
          <p:nvPr/>
        </p:nvSpPr>
        <p:spPr>
          <a:xfrm>
            <a:off x="4429514" y="4631082"/>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21:20,21</a:t>
            </a:r>
          </a:p>
        </p:txBody>
      </p:sp>
    </p:spTree>
    <p:extLst>
      <p:ext uri="{BB962C8B-B14F-4D97-AF65-F5344CB8AC3E}">
        <p14:creationId xmlns:p14="http://schemas.microsoft.com/office/powerpoint/2010/main" val="107361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31" y="1482391"/>
            <a:ext cx="11443066"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“Nela, não vi santuário, porque o seu santuário é o Senhor, o Deus Todo-Poderoso, e o Cordeiro. A cidade não precisa nem do sol, nem da lua, para lhe darem claridade, pois a glória de Deus a iluminou, e o Cordeiro é a sua lâmpada”.</a:t>
            </a:r>
          </a:p>
        </p:txBody>
      </p:sp>
      <p:sp>
        <p:nvSpPr>
          <p:cNvPr id="3" name="CaixaDeTexto 2"/>
          <p:cNvSpPr txBox="1"/>
          <p:nvPr/>
        </p:nvSpPr>
        <p:spPr>
          <a:xfrm>
            <a:off x="4429513" y="4466490"/>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21:22,23</a:t>
            </a:r>
          </a:p>
        </p:txBody>
      </p:sp>
    </p:spTree>
    <p:extLst>
      <p:ext uri="{BB962C8B-B14F-4D97-AF65-F5344CB8AC3E}">
        <p14:creationId xmlns:p14="http://schemas.microsoft.com/office/powerpoint/2010/main" val="108799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30" y="1080055"/>
            <a:ext cx="11443066"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“As nações andarão mediante a sua luz, e os reis da terra lhe trazem a sua glória. As suas portas nunca jamais se fecharão de dia, porque, nela, não haverá noite. E lhe trarão a glória e a honra das nações. Nela, nunca jamais penetrará coisa alguma contaminada, nem o que pratica abominação e mentira, mas somente os inscritos no Livro da Vida do Cordeiro”.</a:t>
            </a:r>
          </a:p>
        </p:txBody>
      </p:sp>
      <p:sp>
        <p:nvSpPr>
          <p:cNvPr id="3" name="CaixaDeTexto 2"/>
          <p:cNvSpPr txBox="1"/>
          <p:nvPr/>
        </p:nvSpPr>
        <p:spPr>
          <a:xfrm>
            <a:off x="4429512" y="5490618"/>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21:24-27</a:t>
            </a:r>
          </a:p>
        </p:txBody>
      </p:sp>
    </p:spTree>
    <p:extLst>
      <p:ext uri="{BB962C8B-B14F-4D97-AF65-F5344CB8AC3E}">
        <p14:creationId xmlns:p14="http://schemas.microsoft.com/office/powerpoint/2010/main" val="4030818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58368" y="4045398"/>
            <a:ext cx="10863072" cy="2123658"/>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 Nova Jerusalém é a capital da Nova Terra. A cidade santa será quadrada, na mesma proporção do lugar santíssimo do santuário, cercada de muros adornados com pedras preciosas. </a:t>
            </a:r>
          </a:p>
        </p:txBody>
      </p:sp>
    </p:spTree>
    <p:extLst>
      <p:ext uri="{BB962C8B-B14F-4D97-AF65-F5344CB8AC3E}">
        <p14:creationId xmlns:p14="http://schemas.microsoft.com/office/powerpoint/2010/main" val="11616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591866" y="3273815"/>
            <a:ext cx="10863072" cy="2123658"/>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Em cada lado da cidade haverá três portas onde estarão escritos os nomes das doze tribos de Israel e dos doze apóstolos.</a:t>
            </a:r>
          </a:p>
        </p:txBody>
      </p:sp>
    </p:spTree>
    <p:extLst>
      <p:ext uri="{BB962C8B-B14F-4D97-AF65-F5344CB8AC3E}">
        <p14:creationId xmlns:p14="http://schemas.microsoft.com/office/powerpoint/2010/main" val="26954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17882" y="381702"/>
            <a:ext cx="10192662" cy="2123658"/>
          </a:xfrm>
          <a:prstGeom prst="rect">
            <a:avLst/>
          </a:prstGeom>
          <a:solidFill>
            <a:schemeClr val="tx1">
              <a:alpha val="66000"/>
            </a:schemeClr>
          </a:solidFill>
        </p:spPr>
        <p:txBody>
          <a:bodyPr wrap="square" rtlCol="0">
            <a:spAutoFit/>
          </a:bodyPr>
          <a:lstStyle/>
          <a:p>
            <a:pPr algn="ctr"/>
            <a:r>
              <a:rPr lang="pt-BR" sz="4400" b="1" spc="300" dirty="0">
                <a:solidFill>
                  <a:prstClr val="white"/>
                </a:solidFill>
                <a:effectLst>
                  <a:outerShdw blurRad="38100" dist="38100" dir="2700000" algn="tl">
                    <a:srgbClr val="000000">
                      <a:alpha val="43137"/>
                    </a:srgbClr>
                  </a:outerShdw>
                </a:effectLst>
                <a:latin typeface="Steelfish Rg" panose="020B0608020202040504" pitchFamily="34" charset="0"/>
              </a:rPr>
              <a:t>Contudo, divergem quanto à data do seu começo e fim, e também em relação ao que deve ocorrer durante o período.</a:t>
            </a:r>
          </a:p>
          <a:p>
            <a:pPr algn="ctr"/>
            <a:r>
              <a:rPr lang="pt-BR" sz="4400" b="1" spc="300" dirty="0">
                <a:solidFill>
                  <a:prstClr val="white"/>
                </a:solidFill>
                <a:effectLst>
                  <a:outerShdw blurRad="38100" dist="38100" dir="2700000" algn="tl">
                    <a:srgbClr val="000000">
                      <a:alpha val="43137"/>
                    </a:srgbClr>
                  </a:outerShdw>
                </a:effectLst>
                <a:latin typeface="Steelfish Rg" panose="020B0608020202040504" pitchFamily="34" charset="0"/>
              </a:rPr>
              <a:t>A Bíblia ajuda a chegar à conclusão correta.</a:t>
            </a:r>
          </a:p>
        </p:txBody>
      </p:sp>
    </p:spTree>
    <p:extLst>
      <p:ext uri="{BB962C8B-B14F-4D97-AF65-F5344CB8AC3E}">
        <p14:creationId xmlns:p14="http://schemas.microsoft.com/office/powerpoint/2010/main" val="189404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34351" y="4569654"/>
            <a:ext cx="10332720" cy="1446550"/>
          </a:xfrm>
          <a:prstGeom prst="rect">
            <a:avLst/>
          </a:prstGeom>
          <a:solidFill>
            <a:schemeClr val="tx1">
              <a:alpha val="72000"/>
            </a:schemeClr>
          </a:solidFill>
        </p:spPr>
        <p:txBody>
          <a:bodyPr wrap="square" rtlCol="0">
            <a:spAutoFit/>
          </a:bodyPr>
          <a:lstStyle/>
          <a:p>
            <a:pPr algn="ctr"/>
            <a:r>
              <a:rPr lang="pt-BR" sz="4400" b="1" spc="300" dirty="0">
                <a:solidFill>
                  <a:prstClr val="white"/>
                </a:solidFill>
                <a:effectLst>
                  <a:outerShdw blurRad="38100" dist="38100" dir="2700000" algn="tl">
                    <a:srgbClr val="000000">
                      <a:alpha val="43137"/>
                    </a:srgbClr>
                  </a:outerShdw>
                </a:effectLst>
                <a:latin typeface="Steelfish Rg" panose="020B0608020202040504" pitchFamily="34" charset="0"/>
              </a:rPr>
              <a:t>A Cidade será de ouro. Do trono de Deus e do Cordeiro sairá o Rio da Vida, brilhante como cristal. </a:t>
            </a:r>
          </a:p>
        </p:txBody>
      </p:sp>
    </p:spTree>
    <p:extLst>
      <p:ext uri="{BB962C8B-B14F-4D97-AF65-F5344CB8AC3E}">
        <p14:creationId xmlns:p14="http://schemas.microsoft.com/office/powerpoint/2010/main" val="3438051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69264" y="381702"/>
            <a:ext cx="10332720" cy="2123658"/>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livro da vida registra o nome daqueles que aceitaram a Cristo e que demonstraram publicamente sua decisão através do batismo.  	</a:t>
            </a:r>
          </a:p>
        </p:txBody>
      </p:sp>
    </p:spTree>
    <p:extLst>
      <p:ext uri="{BB962C8B-B14F-4D97-AF65-F5344CB8AC3E}">
        <p14:creationId xmlns:p14="http://schemas.microsoft.com/office/powerpoint/2010/main" val="64982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50976" y="481441"/>
            <a:ext cx="9966960" cy="1938992"/>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7. Que promessas são feitas àqueles que aceitam o plano da salvação? </a:t>
            </a:r>
          </a:p>
        </p:txBody>
      </p:sp>
    </p:spTree>
    <p:extLst>
      <p:ext uri="{BB962C8B-B14F-4D97-AF65-F5344CB8AC3E}">
        <p14:creationId xmlns:p14="http://schemas.microsoft.com/office/powerpoint/2010/main" val="2190110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0829" y="1134919"/>
            <a:ext cx="11443066"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E eis que venho sem demora, e comigo está o galardão que tenho para retribuir a cada um segundo as suas obras. Eu sou o Alfa e o Ômega, o Primeiro e o Último, o Princípio e o Fim. </a:t>
            </a:r>
          </a:p>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Bem-aventurados aqueles que lavam as suas vestiduras [no sangue do Cordeiro], para que lhes assista o direito à árvore da vida, e entrem na cidade pelas portas.</a:t>
            </a:r>
          </a:p>
        </p:txBody>
      </p:sp>
      <p:sp>
        <p:nvSpPr>
          <p:cNvPr id="3" name="CaixaDeTexto 2"/>
          <p:cNvSpPr txBox="1"/>
          <p:nvPr/>
        </p:nvSpPr>
        <p:spPr>
          <a:xfrm>
            <a:off x="4429511" y="5435754"/>
            <a:ext cx="3425701"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22:12-14</a:t>
            </a:r>
          </a:p>
        </p:txBody>
      </p:sp>
    </p:spTree>
    <p:extLst>
      <p:ext uri="{BB962C8B-B14F-4D97-AF65-F5344CB8AC3E}">
        <p14:creationId xmlns:p14="http://schemas.microsoft.com/office/powerpoint/2010/main" val="2059064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21792" y="1296102"/>
            <a:ext cx="4901184" cy="4154984"/>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É maravilhoso saber que em breve nunca mais haverá morte, luto, pranto e dor.  Muitos imaginam a Nova Terra como um lugar monótono e sem atividades.</a:t>
            </a:r>
          </a:p>
        </p:txBody>
      </p:sp>
    </p:spTree>
    <p:extLst>
      <p:ext uri="{BB962C8B-B14F-4D97-AF65-F5344CB8AC3E}">
        <p14:creationId xmlns:p14="http://schemas.microsoft.com/office/powerpoint/2010/main" val="1612669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126480" y="2631126"/>
            <a:ext cx="3803904" cy="1015663"/>
          </a:xfrm>
          <a:prstGeom prst="rect">
            <a:avLst/>
          </a:prstGeom>
          <a:solidFill>
            <a:schemeClr val="tx1">
              <a:alpha val="72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MINHA DECISÃO</a:t>
            </a:r>
          </a:p>
        </p:txBody>
      </p:sp>
    </p:spTree>
    <p:extLst>
      <p:ext uri="{BB962C8B-B14F-4D97-AF65-F5344CB8AC3E}">
        <p14:creationId xmlns:p14="http://schemas.microsoft.com/office/powerpoint/2010/main" val="234362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412206" y="2689020"/>
            <a:ext cx="9084230" cy="1938992"/>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1. Que evento descrito por João promove alegria no céu? </a:t>
            </a:r>
          </a:p>
        </p:txBody>
      </p:sp>
    </p:spTree>
    <p:extLst>
      <p:ext uri="{BB962C8B-B14F-4D97-AF65-F5344CB8AC3E}">
        <p14:creationId xmlns:p14="http://schemas.microsoft.com/office/powerpoint/2010/main" val="311959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49424" y="1112795"/>
            <a:ext cx="11185904"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“Então, vi descer do céu um anjo; tinha na mão a chave do abismo e uma grande corrente. Ele segurou o dragão, a antiga serpente, que é o diabo, Satanás, e o prendeu por mil anos; lançou-o no abismo, fechou-o e pôs selo sobre ele, para que não mais enganasse as nações até se completarem os mil anos. Depois disto, é necessário que ele seja solto pouco tempo.”</a:t>
            </a:r>
          </a:p>
        </p:txBody>
      </p:sp>
      <p:sp>
        <p:nvSpPr>
          <p:cNvPr id="3" name="CaixaDeTexto 2"/>
          <p:cNvSpPr txBox="1"/>
          <p:nvPr/>
        </p:nvSpPr>
        <p:spPr>
          <a:xfrm>
            <a:off x="4638253" y="5446714"/>
            <a:ext cx="3008246"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20:1-3</a:t>
            </a:r>
          </a:p>
        </p:txBody>
      </p:sp>
    </p:spTree>
    <p:extLst>
      <p:ext uri="{BB962C8B-B14F-4D97-AF65-F5344CB8AC3E}">
        <p14:creationId xmlns:p14="http://schemas.microsoft.com/office/powerpoint/2010/main" val="236988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5216" y="601158"/>
            <a:ext cx="4937760" cy="5509200"/>
          </a:xfrm>
          <a:prstGeom prst="rect">
            <a:avLst/>
          </a:prstGeom>
          <a:solidFill>
            <a:schemeClr val="tx1">
              <a:alpha val="66000"/>
            </a:schemeClr>
          </a:solidFill>
        </p:spPr>
        <p:txBody>
          <a:bodyPr wrap="square" rtlCol="0">
            <a:spAutoFit/>
          </a:bodyPr>
          <a:lstStyle/>
          <a:p>
            <a:pPr algn="ctr"/>
            <a:r>
              <a:rPr lang="pt-BR" sz="4400" b="1" spc="300" dirty="0">
                <a:solidFill>
                  <a:prstClr val="white"/>
                </a:solidFill>
                <a:effectLst>
                  <a:outerShdw blurRad="38100" dist="38100" dir="2700000" algn="tl">
                    <a:srgbClr val="000000">
                      <a:alpha val="43137"/>
                    </a:srgbClr>
                  </a:outerShdw>
                </a:effectLst>
                <a:latin typeface="Steelfish Rg" panose="020B0608020202040504" pitchFamily="34" charset="0"/>
              </a:rPr>
              <a:t>A palavra milênio não ocorre na Bíblia, mas é um vocábulo criado para descrever o período de mil anos mencionado seis vezes em Apocalipse 20:1-10, que acontece entre a 1º e a 2º ressurreição. </a:t>
            </a:r>
          </a:p>
        </p:txBody>
      </p:sp>
    </p:spTree>
    <p:extLst>
      <p:ext uri="{BB962C8B-B14F-4D97-AF65-F5344CB8AC3E}">
        <p14:creationId xmlns:p14="http://schemas.microsoft.com/office/powerpoint/2010/main" val="44080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37675" y="1106572"/>
            <a:ext cx="10332720" cy="1446550"/>
          </a:xfrm>
          <a:prstGeom prst="rect">
            <a:avLst/>
          </a:prstGeom>
          <a:solidFill>
            <a:schemeClr val="tx1">
              <a:alpha val="72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Apocalipse indica que “o restante dos mortos”, ou seja, </a:t>
            </a:r>
          </a:p>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os ímpios, só ressuscitarão depois do milênio.</a:t>
            </a:r>
          </a:p>
        </p:txBody>
      </p:sp>
    </p:spTree>
    <p:extLst>
      <p:ext uri="{BB962C8B-B14F-4D97-AF65-F5344CB8AC3E}">
        <p14:creationId xmlns:p14="http://schemas.microsoft.com/office/powerpoint/2010/main" val="33711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382512" y="1725025"/>
            <a:ext cx="5225462" cy="2862322"/>
          </a:xfrm>
          <a:prstGeom prst="rect">
            <a:avLst/>
          </a:prstGeom>
          <a:solidFill>
            <a:schemeClr val="tx1">
              <a:alpha val="66000"/>
            </a:schemeClr>
          </a:solidFill>
        </p:spPr>
        <p:txBody>
          <a:bodyPr wrap="square" rtlCol="0">
            <a:spAutoFit/>
          </a:bodyPr>
          <a:lstStyle/>
          <a:p>
            <a:pPr algn="ctr"/>
            <a:r>
              <a:rPr lang="pt-BR" sz="6000" b="1" spc="300" dirty="0">
                <a:solidFill>
                  <a:prstClr val="white"/>
                </a:solidFill>
                <a:effectLst>
                  <a:outerShdw blurRad="38100" dist="38100" dir="2700000" algn="tl">
                    <a:srgbClr val="000000">
                      <a:alpha val="43137"/>
                    </a:srgbClr>
                  </a:outerShdw>
                </a:effectLst>
                <a:latin typeface="Steelfish Rg" panose="020B0608020202040504" pitchFamily="34" charset="0"/>
              </a:rPr>
              <a:t>2. De que atividades os salvos participarão durante os 1000 anos? </a:t>
            </a:r>
          </a:p>
        </p:txBody>
      </p:sp>
    </p:spTree>
    <p:extLst>
      <p:ext uri="{BB962C8B-B14F-4D97-AF65-F5344CB8AC3E}">
        <p14:creationId xmlns:p14="http://schemas.microsoft.com/office/powerpoint/2010/main" val="257376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39304" y="1076219"/>
            <a:ext cx="11406144" cy="4154984"/>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“Vi também tronos, e nestes sentaram-se aqueles aos quais foi dada autoridade de julgar. Vi ainda as almas dos decapitados por causa do testemunho de Jesus, bem como por causa da palavra de Deus, tantos quantos não adoraram a besta, nem tampouco a sua imagem, e não receberam a marca na fronte e na mão; e viveram e reinaram com Cristo durante mil anos”.</a:t>
            </a:r>
          </a:p>
        </p:txBody>
      </p:sp>
      <p:sp>
        <p:nvSpPr>
          <p:cNvPr id="3" name="CaixaDeTexto 2"/>
          <p:cNvSpPr txBox="1"/>
          <p:nvPr/>
        </p:nvSpPr>
        <p:spPr>
          <a:xfrm>
            <a:off x="4638253" y="5428426"/>
            <a:ext cx="3008246" cy="707886"/>
          </a:xfrm>
          <a:prstGeom prst="rect">
            <a:avLst/>
          </a:prstGeom>
          <a:noFill/>
        </p:spPr>
        <p:txBody>
          <a:bodyPr wrap="square" rtlCol="0">
            <a:spAutoFit/>
          </a:bodyPr>
          <a:lstStyle/>
          <a:p>
            <a:pPr algn="ctr"/>
            <a:r>
              <a:rPr lang="pt-BR" sz="4000" spc="300" dirty="0">
                <a:solidFill>
                  <a:prstClr val="white"/>
                </a:solidFill>
                <a:effectLst>
                  <a:outerShdw blurRad="38100" dist="38100" dir="2700000" algn="tl">
                    <a:srgbClr val="000000">
                      <a:alpha val="43137"/>
                    </a:srgbClr>
                  </a:outerShdw>
                </a:effectLst>
                <a:latin typeface="Steelfish Rg" panose="020B0608020202040504" pitchFamily="34" charset="0"/>
              </a:rPr>
              <a:t>Apocalipse 20:4</a:t>
            </a:r>
          </a:p>
        </p:txBody>
      </p:sp>
    </p:spTree>
    <p:extLst>
      <p:ext uri="{BB962C8B-B14F-4D97-AF65-F5344CB8AC3E}">
        <p14:creationId xmlns:p14="http://schemas.microsoft.com/office/powerpoint/2010/main" val="24245382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2203</Words>
  <Application>Microsoft Office PowerPoint</Application>
  <PresentationFormat>Widescreen</PresentationFormat>
  <Paragraphs>94</Paragraphs>
  <Slides>35</Slides>
  <Notes>19</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35</vt:i4>
      </vt:variant>
    </vt:vector>
  </HeadingPairs>
  <TitlesOfParts>
    <vt:vector size="41" baseType="lpstr">
      <vt:lpstr>Arial</vt:lpstr>
      <vt:lpstr>Calibri</vt:lpstr>
      <vt:lpstr>Calibri Light</vt:lpstr>
      <vt:lpstr>Steelfish Rg</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Usuário do Windows</cp:lastModifiedBy>
  <cp:revision>5</cp:revision>
  <dcterms:created xsi:type="dcterms:W3CDTF">2018-08-13T11:01:48Z</dcterms:created>
  <dcterms:modified xsi:type="dcterms:W3CDTF">2018-08-13T12:58:22Z</dcterms:modified>
</cp:coreProperties>
</file>