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8" r:id="rId2"/>
    <p:sldId id="287" r:id="rId3"/>
    <p:sldId id="256" r:id="rId4"/>
    <p:sldId id="257" r:id="rId5"/>
    <p:sldId id="258" r:id="rId6"/>
    <p:sldId id="259" r:id="rId7"/>
    <p:sldId id="278" r:id="rId8"/>
    <p:sldId id="260" r:id="rId9"/>
    <p:sldId id="261" r:id="rId10"/>
    <p:sldId id="279" r:id="rId11"/>
    <p:sldId id="262" r:id="rId12"/>
    <p:sldId id="263" r:id="rId13"/>
    <p:sldId id="280" r:id="rId14"/>
    <p:sldId id="264" r:id="rId15"/>
    <p:sldId id="265" r:id="rId16"/>
    <p:sldId id="281" r:id="rId17"/>
    <p:sldId id="266" r:id="rId18"/>
    <p:sldId id="267" r:id="rId19"/>
    <p:sldId id="268" r:id="rId20"/>
    <p:sldId id="282" r:id="rId21"/>
    <p:sldId id="283" r:id="rId22"/>
    <p:sldId id="269" r:id="rId23"/>
    <p:sldId id="270" r:id="rId24"/>
    <p:sldId id="284" r:id="rId25"/>
    <p:sldId id="271" r:id="rId26"/>
    <p:sldId id="272" r:id="rId27"/>
    <p:sldId id="285" r:id="rId28"/>
    <p:sldId id="273" r:id="rId29"/>
    <p:sldId id="274" r:id="rId30"/>
    <p:sldId id="286" r:id="rId31"/>
    <p:sldId id="275" r:id="rId32"/>
    <p:sldId id="276" r:id="rId33"/>
    <p:sldId id="277" r:id="rId34"/>
    <p:sldId id="289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4327" autoAdjust="0"/>
  </p:normalViewPr>
  <p:slideViewPr>
    <p:cSldViewPr snapToGrid="0">
      <p:cViewPr varScale="1">
        <p:scale>
          <a:sx n="52" d="100"/>
          <a:sy n="52" d="100"/>
        </p:scale>
        <p:origin x="59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6AC50-86E3-48DE-975D-F56C4B2F419D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A0602-8757-4217-8138-9DCD03E3D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5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Já conhecemos os personagens principais entre os inimigos do povo de Deus. O dragão (capítulo 12), seguido pelas duas bestas (capítulo 13) e a grande meretriz (capítulo 17). Conhecemos o destino destes inimigos da verdade, pois, o Cordeiro e os seus fiéis são os vencedores, e os seus adversários serão derrotados. Antes da identificação das características dos inimigos, a sétima trombeta já havia declarado: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4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mensagem é apresentada pelo anjo àqueles que estão ainda em Babilônia? Apocalipse 18:4-5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29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linguagem de Apocalipse 18:4-5 foi extraída de Isaías 52:11, um trecho que se refere ao fim do cativeiro dos israelitas. Deus prometeu trazer o seu povo remido de volta para Sião, mas exigiu que viesse sem a impureza e a idolatria praticadas pelos seus opressores. A purificação e a fidelidade do povo seriam essenciais para a comunhão com o santo Senhor (</a:t>
            </a:r>
            <a:r>
              <a:rPr lang="pt-BR" dirty="0" err="1" smtClean="0"/>
              <a:t>Is</a:t>
            </a:r>
            <a:r>
              <a:rPr lang="pt-BR" dirty="0" smtClean="0"/>
              <a:t> 52:1-6),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308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para não participarem dos flagelos de Babilônia: Se compartilhassem dos pecados, receberiam o mesmo castigo. Hoje, da mesma forma, Deus chama o Seu povo para ser separado. A santificação é uma exigência fundamental do evangelho como base da comunhão com Deus: “Segui a paz com todos e a santificação, sem a qual ninguém verá o Senhor, atentando, diligentemente, por que ninguém seja faltoso, separando-se da graça de Deus” (</a:t>
            </a:r>
            <a:r>
              <a:rPr lang="pt-BR" dirty="0" err="1" smtClean="0"/>
              <a:t>Hb</a:t>
            </a:r>
            <a:r>
              <a:rPr lang="pt-BR" dirty="0" smtClean="0"/>
              <a:t> 12:14-15, ver apêndice 3).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47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Como é descrito a sentença de Babilônia? Apocalipse 18:6-8 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497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347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justiça divina opera através do princípio da colheita: “Aquilo que o homem semear, isso também ceifará” (</a:t>
            </a:r>
            <a:r>
              <a:rPr lang="pt-BR" dirty="0" err="1" smtClean="0"/>
              <a:t>Gl</a:t>
            </a:r>
            <a:r>
              <a:rPr lang="pt-BR" dirty="0" smtClean="0"/>
              <a:t> 6:7 ver Apêndice 4).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270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Como são descritas as reações à queda da Babilônia? Apocalipse 18:9-20 -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16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614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reações à queda da meretriz são duas: lamentação e exultação. Primeiro, encontramos a lamentação repetida por três grupos de dependentes de Roma: os reis, os mercadores e os pilotos. Todos se expressam com variações do mesmo refrão: “Ai! Ai da grande cidade” (</a:t>
            </a:r>
            <a:r>
              <a:rPr lang="pt-BR" dirty="0" err="1" smtClean="0"/>
              <a:t>Ap</a:t>
            </a:r>
            <a:r>
              <a:rPr lang="pt-BR" dirty="0" smtClean="0"/>
              <a:t> 18:10, 16, 19). Depois, três categorias dos dependentes de Deus (santos, apóstolos e profetas) são convidadas a exultarem sobre a meretriz caída (verso 20).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466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Que mensagem é enviada aos santos, apóstolos e profetas? Apocalipse 18:20 -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13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“O reino do mundo se tornou do nosso Senhor e do seu Cristo, e ele reinará pelos séculos dos séculos” (</a:t>
            </a:r>
            <a:r>
              <a:rPr lang="pt-BR" dirty="0" err="1" smtClean="0"/>
              <a:t>Ap</a:t>
            </a:r>
            <a:r>
              <a:rPr lang="pt-BR" dirty="0" smtClean="0"/>
              <a:t> 11:15). A grande meretriz ainda não havia sido descrita em Apocalipse quando ocorreu a declaração da sua queda (</a:t>
            </a:r>
            <a:r>
              <a:rPr lang="pt-BR" dirty="0" err="1" smtClean="0"/>
              <a:t>Ap</a:t>
            </a:r>
            <a:r>
              <a:rPr lang="pt-BR" dirty="0" smtClean="0"/>
              <a:t> 14:8). Este e os capítulos subsequentes enfatizam o que já foi revelado – os verdadeiros vencedores são aqueles que adoram a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763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488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habitantes da terra podem se lamentar, mas os que habitam no céu celebram a vitória! A causa dos justos foi o assunto das orações dos santos (</a:t>
            </a:r>
            <a:r>
              <a:rPr lang="pt-BR" dirty="0" err="1" smtClean="0"/>
              <a:t>Ap</a:t>
            </a:r>
            <a:r>
              <a:rPr lang="pt-BR" dirty="0" smtClean="0"/>
              <a:t> 5:8; 8:4) e das petições das almas debaixo do altar no quinto selo (</a:t>
            </a:r>
            <a:r>
              <a:rPr lang="pt-BR" dirty="0" err="1" smtClean="0"/>
              <a:t>Ap</a:t>
            </a:r>
            <a:r>
              <a:rPr lang="pt-BR" dirty="0" smtClean="0"/>
              <a:t> 6:9-11). Santos, apóstolos e profetas foram perseguidos e oprimidos por aqueles que habitam sobre a terra. A queda da Babilônia, a meretriz que bebera o sangue dos santos (</a:t>
            </a:r>
            <a:r>
              <a:rPr lang="pt-BR" dirty="0" err="1" smtClean="0"/>
              <a:t>Ap</a:t>
            </a:r>
            <a:r>
              <a:rPr lang="pt-BR" dirty="0" smtClean="0"/>
              <a:t> 17:6), foi um passo importante na direção da vindicação total da causa dos servos do Senhor.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054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8. Como será a destruição final de Babilônia? Apocalipse 18:21-24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9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757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visão João viu o anjo de Deus descendo do céu e declarando: “Caiu! Caiu a grande Babilônia” (</a:t>
            </a:r>
            <a:r>
              <a:rPr lang="pt-BR" dirty="0" err="1" smtClean="0"/>
              <a:t>Ap</a:t>
            </a:r>
            <a:r>
              <a:rPr lang="pt-BR" dirty="0" smtClean="0"/>
              <a:t> 18:2). Seguiu-se o coro dos habitantes da terra lamentando a queda da grande meretriz. Os reis, os mercadores e os marinheiros repetiam o mesmo refrão: “Ai! Ai da grande cidade” (</a:t>
            </a:r>
            <a:r>
              <a:rPr lang="pt-BR" dirty="0" err="1" smtClean="0"/>
              <a:t>Ap</a:t>
            </a:r>
            <a:r>
              <a:rPr lang="pt-BR" dirty="0" smtClean="0"/>
              <a:t> 18:10, 16, 19).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793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cena final deste capítulo descreve a cidade, antigamente grande e ativa, tomada pelo silêncio de uma tumba. Babilônia, por se exaltar e por se colocar em oposição a Deus, foi jogada no mar e totalmente derrotada pelo Senhor. E os santos, os fiéis que não cederam às pressões da perseguição, celebraram a vitória da justiça divina.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765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endParaRPr lang="pt-BR" dirty="0" smtClean="0"/>
          </a:p>
          <a:p>
            <a:r>
              <a:rPr lang="pt-BR" dirty="0" smtClean="0"/>
              <a:t>(   ) Quero fazer parte do povo que denuncia os pecados de Babilônia.</a:t>
            </a:r>
          </a:p>
          <a:p>
            <a:r>
              <a:rPr lang="pt-BR" dirty="0" smtClean="0"/>
              <a:t>(   ) Desejo proclamar as verdade que advertem contra os abusos de Babilônia.</a:t>
            </a:r>
          </a:p>
          <a:p>
            <a:r>
              <a:rPr lang="pt-BR" dirty="0" smtClean="0"/>
              <a:t>(   ) Almejo exultar com todos os santos a vitória daquele grande dia.</a:t>
            </a:r>
          </a:p>
          <a:p>
            <a:r>
              <a:rPr lang="pt-BR" dirty="0" smtClean="0"/>
              <a:t>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74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Todos os outros – os adoradores da besta, a própria besta e o dragão – serão derrotados. A partir deste capítulo, veremos a queda desses inimigos do Senhor. Surgiram numa sequência (dragão, bestas, meretriz) e cairão na ordem invertida (meretriz, bestas, dragão).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84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Com que característica João descreve esse outro anjo? Apocalipse 18:1 -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27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“Depois destas coisas, vi descer do céu outro anjo”: A força que sustentava a meretriz vinha de baixo: das águas, da besta que surgiu do mar e dos reis da terra (Ver Apêndice 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15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Qual a mensagem proclamada por esse anjo? Apocalipse 18:20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142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chama Seu povo a sair de Babilônia antes do derramamento das sete últimas pragas (</a:t>
            </a:r>
            <a:r>
              <a:rPr lang="pt-BR" dirty="0" err="1" smtClean="0"/>
              <a:t>Ap</a:t>
            </a:r>
            <a:r>
              <a:rPr lang="pt-BR" dirty="0" smtClean="0"/>
              <a:t> 16:1-21, ver apêndice 2).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040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O que fez a Babilônia mística com as nações durante o seu período de atuação? Apocalipse 18:3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44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meretriz contaminou as nações com a sua cobiça e avareza. Roma foi uma grande consumidora, procurando e tomando para si tudo aquilo que proporcionasse prazer carnal ou glória material. Pelo fato do império controlar o comércio entre os países da Europa, África e Ásia, as nações exportadoras dominadas pelos romanos se enriqueceram. A luxúria é o desejo descontrolado pelo prazer mundano, um termo que descreve a sensualidade e a lascívia.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A0602-8757-4217-8138-9DCD03E3DFE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22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25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1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98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6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80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25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16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06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23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22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78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BFD8-EAF8-4F5C-AA54-1AF2F7237187}" type="datetimeFigureOut">
              <a:rPr lang="pt-BR" smtClean="0"/>
              <a:t>12/08/2018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0C2BB-2D73-49C1-B9E2-76C3AD093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90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5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5" y="2063771"/>
            <a:ext cx="10933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“Exultai sobre ela, ó céus, e vós, santos, apóstolos e profetas, porque Deus contra ela julgou a vossa causa.”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4" y="3983674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18:20</a:t>
            </a:r>
          </a:p>
        </p:txBody>
      </p:sp>
    </p:spTree>
    <p:extLst>
      <p:ext uri="{BB962C8B-B14F-4D97-AF65-F5344CB8AC3E}">
        <p14:creationId xmlns:p14="http://schemas.microsoft.com/office/powerpoint/2010/main" val="53180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2746" y="4661094"/>
            <a:ext cx="10064646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 chama Seu povo a sair de Babilônia antes do derramamento das sete últimas pragas.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2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4672" y="4175617"/>
            <a:ext cx="10655808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O que fez a Babilônia mística com as nações durante o seu período de atuação?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6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4" y="1536850"/>
            <a:ext cx="109330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“pois todas as nações têm bebido do vinho do furor da sua prostituição. Com ela se prostituíram os reis da terra. Também os mercadores da terra se enriqueceram à custa da sua luxúria.”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91949" y="4337617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18:3</a:t>
            </a:r>
          </a:p>
        </p:txBody>
      </p:sp>
    </p:spTree>
    <p:extLst>
      <p:ext uri="{BB962C8B-B14F-4D97-AF65-F5344CB8AC3E}">
        <p14:creationId xmlns:p14="http://schemas.microsoft.com/office/powerpoint/2010/main" val="3381542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258" y="3216342"/>
            <a:ext cx="1125336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meretriz contaminou as nações com a sua cobiça e avareza. Roma foi uma grande consumidora, procurando e tomando para si tudo aquilo que proporcionasse prazer carnal ou glória material.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5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8720" y="3883009"/>
            <a:ext cx="10655808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Que mensagem é apresentada pelo anjo àqueles que estão ainda em Babilônia?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29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142" y="1213685"/>
            <a:ext cx="109330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“Ouvi outra voz do céu, dizendo: Retirai-vos dela, povo meu, para não serdes cúmplices em seus pecados e para não participardes dos seus flagelos; porque os seus pecados se acumularam até ao céu, e Deus se lembrou dos atos iníquos que ela praticou.”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10237" y="4538785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18:4,5</a:t>
            </a:r>
          </a:p>
        </p:txBody>
      </p:sp>
    </p:spTree>
    <p:extLst>
      <p:ext uri="{BB962C8B-B14F-4D97-AF65-F5344CB8AC3E}">
        <p14:creationId xmlns:p14="http://schemas.microsoft.com/office/powerpoint/2010/main" val="415539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3290" y="1661862"/>
            <a:ext cx="10631574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 prometeu trazer o seu povo remido de volta para Sião, mas exigiu que viesse sem a impureza e a idolatria praticadas pelos seus opressores.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0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78224" y="2009334"/>
            <a:ext cx="6876288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santificação é uma exigência fundamental do evangelho como base da comunhão com Deus.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95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08" y="3078337"/>
            <a:ext cx="10655808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Como é descrito a sentença de Babilônia?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9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0983" y="1103957"/>
            <a:ext cx="113393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“Dai-lhe em retribuição como também ela retribuiu, pagai-lhe em dobro segundo as suas obras e, no cálice em que ela misturou bebidas, misturai dobrado para ela. O quanto a si mesma se glorificou e viveu em luxúria, dai-lhe em igual medida tormento e pranto, porque diz consigo mesma: Estou sentada como rainha. Viúva, não sou. Pranto, nunca hei de ver!”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56541" y="5416609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18:6,7</a:t>
            </a:r>
          </a:p>
        </p:txBody>
      </p:sp>
    </p:spTree>
    <p:extLst>
      <p:ext uri="{BB962C8B-B14F-4D97-AF65-F5344CB8AC3E}">
        <p14:creationId xmlns:p14="http://schemas.microsoft.com/office/powerpoint/2010/main" val="203099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0983" y="1652597"/>
            <a:ext cx="11339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 isso, em um só dia, sobrevirão os seus flagelos: morte, pranto e fome; e será consumida no fogo, porque poderoso é o Senhor Deus, que a julgou.”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56541" y="4118161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18:8</a:t>
            </a:r>
          </a:p>
        </p:txBody>
      </p:sp>
    </p:spTree>
    <p:extLst>
      <p:ext uri="{BB962C8B-B14F-4D97-AF65-F5344CB8AC3E}">
        <p14:creationId xmlns:p14="http://schemas.microsoft.com/office/powerpoint/2010/main" val="601744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4730" y="1844742"/>
            <a:ext cx="10631574" cy="2800767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JUSTIÇA DIVINA OPERA ATRAVÉS DO PRINCÍPIO DA COLHEITA:</a:t>
            </a:r>
          </a:p>
          <a:p>
            <a:pPr algn="ctr"/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“Aquilo que o homem semear, isso também ceifará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”.</a:t>
            </a: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Galatás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6:7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339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2688" y="1523857"/>
            <a:ext cx="10655808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Como são descritas as reações à queda da Babilônia?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5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0983" y="1462816"/>
            <a:ext cx="113393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“Lançaram pó sobre a cabeça e, chorando e pranteando, gritavam: Ai! Ai da grande cidade, na qual se enriqueceram todos os que possuíam navios no mar, à custa da sua opulência, porque, em uma só hora, foi devastada!”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56541" y="4263583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18:19</a:t>
            </a:r>
          </a:p>
        </p:txBody>
      </p:sp>
    </p:spTree>
    <p:extLst>
      <p:ext uri="{BB962C8B-B14F-4D97-AF65-F5344CB8AC3E}">
        <p14:creationId xmlns:p14="http://schemas.microsoft.com/office/powerpoint/2010/main" val="149055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0138" y="3856422"/>
            <a:ext cx="10631574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reações à queda da meretriz são duas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:</a:t>
            </a:r>
          </a:p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lamentação e exultação.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1520" y="2694289"/>
            <a:ext cx="10655808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Que mensagem é enviada aos santos, apóstolos e profetas?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7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0983" y="2135676"/>
            <a:ext cx="113393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“Exultai sobre ela, ó céus, e vós, santos, apóstolos e profetas, porque Deus contra ela julgou a vossa causa.”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56541" y="4022044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18:20</a:t>
            </a:r>
          </a:p>
        </p:txBody>
      </p:sp>
    </p:spTree>
    <p:extLst>
      <p:ext uri="{BB962C8B-B14F-4D97-AF65-F5344CB8AC3E}">
        <p14:creationId xmlns:p14="http://schemas.microsoft.com/office/powerpoint/2010/main" val="1221115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80138" y="3947862"/>
            <a:ext cx="10631574" cy="156966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habitantes da terra podem se lamentar, mas os que habitam no céu celebram a vitória!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21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9536" y="2968609"/>
            <a:ext cx="10655808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8. Como será a destruição final de Babilônia?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81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61850" y="3874710"/>
            <a:ext cx="10741302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Já conhecemos os personagens principais entre os inimigos do povo de Deus. O dragão (capítulo 12), seguido pelas duas bestas (capítulo 13) e a grande meretriz (capítulo 17).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04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0983" y="1575220"/>
            <a:ext cx="113393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um anjo forte levantou uma pedra como grande pedra de moinho e arrojou-a para dentro do mar, dizendo: Assim, com ímpeto, será arrojada Babilônia, a grande cidade, e nunca jamais será achada.”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56541" y="4375987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18:21</a:t>
            </a:r>
          </a:p>
        </p:txBody>
      </p:sp>
    </p:spTree>
    <p:extLst>
      <p:ext uri="{BB962C8B-B14F-4D97-AF65-F5344CB8AC3E}">
        <p14:creationId xmlns:p14="http://schemas.microsoft.com/office/powerpoint/2010/main" val="3553447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3018" y="3783270"/>
            <a:ext cx="10631574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Em visão João viu o anjo de Deus descendo do céu e declarando: “Caiu! Caiu a grande Babilônia”.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16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3562" y="3252918"/>
            <a:ext cx="10631574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cena final deste capítulo descreve a cidade, antigamente grande e ativa, tomada pelo silêncio de uma tumba. </a:t>
            </a:r>
            <a:endParaRPr lang="pt-BR" sz="4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30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98523" y="2569361"/>
            <a:ext cx="3602081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50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66176" y="1901952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65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9322" y="3563814"/>
            <a:ext cx="1006464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grande meretriz ainda não havia sido descrita em Apocalipse quando ocorreu a declaração da sua queda. </a:t>
            </a: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verdadeiros vencedores são o povo de Deus.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7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866" y="4514790"/>
            <a:ext cx="10064646" cy="144655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adoradores da besta, a própria besta e o dragão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serão derrotados.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0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36192" y="4285345"/>
            <a:ext cx="9084230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Com que característica João descreve esse outro anjo?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7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5" y="2063771"/>
            <a:ext cx="10933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“Depois destas coisas, vi descer do céu outro anjo, que tinha grande autoridade, e a terra se iluminou com a sua glória.”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4" y="4020250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18:1</a:t>
            </a:r>
          </a:p>
        </p:txBody>
      </p:sp>
    </p:spTree>
    <p:extLst>
      <p:ext uri="{BB962C8B-B14F-4D97-AF65-F5344CB8AC3E}">
        <p14:creationId xmlns:p14="http://schemas.microsoft.com/office/powerpoint/2010/main" val="305947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45898" y="3801558"/>
            <a:ext cx="10064646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força que sustentava a meretriz vinha de baixo: das águas, da besta que surgiu do mar e dos reis da terra.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6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08" y="1688449"/>
            <a:ext cx="610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Qual a mensagem proclamada por esse anjo?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9167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1855</Words>
  <Application>Microsoft Office PowerPoint</Application>
  <PresentationFormat>Widescreen</PresentationFormat>
  <Paragraphs>99</Paragraphs>
  <Slides>34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21</cp:revision>
  <dcterms:created xsi:type="dcterms:W3CDTF">2018-08-12T11:42:43Z</dcterms:created>
  <dcterms:modified xsi:type="dcterms:W3CDTF">2018-08-13T02:50:19Z</dcterms:modified>
</cp:coreProperties>
</file>