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9" r:id="rId2"/>
    <p:sldId id="280" r:id="rId3"/>
    <p:sldId id="256" r:id="rId4"/>
    <p:sldId id="257" r:id="rId5"/>
    <p:sldId id="258" r:id="rId6"/>
    <p:sldId id="272" r:id="rId7"/>
    <p:sldId id="260" r:id="rId8"/>
    <p:sldId id="273" r:id="rId9"/>
    <p:sldId id="261" r:id="rId10"/>
    <p:sldId id="262" r:id="rId11"/>
    <p:sldId id="274" r:id="rId12"/>
    <p:sldId id="263" r:id="rId13"/>
    <p:sldId id="264" r:id="rId14"/>
    <p:sldId id="275" r:id="rId15"/>
    <p:sldId id="265" r:id="rId16"/>
    <p:sldId id="266" r:id="rId17"/>
    <p:sldId id="276" r:id="rId18"/>
    <p:sldId id="267" r:id="rId19"/>
    <p:sldId id="268" r:id="rId20"/>
    <p:sldId id="277" r:id="rId21"/>
    <p:sldId id="278" r:id="rId22"/>
    <p:sldId id="269" r:id="rId23"/>
    <p:sldId id="270" r:id="rId24"/>
    <p:sldId id="271" r:id="rId25"/>
    <p:sldId id="281" r:id="rId2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93" autoAdjust="0"/>
    <p:restoredTop sz="81867" autoAdjust="0"/>
  </p:normalViewPr>
  <p:slideViewPr>
    <p:cSldViewPr snapToGrid="0">
      <p:cViewPr varScale="1">
        <p:scale>
          <a:sx n="57" d="100"/>
          <a:sy n="57" d="100"/>
        </p:scale>
        <p:origin x="4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807F0-BE05-4D60-9B4D-1D71CE21DF1B}" type="datetimeFigureOut">
              <a:rPr lang="pt-BR" smtClean="0"/>
              <a:t>10/08/2018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448DD-C9B5-4AFA-A3AA-FF2A7B7FC62D}" type="slidenum">
              <a:rPr lang="pt-BR" smtClean="0"/>
              <a:t>‹nº›</a:t>
            </a:fld>
            <a:endParaRPr lang="pt-BR"/>
          </a:p>
        </p:txBody>
      </p:sp>
    </p:spTree>
    <p:extLst>
      <p:ext uri="{BB962C8B-B14F-4D97-AF65-F5344CB8AC3E}">
        <p14:creationId xmlns:p14="http://schemas.microsoft.com/office/powerpoint/2010/main" val="327541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Logo depois do início do tempo do fim em 1798, e antes que começasse o Dia da Expiação no santuário celestial, o Senhor enviou três mensagens especiais destinadas à preparação para o juízo. Essas mensagens convidam às pessoas para se unir ao remanescente, e, assim, escapar das garras da Babilônia mística. </a:t>
            </a:r>
          </a:p>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3</a:t>
            </a:fld>
            <a:endParaRPr lang="pt-BR"/>
          </a:p>
        </p:txBody>
      </p:sp>
    </p:spTree>
    <p:extLst>
      <p:ext uri="{BB962C8B-B14F-4D97-AF65-F5344CB8AC3E}">
        <p14:creationId xmlns:p14="http://schemas.microsoft.com/office/powerpoint/2010/main" val="2666333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4. Qual é a terceira mensagem angélica? Apocalipse 14:9-10 (ver </a:t>
            </a:r>
            <a:r>
              <a:rPr lang="pt-BR" dirty="0" err="1" smtClean="0"/>
              <a:t>vs</a:t>
            </a:r>
            <a:r>
              <a:rPr lang="pt-BR" dirty="0" smtClean="0"/>
              <a:t> 11 e 12) Complete:</a:t>
            </a:r>
          </a:p>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13</a:t>
            </a:fld>
            <a:endParaRPr lang="pt-BR"/>
          </a:p>
        </p:txBody>
      </p:sp>
    </p:spTree>
    <p:extLst>
      <p:ext uri="{BB962C8B-B14F-4D97-AF65-F5344CB8AC3E}">
        <p14:creationId xmlns:p14="http://schemas.microsoft.com/office/powerpoint/2010/main" val="3524746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14</a:t>
            </a:fld>
            <a:endParaRPr lang="pt-BR"/>
          </a:p>
        </p:txBody>
      </p:sp>
    </p:spTree>
    <p:extLst>
      <p:ext uri="{BB962C8B-B14F-4D97-AF65-F5344CB8AC3E}">
        <p14:creationId xmlns:p14="http://schemas.microsoft.com/office/powerpoint/2010/main" val="137328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terceira mensagem angélica é uma solene ameaça aos que receberem a marca da besta na fronte ou sobre a mão. Ao mesmo tempo, é também um apelo amoroso de Deus às Suas criaturas, a fim de que não se rebelem contra Ele desconsiderando as claras advertências da Sua Palavra (ver apêndice 3).</a:t>
            </a:r>
          </a:p>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15</a:t>
            </a:fld>
            <a:endParaRPr lang="pt-BR"/>
          </a:p>
        </p:txBody>
      </p:sp>
    </p:spTree>
    <p:extLst>
      <p:ext uri="{BB962C8B-B14F-4D97-AF65-F5344CB8AC3E}">
        <p14:creationId xmlns:p14="http://schemas.microsoft.com/office/powerpoint/2010/main" val="1933618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5. Quais são as características do povo de Deus nos últimos dias? Apo. 14:12 - Complete:</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16</a:t>
            </a:fld>
            <a:endParaRPr lang="pt-BR"/>
          </a:p>
        </p:txBody>
      </p:sp>
    </p:spTree>
    <p:extLst>
      <p:ext uri="{BB962C8B-B14F-4D97-AF65-F5344CB8AC3E}">
        <p14:creationId xmlns:p14="http://schemas.microsoft.com/office/powerpoint/2010/main" val="3601461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17</a:t>
            </a:fld>
            <a:endParaRPr lang="pt-BR"/>
          </a:p>
        </p:txBody>
      </p:sp>
    </p:spTree>
    <p:extLst>
      <p:ext uri="{BB962C8B-B14F-4D97-AF65-F5344CB8AC3E}">
        <p14:creationId xmlns:p14="http://schemas.microsoft.com/office/powerpoint/2010/main" val="39110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história do Cristianismo testemunha do caráter perseverante do povo de Deus mesmo em meio às perseguições mais atrozes por parte da igreja romana. Os abnegados filhos de Deus permaneceram fiéis aos Seus mandamentos, ainda que sob a tortura e a morte. Eles lutaram pela verdade e experimentaram a fé propugnada pelos profetas e vivida por Jesus.</a:t>
            </a:r>
          </a:p>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18</a:t>
            </a:fld>
            <a:endParaRPr lang="pt-BR"/>
          </a:p>
        </p:txBody>
      </p:sp>
    </p:spTree>
    <p:extLst>
      <p:ext uri="{BB962C8B-B14F-4D97-AF65-F5344CB8AC3E}">
        <p14:creationId xmlns:p14="http://schemas.microsoft.com/office/powerpoint/2010/main" val="390194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6. O que Deus diz para os que estão unidos a movimentos religiosos que não pregam as três mensagens angélicas? Apo. 18:4; At. 22:16 - Marque com um “X” a alternativa correta</a:t>
            </a:r>
          </a:p>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19</a:t>
            </a:fld>
            <a:endParaRPr lang="pt-BR"/>
          </a:p>
        </p:txBody>
      </p:sp>
    </p:spTree>
    <p:extLst>
      <p:ext uri="{BB962C8B-B14F-4D97-AF65-F5344CB8AC3E}">
        <p14:creationId xmlns:p14="http://schemas.microsoft.com/office/powerpoint/2010/main" val="2272935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20</a:t>
            </a:fld>
            <a:endParaRPr lang="pt-BR"/>
          </a:p>
        </p:txBody>
      </p:sp>
    </p:spTree>
    <p:extLst>
      <p:ext uri="{BB962C8B-B14F-4D97-AF65-F5344CB8AC3E}">
        <p14:creationId xmlns:p14="http://schemas.microsoft.com/office/powerpoint/2010/main" val="2867444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21</a:t>
            </a:fld>
            <a:endParaRPr lang="pt-BR"/>
          </a:p>
        </p:txBody>
      </p:sp>
    </p:spTree>
    <p:extLst>
      <p:ext uri="{BB962C8B-B14F-4D97-AF65-F5344CB8AC3E}">
        <p14:creationId xmlns:p14="http://schemas.microsoft.com/office/powerpoint/2010/main" val="4270430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igreja orgânica é composta de pessoas fiéis a Deus conforme os ditames da sua consciência. Isto é, vivem de acordo com o esclarecimento ou a luz que receberam. Esse grupo compreende a igreja mística, pois, somente Deus conhece a sua identidade. </a:t>
            </a:r>
          </a:p>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22</a:t>
            </a:fld>
            <a:endParaRPr lang="pt-BR"/>
          </a:p>
        </p:txBody>
      </p:sp>
    </p:spTree>
    <p:extLst>
      <p:ext uri="{BB962C8B-B14F-4D97-AF65-F5344CB8AC3E}">
        <p14:creationId xmlns:p14="http://schemas.microsoft.com/office/powerpoint/2010/main" val="124332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Também convidam para a adoração ao verdadeiro Deus e à libertação das falsas doutrinas e do castigo reservado aos adoradores dos sistemas falidos de culto. Essas três mensagens constituem as verdades restauradas cujo objetivo é preparar o mundo para a volta de Jesus. Elas foram confiadas por Deus ao remanescente a fim de serem proclamadas como parte de sua missão. Examinemos juntos essas solenes mensagens divinas, específicas para o tempo do fim.</a:t>
            </a:r>
          </a:p>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4</a:t>
            </a:fld>
            <a:endParaRPr lang="pt-BR"/>
          </a:p>
        </p:txBody>
      </p:sp>
    </p:spTree>
    <p:extLst>
      <p:ext uri="{BB962C8B-B14F-4D97-AF65-F5344CB8AC3E}">
        <p14:creationId xmlns:p14="http://schemas.microsoft.com/office/powerpoint/2010/main" val="248116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Eles ainda estão em Babilônia e sairão de lá quando ouvirem o chamado (Apo. 18:1-4). 2) O outro grupo é composto pelo remanescente ou a igreja organizada que vive e prega a impopular verdade bíblica (1 Tim, 3:15; Rom. 9:27; 11:5) [ver apêndice 4].</a:t>
            </a:r>
          </a:p>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23</a:t>
            </a:fld>
            <a:endParaRPr lang="pt-BR"/>
          </a:p>
        </p:txBody>
      </p:sp>
    </p:spTree>
    <p:extLst>
      <p:ext uri="{BB962C8B-B14F-4D97-AF65-F5344CB8AC3E}">
        <p14:creationId xmlns:p14="http://schemas.microsoft.com/office/powerpoint/2010/main" val="2311450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Compromisso de fé:</a:t>
            </a:r>
          </a:p>
          <a:p>
            <a:r>
              <a:rPr lang="pt-BR" dirty="0" smtClean="0"/>
              <a:t>(     ) Creio que o movimento adventista está incumbido de apresentar ao mundo a  última advertência divina como o cumprimento das três mensagens angélicas.</a:t>
            </a:r>
          </a:p>
          <a:p>
            <a:r>
              <a:rPr lang="pt-BR" dirty="0" smtClean="0"/>
              <a:t>(     ) Rejeito os ensinos confusos de Babilônia e aceito a mensagem divina de  misericórdia e salvação. </a:t>
            </a:r>
          </a:p>
          <a:p>
            <a:r>
              <a:rPr lang="pt-BR" dirty="0" smtClean="0"/>
              <a:t>(     ) Quero ter as características do povo de Deus: perseverar, guardar os  mandamentos e manter os ensinos de Jesus em minha vida.</a:t>
            </a:r>
          </a:p>
          <a:p>
            <a:r>
              <a:rPr lang="pt-BR" dirty="0" smtClean="0"/>
              <a:t>	</a:t>
            </a:r>
          </a:p>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24</a:t>
            </a:fld>
            <a:endParaRPr lang="pt-BR"/>
          </a:p>
        </p:txBody>
      </p:sp>
    </p:spTree>
    <p:extLst>
      <p:ext uri="{BB962C8B-B14F-4D97-AF65-F5344CB8AC3E}">
        <p14:creationId xmlns:p14="http://schemas.microsoft.com/office/powerpoint/2010/main" val="1828273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1. Qual a dimensão da mensagem do primeiro anjo? Apocalipse 14:6 - Marque com um “X” a alternativa correta</a:t>
            </a:r>
          </a:p>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5</a:t>
            </a:fld>
            <a:endParaRPr lang="pt-BR"/>
          </a:p>
        </p:txBody>
      </p:sp>
    </p:spTree>
    <p:extLst>
      <p:ext uri="{BB962C8B-B14F-4D97-AF65-F5344CB8AC3E}">
        <p14:creationId xmlns:p14="http://schemas.microsoft.com/office/powerpoint/2010/main" val="105284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2. Qual é a mensagem do primeiro anjo? Apocalipse 14:7 - Complete:</a:t>
            </a:r>
          </a:p>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7</a:t>
            </a:fld>
            <a:endParaRPr lang="pt-BR"/>
          </a:p>
        </p:txBody>
      </p:sp>
    </p:spTree>
    <p:extLst>
      <p:ext uri="{BB962C8B-B14F-4D97-AF65-F5344CB8AC3E}">
        <p14:creationId xmlns:p14="http://schemas.microsoft.com/office/powerpoint/2010/main" val="2818662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8</a:t>
            </a:fld>
            <a:endParaRPr lang="pt-BR"/>
          </a:p>
        </p:txBody>
      </p:sp>
    </p:spTree>
    <p:extLst>
      <p:ext uri="{BB962C8B-B14F-4D97-AF65-F5344CB8AC3E}">
        <p14:creationId xmlns:p14="http://schemas.microsoft.com/office/powerpoint/2010/main" val="418675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essência desta mensagem é adoração. Todo conflito entre o bem e o mal gira em torno desse tema. Apocalipse 13 aborda sobre a adoração à besta, a sua marca e os seus adoradores. Apocalipse 14 também aborda sobre adoração, contudo, adoração a Deus, o Seu selo e o povo que escolheu aceitar o evangelho eterno, o legítimo evangelho que contém o sinal de Deus, ou seja, o quarto mandamento.</a:t>
            </a:r>
          </a:p>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9</a:t>
            </a:fld>
            <a:endParaRPr lang="pt-BR"/>
          </a:p>
        </p:txBody>
      </p:sp>
    </p:spTree>
    <p:extLst>
      <p:ext uri="{BB962C8B-B14F-4D97-AF65-F5344CB8AC3E}">
        <p14:creationId xmlns:p14="http://schemas.microsoft.com/office/powerpoint/2010/main" val="657178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3. Qual é a mensagem do segundo anjo? Apocalipse 14:8- Marque com um “X” a alternativa correta</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10</a:t>
            </a:fld>
            <a:endParaRPr lang="pt-BR"/>
          </a:p>
        </p:txBody>
      </p:sp>
    </p:spTree>
    <p:extLst>
      <p:ext uri="{BB962C8B-B14F-4D97-AF65-F5344CB8AC3E}">
        <p14:creationId xmlns:p14="http://schemas.microsoft.com/office/powerpoint/2010/main" val="3725271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11</a:t>
            </a:fld>
            <a:endParaRPr lang="pt-BR"/>
          </a:p>
        </p:txBody>
      </p:sp>
    </p:spTree>
    <p:extLst>
      <p:ext uri="{BB962C8B-B14F-4D97-AF65-F5344CB8AC3E}">
        <p14:creationId xmlns:p14="http://schemas.microsoft.com/office/powerpoint/2010/main" val="559246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Como foi estudado nas lições anteriores, Babilônia prevaleceu durante o período de 1260 dias proféticos, ou seja, 1260 anos literais. Durante esse espaço de tempo sua influência foi marcante em desviar a atenção das verdades bíblicas para os seus erros. A mensagem do segundo anjo é uma advertência de que Babilônia é um sistema falido de religião (ver apêndice 2).</a:t>
            </a:r>
          </a:p>
          <a:p>
            <a:endParaRPr lang="pt-BR" dirty="0"/>
          </a:p>
        </p:txBody>
      </p:sp>
      <p:sp>
        <p:nvSpPr>
          <p:cNvPr id="4" name="Espaço Reservado para Número de Slide 3"/>
          <p:cNvSpPr>
            <a:spLocks noGrp="1"/>
          </p:cNvSpPr>
          <p:nvPr>
            <p:ph type="sldNum" sz="quarter" idx="10"/>
          </p:nvPr>
        </p:nvSpPr>
        <p:spPr/>
        <p:txBody>
          <a:bodyPr/>
          <a:lstStyle/>
          <a:p>
            <a:fld id="{6EE448DD-C9B5-4AFA-A3AA-FF2A7B7FC62D}" type="slidenum">
              <a:rPr lang="pt-BR" smtClean="0"/>
              <a:t>12</a:t>
            </a:fld>
            <a:endParaRPr lang="pt-BR"/>
          </a:p>
        </p:txBody>
      </p:sp>
    </p:spTree>
    <p:extLst>
      <p:ext uri="{BB962C8B-B14F-4D97-AF65-F5344CB8AC3E}">
        <p14:creationId xmlns:p14="http://schemas.microsoft.com/office/powerpoint/2010/main" val="850139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815C63B-35F1-453C-91AA-0C43377A7C61}" type="datetimeFigureOut">
              <a:rPr lang="pt-BR" smtClean="0"/>
              <a:t>10/08/2018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C91ADE-F8FF-4577-A3C8-48681CF7F2C5}" type="slidenum">
              <a:rPr lang="pt-BR" smtClean="0"/>
              <a:t>‹nº›</a:t>
            </a:fld>
            <a:endParaRPr lang="pt-BR"/>
          </a:p>
        </p:txBody>
      </p:sp>
    </p:spTree>
    <p:extLst>
      <p:ext uri="{BB962C8B-B14F-4D97-AF65-F5344CB8AC3E}">
        <p14:creationId xmlns:p14="http://schemas.microsoft.com/office/powerpoint/2010/main" val="388139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815C63B-35F1-453C-91AA-0C43377A7C61}" type="datetimeFigureOut">
              <a:rPr lang="pt-BR" smtClean="0"/>
              <a:t>10/08/2018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C91ADE-F8FF-4577-A3C8-48681CF7F2C5}" type="slidenum">
              <a:rPr lang="pt-BR" smtClean="0"/>
              <a:t>‹nº›</a:t>
            </a:fld>
            <a:endParaRPr lang="pt-BR"/>
          </a:p>
        </p:txBody>
      </p:sp>
    </p:spTree>
    <p:extLst>
      <p:ext uri="{BB962C8B-B14F-4D97-AF65-F5344CB8AC3E}">
        <p14:creationId xmlns:p14="http://schemas.microsoft.com/office/powerpoint/2010/main" val="103840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815C63B-35F1-453C-91AA-0C43377A7C61}" type="datetimeFigureOut">
              <a:rPr lang="pt-BR" smtClean="0"/>
              <a:t>10/08/2018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C91ADE-F8FF-4577-A3C8-48681CF7F2C5}" type="slidenum">
              <a:rPr lang="pt-BR" smtClean="0"/>
              <a:t>‹nº›</a:t>
            </a:fld>
            <a:endParaRPr lang="pt-BR"/>
          </a:p>
        </p:txBody>
      </p:sp>
    </p:spTree>
    <p:extLst>
      <p:ext uri="{BB962C8B-B14F-4D97-AF65-F5344CB8AC3E}">
        <p14:creationId xmlns:p14="http://schemas.microsoft.com/office/powerpoint/2010/main" val="34168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815C63B-35F1-453C-91AA-0C43377A7C61}" type="datetimeFigureOut">
              <a:rPr lang="pt-BR" smtClean="0"/>
              <a:t>10/08/2018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C91ADE-F8FF-4577-A3C8-48681CF7F2C5}" type="slidenum">
              <a:rPr lang="pt-BR" smtClean="0"/>
              <a:t>‹nº›</a:t>
            </a:fld>
            <a:endParaRPr lang="pt-BR"/>
          </a:p>
        </p:txBody>
      </p:sp>
    </p:spTree>
    <p:extLst>
      <p:ext uri="{BB962C8B-B14F-4D97-AF65-F5344CB8AC3E}">
        <p14:creationId xmlns:p14="http://schemas.microsoft.com/office/powerpoint/2010/main" val="184602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815C63B-35F1-453C-91AA-0C43377A7C61}" type="datetimeFigureOut">
              <a:rPr lang="pt-BR" smtClean="0"/>
              <a:t>10/08/2018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C91ADE-F8FF-4577-A3C8-48681CF7F2C5}" type="slidenum">
              <a:rPr lang="pt-BR" smtClean="0"/>
              <a:t>‹nº›</a:t>
            </a:fld>
            <a:endParaRPr lang="pt-BR"/>
          </a:p>
        </p:txBody>
      </p:sp>
    </p:spTree>
    <p:extLst>
      <p:ext uri="{BB962C8B-B14F-4D97-AF65-F5344CB8AC3E}">
        <p14:creationId xmlns:p14="http://schemas.microsoft.com/office/powerpoint/2010/main" val="2218994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815C63B-35F1-453C-91AA-0C43377A7C61}" type="datetimeFigureOut">
              <a:rPr lang="pt-BR" smtClean="0"/>
              <a:t>10/08/2018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AC91ADE-F8FF-4577-A3C8-48681CF7F2C5}" type="slidenum">
              <a:rPr lang="pt-BR" smtClean="0"/>
              <a:t>‹nº›</a:t>
            </a:fld>
            <a:endParaRPr lang="pt-BR"/>
          </a:p>
        </p:txBody>
      </p:sp>
    </p:spTree>
    <p:extLst>
      <p:ext uri="{BB962C8B-B14F-4D97-AF65-F5344CB8AC3E}">
        <p14:creationId xmlns:p14="http://schemas.microsoft.com/office/powerpoint/2010/main" val="78057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815C63B-35F1-453C-91AA-0C43377A7C61}" type="datetimeFigureOut">
              <a:rPr lang="pt-BR" smtClean="0"/>
              <a:t>10/08/2018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AC91ADE-F8FF-4577-A3C8-48681CF7F2C5}" type="slidenum">
              <a:rPr lang="pt-BR" smtClean="0"/>
              <a:t>‹nº›</a:t>
            </a:fld>
            <a:endParaRPr lang="pt-BR"/>
          </a:p>
        </p:txBody>
      </p:sp>
    </p:spTree>
    <p:extLst>
      <p:ext uri="{BB962C8B-B14F-4D97-AF65-F5344CB8AC3E}">
        <p14:creationId xmlns:p14="http://schemas.microsoft.com/office/powerpoint/2010/main" val="1237690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815C63B-35F1-453C-91AA-0C43377A7C61}" type="datetimeFigureOut">
              <a:rPr lang="pt-BR" smtClean="0"/>
              <a:t>10/08/2018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AC91ADE-F8FF-4577-A3C8-48681CF7F2C5}" type="slidenum">
              <a:rPr lang="pt-BR" smtClean="0"/>
              <a:t>‹nº›</a:t>
            </a:fld>
            <a:endParaRPr lang="pt-BR"/>
          </a:p>
        </p:txBody>
      </p:sp>
    </p:spTree>
    <p:extLst>
      <p:ext uri="{BB962C8B-B14F-4D97-AF65-F5344CB8AC3E}">
        <p14:creationId xmlns:p14="http://schemas.microsoft.com/office/powerpoint/2010/main" val="80350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815C63B-35F1-453C-91AA-0C43377A7C61}" type="datetimeFigureOut">
              <a:rPr lang="pt-BR" smtClean="0"/>
              <a:t>10/08/2018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AC91ADE-F8FF-4577-A3C8-48681CF7F2C5}" type="slidenum">
              <a:rPr lang="pt-BR" smtClean="0"/>
              <a:t>‹nº›</a:t>
            </a:fld>
            <a:endParaRPr lang="pt-BR"/>
          </a:p>
        </p:txBody>
      </p:sp>
    </p:spTree>
    <p:extLst>
      <p:ext uri="{BB962C8B-B14F-4D97-AF65-F5344CB8AC3E}">
        <p14:creationId xmlns:p14="http://schemas.microsoft.com/office/powerpoint/2010/main" val="357152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815C63B-35F1-453C-91AA-0C43377A7C61}" type="datetimeFigureOut">
              <a:rPr lang="pt-BR" smtClean="0"/>
              <a:t>10/08/2018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AC91ADE-F8FF-4577-A3C8-48681CF7F2C5}" type="slidenum">
              <a:rPr lang="pt-BR" smtClean="0"/>
              <a:t>‹nº›</a:t>
            </a:fld>
            <a:endParaRPr lang="pt-BR"/>
          </a:p>
        </p:txBody>
      </p:sp>
    </p:spTree>
    <p:extLst>
      <p:ext uri="{BB962C8B-B14F-4D97-AF65-F5344CB8AC3E}">
        <p14:creationId xmlns:p14="http://schemas.microsoft.com/office/powerpoint/2010/main" val="321148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815C63B-35F1-453C-91AA-0C43377A7C61}" type="datetimeFigureOut">
              <a:rPr lang="pt-BR" smtClean="0"/>
              <a:t>10/08/2018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AC91ADE-F8FF-4577-A3C8-48681CF7F2C5}" type="slidenum">
              <a:rPr lang="pt-BR" smtClean="0"/>
              <a:t>‹nº›</a:t>
            </a:fld>
            <a:endParaRPr lang="pt-BR"/>
          </a:p>
        </p:txBody>
      </p:sp>
    </p:spTree>
    <p:extLst>
      <p:ext uri="{BB962C8B-B14F-4D97-AF65-F5344CB8AC3E}">
        <p14:creationId xmlns:p14="http://schemas.microsoft.com/office/powerpoint/2010/main" val="140665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5C63B-35F1-453C-91AA-0C43377A7C61}" type="datetimeFigureOut">
              <a:rPr lang="pt-BR" smtClean="0"/>
              <a:t>10/08/2018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91ADE-F8FF-4577-A3C8-48681CF7F2C5}" type="slidenum">
              <a:rPr lang="pt-BR" smtClean="0"/>
              <a:t>‹nº›</a:t>
            </a:fld>
            <a:endParaRPr lang="pt-BR"/>
          </a:p>
        </p:txBody>
      </p:sp>
    </p:spTree>
    <p:extLst>
      <p:ext uri="{BB962C8B-B14F-4D97-AF65-F5344CB8AC3E}">
        <p14:creationId xmlns:p14="http://schemas.microsoft.com/office/powerpoint/2010/main" val="3030755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53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207941" y="1893794"/>
            <a:ext cx="8059907" cy="1938992"/>
          </a:xfrm>
          <a:prstGeom prst="rect">
            <a:avLst/>
          </a:prstGeom>
          <a:solidFill>
            <a:schemeClr val="tx1">
              <a:alpha val="66000"/>
            </a:schemeClr>
          </a:solidFill>
        </p:spPr>
        <p:txBody>
          <a:bodyPr wrap="square" rtlCol="0">
            <a:spAutoFit/>
          </a:bodyPr>
          <a:lstStyle/>
          <a:p>
            <a:pPr algn="ctr"/>
            <a:r>
              <a:rPr lang="pt-BR" sz="60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3. </a:t>
            </a:r>
            <a:r>
              <a:rPr lang="pt-BR" sz="60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Qual a dimensão da mensagem do </a:t>
            </a:r>
            <a:r>
              <a:rPr lang="pt-BR" sz="60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segundo </a:t>
            </a:r>
            <a:r>
              <a:rPr lang="pt-BR" sz="60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anjo? </a:t>
            </a:r>
            <a:endParaRPr lang="pt-BR" sz="6000" b="1" spc="300" dirty="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263847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675855" y="1844316"/>
            <a:ext cx="10933045" cy="2123658"/>
          </a:xfrm>
          <a:prstGeom prst="rect">
            <a:avLst/>
          </a:prstGeom>
          <a:noFill/>
        </p:spPr>
        <p:txBody>
          <a:bodyPr wrap="square" rtlCol="0">
            <a:spAutoFit/>
          </a:bodyPr>
          <a:lstStyle/>
          <a:p>
            <a:pPr algn="ct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“Seguiu-se outro anjo, o segundo, dizendo: Caiu, caiu a grande Babilônia que tem dado a beber a todas as nações do vinho da fúria da sua prostituição.”</a:t>
            </a:r>
            <a:endPar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
        <p:nvSpPr>
          <p:cNvPr id="3" name="CaixaDeTexto 2"/>
          <p:cNvSpPr txBox="1"/>
          <p:nvPr/>
        </p:nvSpPr>
        <p:spPr>
          <a:xfrm>
            <a:off x="4638255" y="4241491"/>
            <a:ext cx="3008246" cy="707886"/>
          </a:xfrm>
          <a:prstGeom prst="rect">
            <a:avLst/>
          </a:prstGeom>
          <a:noFill/>
        </p:spPr>
        <p:txBody>
          <a:bodyPr wrap="square" rtlCol="0">
            <a:spAutoFit/>
          </a:bodyPr>
          <a:lstStyle/>
          <a:p>
            <a:pPr algn="ctr"/>
            <a:r>
              <a:rPr lang="pt-BR" sz="4000" spc="300" dirty="0" smtClean="0">
                <a:solidFill>
                  <a:schemeClr val="bg1"/>
                </a:solidFill>
                <a:effectLst>
                  <a:outerShdw blurRad="38100" dist="38100" dir="2700000" algn="tl">
                    <a:srgbClr val="000000">
                      <a:alpha val="43137"/>
                    </a:srgbClr>
                  </a:outerShdw>
                </a:effectLst>
                <a:latin typeface="Steelfish Rg" panose="020B0608020202040504" pitchFamily="34" charset="0"/>
              </a:rPr>
              <a:t>Apocalipse 14:8</a:t>
            </a:r>
          </a:p>
        </p:txBody>
      </p:sp>
    </p:spTree>
    <p:extLst>
      <p:ext uri="{BB962C8B-B14F-4D97-AF65-F5344CB8AC3E}">
        <p14:creationId xmlns:p14="http://schemas.microsoft.com/office/powerpoint/2010/main" val="183489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048213" y="4035288"/>
            <a:ext cx="10214518" cy="2123658"/>
          </a:xfrm>
          <a:prstGeom prst="rect">
            <a:avLst/>
          </a:prstGeom>
          <a:solidFill>
            <a:schemeClr val="tx1">
              <a:alpha val="68000"/>
            </a:schemeClr>
          </a:solidFill>
        </p:spPr>
        <p:txBody>
          <a:bodyPr wrap="square" rtlCol="0">
            <a:spAutoFit/>
          </a:bodyPr>
          <a:lstStyle/>
          <a:p>
            <a:pPr algn="ctr"/>
            <a:r>
              <a:rPr lang="pt-BR" sz="44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Como foi estudado nas lições anteriores, Babilônia prevaleceu durante o período de 1260 dias proféticos, ou seja, 1260 anos literais. </a:t>
            </a:r>
            <a:endParaRPr lang="pt-BR" sz="4400" b="1" spc="300" dirty="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1031485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892057" y="2259555"/>
            <a:ext cx="8059907" cy="1938992"/>
          </a:xfrm>
          <a:prstGeom prst="rect">
            <a:avLst/>
          </a:prstGeom>
          <a:solidFill>
            <a:schemeClr val="tx1">
              <a:alpha val="66000"/>
            </a:schemeClr>
          </a:solidFill>
        </p:spPr>
        <p:txBody>
          <a:bodyPr wrap="square" rtlCol="0">
            <a:spAutoFit/>
          </a:bodyPr>
          <a:lstStyle/>
          <a:p>
            <a:pPr algn="ctr"/>
            <a:r>
              <a:rPr lang="pt-BR" sz="6000" b="1" spc="300" dirty="0">
                <a:solidFill>
                  <a:schemeClr val="bg1"/>
                </a:solidFill>
                <a:effectLst>
                  <a:outerShdw blurRad="38100" dist="38100" dir="2700000" algn="tl">
                    <a:srgbClr val="000000">
                      <a:alpha val="43137"/>
                    </a:srgbClr>
                  </a:outerShdw>
                </a:effectLst>
                <a:latin typeface="Steelfish Rg" panose="020B0608020202040504" pitchFamily="34" charset="0"/>
              </a:rPr>
              <a:t>4. Qual é a terceira mensagem angélica? </a:t>
            </a:r>
            <a:endParaRPr lang="pt-BR" sz="6000" b="1" spc="300" dirty="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1766295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86646" y="1108335"/>
            <a:ext cx="11189042" cy="4154984"/>
          </a:xfrm>
          <a:prstGeom prst="rect">
            <a:avLst/>
          </a:prstGeom>
          <a:noFill/>
        </p:spPr>
        <p:txBody>
          <a:bodyPr wrap="square" rtlCol="0">
            <a:spAutoFit/>
          </a:bodyPr>
          <a:lstStyle/>
          <a:p>
            <a:pPr algn="ct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 “Seguiu-se a estes outro anjo, o terceiro, dizendo, em grande voz: Se alguém adora a besta e a sua imagem e recebe a sua marca na fronte ou sobre a mão, também esse beberá do vinho da cólera de Deus, preparado, sem mistura, do cálice da sua ira, e será atormentado com fogo e enxofre, diante dos santos anjos e na presença do Cordeiro.”</a:t>
            </a:r>
            <a:endPar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
        <p:nvSpPr>
          <p:cNvPr id="3" name="CaixaDeTexto 2"/>
          <p:cNvSpPr txBox="1"/>
          <p:nvPr/>
        </p:nvSpPr>
        <p:spPr>
          <a:xfrm>
            <a:off x="4482947" y="5486344"/>
            <a:ext cx="3396439" cy="707886"/>
          </a:xfrm>
          <a:prstGeom prst="rect">
            <a:avLst/>
          </a:prstGeom>
          <a:noFill/>
        </p:spPr>
        <p:txBody>
          <a:bodyPr wrap="square" rtlCol="0">
            <a:spAutoFit/>
          </a:bodyPr>
          <a:lstStyle/>
          <a:p>
            <a:pPr algn="ctr"/>
            <a:r>
              <a:rPr lang="pt-BR" sz="4000" spc="300" dirty="0" smtClean="0">
                <a:solidFill>
                  <a:schemeClr val="bg1"/>
                </a:solidFill>
                <a:effectLst>
                  <a:outerShdw blurRad="38100" dist="38100" dir="2700000" algn="tl">
                    <a:srgbClr val="000000">
                      <a:alpha val="43137"/>
                    </a:srgbClr>
                  </a:outerShdw>
                </a:effectLst>
                <a:latin typeface="Steelfish Rg" panose="020B0608020202040504" pitchFamily="34" charset="0"/>
              </a:rPr>
              <a:t>Apocalipse 14:9,10</a:t>
            </a:r>
          </a:p>
        </p:txBody>
      </p:sp>
    </p:spTree>
    <p:extLst>
      <p:ext uri="{BB962C8B-B14F-4D97-AF65-F5344CB8AC3E}">
        <p14:creationId xmlns:p14="http://schemas.microsoft.com/office/powerpoint/2010/main" val="425383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070516" y="1541064"/>
            <a:ext cx="10214518" cy="2123658"/>
          </a:xfrm>
          <a:prstGeom prst="rect">
            <a:avLst/>
          </a:prstGeom>
          <a:solidFill>
            <a:schemeClr val="tx1">
              <a:alpha val="66000"/>
            </a:schemeClr>
          </a:solidFill>
        </p:spPr>
        <p:txBody>
          <a:bodyPr wrap="square" rtlCol="0">
            <a:spAutoFit/>
          </a:bodyPr>
          <a:lstStyle/>
          <a:p>
            <a:pPr algn="ct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A terceira mensagem angélica é uma solene ameaça aos que receberem a marca da besta na fronte ou sobre a mão. Ao mesmo tempo, é também um apelo amoroso de Deus.</a:t>
            </a:r>
            <a:endPar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675520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207941" y="1777416"/>
            <a:ext cx="8059907" cy="1938992"/>
          </a:xfrm>
          <a:prstGeom prst="rect">
            <a:avLst/>
          </a:prstGeom>
          <a:solidFill>
            <a:schemeClr val="tx1">
              <a:alpha val="66000"/>
            </a:schemeClr>
          </a:solidFill>
        </p:spPr>
        <p:txBody>
          <a:bodyPr wrap="square" rtlCol="0">
            <a:spAutoFit/>
          </a:bodyPr>
          <a:lstStyle/>
          <a:p>
            <a:pPr algn="ctr"/>
            <a:r>
              <a:rPr lang="pt-BR" sz="6000" b="1" spc="300" dirty="0">
                <a:solidFill>
                  <a:schemeClr val="bg1"/>
                </a:solidFill>
                <a:effectLst>
                  <a:outerShdw blurRad="38100" dist="38100" dir="2700000" algn="tl">
                    <a:srgbClr val="000000">
                      <a:alpha val="43137"/>
                    </a:srgbClr>
                  </a:outerShdw>
                </a:effectLst>
                <a:latin typeface="Steelfish Rg" panose="020B0608020202040504" pitchFamily="34" charset="0"/>
              </a:rPr>
              <a:t>5. Quais são as características do povo de Deus nos últimos dias? </a:t>
            </a:r>
            <a:endParaRPr lang="pt-BR" sz="6000" b="1" spc="300" dirty="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3836810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86645" y="2089642"/>
            <a:ext cx="11189042" cy="1446550"/>
          </a:xfrm>
          <a:prstGeom prst="rect">
            <a:avLst/>
          </a:prstGeom>
          <a:noFill/>
        </p:spPr>
        <p:txBody>
          <a:bodyPr wrap="square" rtlCol="0">
            <a:spAutoFit/>
          </a:bodyPr>
          <a:lstStyle/>
          <a:p>
            <a:pPr algn="ct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“Aqui está a perseverança dos santos, os que guardam os mandamentos de Deus e a fé em Jesus.”</a:t>
            </a:r>
            <a:endPar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
        <p:nvSpPr>
          <p:cNvPr id="3" name="CaixaDeTexto 2"/>
          <p:cNvSpPr txBox="1"/>
          <p:nvPr/>
        </p:nvSpPr>
        <p:spPr>
          <a:xfrm>
            <a:off x="4482946" y="3880569"/>
            <a:ext cx="3396439" cy="707886"/>
          </a:xfrm>
          <a:prstGeom prst="rect">
            <a:avLst/>
          </a:prstGeom>
          <a:noFill/>
        </p:spPr>
        <p:txBody>
          <a:bodyPr wrap="square" rtlCol="0">
            <a:spAutoFit/>
          </a:bodyPr>
          <a:lstStyle/>
          <a:p>
            <a:pPr algn="ctr"/>
            <a:r>
              <a:rPr lang="pt-BR" sz="4000" spc="300" dirty="0" smtClean="0">
                <a:solidFill>
                  <a:schemeClr val="bg1"/>
                </a:solidFill>
                <a:effectLst>
                  <a:outerShdw blurRad="38100" dist="38100" dir="2700000" algn="tl">
                    <a:srgbClr val="000000">
                      <a:alpha val="43137"/>
                    </a:srgbClr>
                  </a:outerShdw>
                </a:effectLst>
                <a:latin typeface="Steelfish Rg" panose="020B0608020202040504" pitchFamily="34" charset="0"/>
              </a:rPr>
              <a:t>Apocalipse 14:12</a:t>
            </a:r>
          </a:p>
        </p:txBody>
      </p:sp>
    </p:spTree>
    <p:extLst>
      <p:ext uri="{BB962C8B-B14F-4D97-AF65-F5344CB8AC3E}">
        <p14:creationId xmlns:p14="http://schemas.microsoft.com/office/powerpoint/2010/main" val="3918450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981307" y="310780"/>
            <a:ext cx="10303727" cy="2123658"/>
          </a:xfrm>
          <a:prstGeom prst="rect">
            <a:avLst/>
          </a:prstGeom>
          <a:solidFill>
            <a:schemeClr val="tx1">
              <a:alpha val="66000"/>
            </a:schemeClr>
          </a:solidFill>
        </p:spPr>
        <p:txBody>
          <a:bodyPr wrap="square" rtlCol="0">
            <a:spAutoFit/>
          </a:bodyPr>
          <a:lstStyle/>
          <a:p>
            <a:pPr algn="ct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A história do Cristianismo testemunha do caráter perseverante do povo de Deus mesmo em meio às perseguições mais atrozes por parte da igreja romana. </a:t>
            </a:r>
            <a:endPar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698466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163781" y="2242929"/>
            <a:ext cx="9769085" cy="2862322"/>
          </a:xfrm>
          <a:prstGeom prst="rect">
            <a:avLst/>
          </a:prstGeom>
          <a:solidFill>
            <a:schemeClr val="tx1">
              <a:alpha val="78000"/>
            </a:schemeClr>
          </a:solidFill>
        </p:spPr>
        <p:txBody>
          <a:bodyPr wrap="square" rtlCol="0">
            <a:spAutoFit/>
          </a:bodyPr>
          <a:lstStyle/>
          <a:p>
            <a:pPr algn="ctr"/>
            <a:r>
              <a:rPr lang="pt-BR" sz="6000" b="1" spc="300" dirty="0">
                <a:solidFill>
                  <a:schemeClr val="bg1"/>
                </a:solidFill>
                <a:effectLst>
                  <a:outerShdw blurRad="38100" dist="38100" dir="2700000" algn="tl">
                    <a:srgbClr val="000000">
                      <a:alpha val="43137"/>
                    </a:srgbClr>
                  </a:outerShdw>
                </a:effectLst>
                <a:latin typeface="Steelfish Rg" panose="020B0608020202040504" pitchFamily="34" charset="0"/>
              </a:rPr>
              <a:t>6. O que Deus diz para os que estão unidos a movimentos religiosos que não pregam as três mensagens angélicas? </a:t>
            </a:r>
            <a:endParaRPr lang="pt-BR" sz="6000" b="1" spc="300" dirty="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71148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503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86643" y="1688198"/>
            <a:ext cx="11189042" cy="2123658"/>
          </a:xfrm>
          <a:prstGeom prst="rect">
            <a:avLst/>
          </a:prstGeom>
          <a:noFill/>
        </p:spPr>
        <p:txBody>
          <a:bodyPr wrap="square" rtlCol="0">
            <a:spAutoFit/>
          </a:bodyPr>
          <a:lstStyle/>
          <a:p>
            <a:pPr algn="ct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“Ouvi outra voz do céu, dizendo: Retirai-vos dela, povo meu, para não serdes cúmplices em seus pecados e para não participardes dos seus flagelos.”</a:t>
            </a:r>
            <a:endPar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
        <p:nvSpPr>
          <p:cNvPr id="3" name="CaixaDeTexto 2"/>
          <p:cNvSpPr txBox="1"/>
          <p:nvPr/>
        </p:nvSpPr>
        <p:spPr>
          <a:xfrm>
            <a:off x="4482944" y="4103594"/>
            <a:ext cx="3396439" cy="707886"/>
          </a:xfrm>
          <a:prstGeom prst="rect">
            <a:avLst/>
          </a:prstGeom>
          <a:noFill/>
        </p:spPr>
        <p:txBody>
          <a:bodyPr wrap="square" rtlCol="0">
            <a:spAutoFit/>
          </a:bodyPr>
          <a:lstStyle/>
          <a:p>
            <a:pPr algn="ctr"/>
            <a:r>
              <a:rPr lang="pt-BR" sz="4000" spc="300" dirty="0" smtClean="0">
                <a:solidFill>
                  <a:schemeClr val="bg1"/>
                </a:solidFill>
                <a:effectLst>
                  <a:outerShdw blurRad="38100" dist="38100" dir="2700000" algn="tl">
                    <a:srgbClr val="000000">
                      <a:alpha val="43137"/>
                    </a:srgbClr>
                  </a:outerShdw>
                </a:effectLst>
                <a:latin typeface="Steelfish Rg" panose="020B0608020202040504" pitchFamily="34" charset="0"/>
              </a:rPr>
              <a:t>Apocalipse 18:4</a:t>
            </a:r>
          </a:p>
        </p:txBody>
      </p:sp>
    </p:spTree>
    <p:extLst>
      <p:ext uri="{BB962C8B-B14F-4D97-AF65-F5344CB8AC3E}">
        <p14:creationId xmlns:p14="http://schemas.microsoft.com/office/powerpoint/2010/main" val="1165628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86642" y="1589864"/>
            <a:ext cx="11189042" cy="2800767"/>
          </a:xfrm>
          <a:prstGeom prst="rect">
            <a:avLst/>
          </a:prstGeom>
          <a:noFill/>
        </p:spPr>
        <p:txBody>
          <a:bodyPr wrap="square" rtlCol="0">
            <a:spAutoFit/>
          </a:bodyPr>
          <a:lstStyle/>
          <a:p>
            <a:pPr algn="ct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“Disse-me ainda: Estas palavras são fiéis e verdadeiras. O Senhor, o Deus dos espíritos dos profetas, enviou seu anjo para mostrar aos seus servos as coisas que em breve devem acontecer.”</a:t>
            </a:r>
            <a:endPar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
        <p:nvSpPr>
          <p:cNvPr id="3" name="CaixaDeTexto 2"/>
          <p:cNvSpPr txBox="1"/>
          <p:nvPr/>
        </p:nvSpPr>
        <p:spPr>
          <a:xfrm>
            <a:off x="4482943" y="4390631"/>
            <a:ext cx="3396439" cy="707886"/>
          </a:xfrm>
          <a:prstGeom prst="rect">
            <a:avLst/>
          </a:prstGeom>
          <a:noFill/>
        </p:spPr>
        <p:txBody>
          <a:bodyPr wrap="square" rtlCol="0">
            <a:spAutoFit/>
          </a:bodyPr>
          <a:lstStyle/>
          <a:p>
            <a:pPr algn="ctr"/>
            <a:r>
              <a:rPr lang="pt-BR" sz="4000" spc="300" dirty="0" smtClean="0">
                <a:solidFill>
                  <a:schemeClr val="bg1"/>
                </a:solidFill>
                <a:effectLst>
                  <a:outerShdw blurRad="38100" dist="38100" dir="2700000" algn="tl">
                    <a:srgbClr val="000000">
                      <a:alpha val="43137"/>
                    </a:srgbClr>
                  </a:outerShdw>
                </a:effectLst>
                <a:latin typeface="Steelfish Rg" panose="020B0608020202040504" pitchFamily="34" charset="0"/>
              </a:rPr>
              <a:t>Apocalipse 22:16</a:t>
            </a:r>
          </a:p>
        </p:txBody>
      </p:sp>
    </p:spTree>
    <p:extLst>
      <p:ext uri="{BB962C8B-B14F-4D97-AF65-F5344CB8AC3E}">
        <p14:creationId xmlns:p14="http://schemas.microsoft.com/office/powerpoint/2010/main" val="2479902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070516" y="310780"/>
            <a:ext cx="10214518" cy="2123658"/>
          </a:xfrm>
          <a:prstGeom prst="rect">
            <a:avLst/>
          </a:prstGeom>
          <a:solidFill>
            <a:schemeClr val="tx1">
              <a:alpha val="66000"/>
            </a:schemeClr>
          </a:solidFill>
        </p:spPr>
        <p:txBody>
          <a:bodyPr wrap="square" rtlCol="0">
            <a:spAutoFit/>
          </a:bodyPr>
          <a:lstStyle/>
          <a:p>
            <a:pPr algn="ctr"/>
            <a:r>
              <a:rPr lang="pt-BR" sz="44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A igreja orgânica é composta de pessoas fiéis a Deus conforme os ditames da sua consciência. Isto é, vivem de acordo com o esclarecimento ou a luz que receberam. </a:t>
            </a:r>
            <a:endParaRPr lang="pt-BR" sz="4400" b="1" spc="300" dirty="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2341486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959004" y="558539"/>
            <a:ext cx="10214518" cy="1446550"/>
          </a:xfrm>
          <a:prstGeom prst="rect">
            <a:avLst/>
          </a:prstGeom>
          <a:solidFill>
            <a:schemeClr val="tx1">
              <a:alpha val="68000"/>
            </a:schemeClr>
          </a:solidFill>
        </p:spPr>
        <p:txBody>
          <a:bodyPr wrap="square" rtlCol="0">
            <a:spAutoFit/>
          </a:bodyPr>
          <a:lstStyle/>
          <a:p>
            <a:pPr algn="ct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Algumas pessoas ainda estão em Babilônia e sairão de lá quando ouvirem o chamado.</a:t>
            </a:r>
            <a:endPar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952553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7961971" y="2607932"/>
            <a:ext cx="3612996" cy="1015663"/>
          </a:xfrm>
          <a:prstGeom prst="rect">
            <a:avLst/>
          </a:prstGeom>
          <a:solidFill>
            <a:schemeClr val="tx1">
              <a:alpha val="66000"/>
            </a:schemeClr>
          </a:solidFill>
        </p:spPr>
        <p:txBody>
          <a:bodyPr wrap="square" rtlCol="0">
            <a:spAutoFit/>
          </a:bodyPr>
          <a:lstStyle/>
          <a:p>
            <a:pPr algn="ctr"/>
            <a:r>
              <a:rPr lang="pt-BR" sz="60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MINHA DECISÃO</a:t>
            </a:r>
            <a:endParaRPr lang="pt-BR" sz="6000" b="1" spc="300" dirty="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4173910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8179724" y="1729047"/>
            <a:ext cx="3082447" cy="584775"/>
          </a:xfrm>
          <a:prstGeom prst="rect">
            <a:avLst/>
          </a:prstGeom>
          <a:noFill/>
        </p:spPr>
        <p:txBody>
          <a:bodyPr wrap="none" rtlCol="0">
            <a:spAutoFit/>
          </a:bodyPr>
          <a:lstStyle/>
          <a:p>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rPr>
              <a:t>PRÓXIMO TEMA:</a:t>
            </a:r>
            <a:endParaRPr lang="pt-BR" sz="3200" b="1" dirty="0">
              <a:ln>
                <a:solidFill>
                  <a:sysClr val="windowText" lastClr="000000"/>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517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070516" y="310780"/>
            <a:ext cx="10214518" cy="2123658"/>
          </a:xfrm>
          <a:prstGeom prst="rect">
            <a:avLst/>
          </a:prstGeom>
          <a:solidFill>
            <a:schemeClr val="tx1">
              <a:alpha val="66000"/>
            </a:schemeClr>
          </a:solidFill>
        </p:spPr>
        <p:txBody>
          <a:bodyPr wrap="square" rtlCol="0">
            <a:spAutoFit/>
          </a:bodyPr>
          <a:lstStyle/>
          <a:p>
            <a:pPr algn="ct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Logo depois do início do tempo do fim em 1798, e antes que começasse o Dia da Expiação no santuário celestial</a:t>
            </a: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a:t>
            </a:r>
          </a:p>
          <a:p>
            <a:pPr algn="ct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 </a:t>
            </a: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o Senhor enviou três mensagens especiais.</a:t>
            </a:r>
            <a:endPar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2659472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892097" y="3990683"/>
            <a:ext cx="10214518" cy="2123658"/>
          </a:xfrm>
          <a:prstGeom prst="rect">
            <a:avLst/>
          </a:prstGeom>
          <a:solidFill>
            <a:schemeClr val="tx1">
              <a:alpha val="66000"/>
            </a:schemeClr>
          </a:solidFill>
        </p:spPr>
        <p:txBody>
          <a:bodyPr wrap="square" rtlCol="0">
            <a:spAutoFit/>
          </a:bodyPr>
          <a:lstStyle/>
          <a:p>
            <a:pPr algn="ctr"/>
            <a:r>
              <a:rPr lang="pt-BR" sz="44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Essas mensagens convidam para a adoração ao verdadeiro Deus e à libertação das falsas doutrinas e do castigo reservado aos adoradores dos sistemas falidos de culto. </a:t>
            </a:r>
            <a:endParaRPr lang="pt-BR" sz="4400" b="1" spc="300" dirty="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2684705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207941" y="1141711"/>
            <a:ext cx="8059907" cy="1938992"/>
          </a:xfrm>
          <a:prstGeom prst="rect">
            <a:avLst/>
          </a:prstGeom>
          <a:solidFill>
            <a:schemeClr val="tx1">
              <a:alpha val="81000"/>
            </a:schemeClr>
          </a:solidFill>
        </p:spPr>
        <p:txBody>
          <a:bodyPr wrap="square" rtlCol="0">
            <a:spAutoFit/>
          </a:bodyPr>
          <a:lstStyle/>
          <a:p>
            <a:pPr algn="ctr"/>
            <a:r>
              <a:rPr lang="pt-BR" sz="60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1. Qual a dimensão da mensagem do primeiro anjo? </a:t>
            </a:r>
            <a:endParaRPr lang="pt-BR" sz="6000" b="1" spc="300" dirty="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77758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675857" y="1911223"/>
            <a:ext cx="10933045" cy="2123658"/>
          </a:xfrm>
          <a:prstGeom prst="rect">
            <a:avLst/>
          </a:prstGeom>
          <a:noFill/>
        </p:spPr>
        <p:txBody>
          <a:bodyPr wrap="square" rtlCol="0">
            <a:spAutoFit/>
          </a:bodyPr>
          <a:lstStyle/>
          <a:p>
            <a:pPr algn="ct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“Vi outro anjo voando pelo meio do céu, tendo um evangelho eterno para pregar aos que se assentam sobre a terra, e a cada nação, e tribo, e língua, e povo.”</a:t>
            </a:r>
            <a:endPar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
        <p:nvSpPr>
          <p:cNvPr id="3" name="CaixaDeTexto 2"/>
          <p:cNvSpPr txBox="1"/>
          <p:nvPr/>
        </p:nvSpPr>
        <p:spPr>
          <a:xfrm>
            <a:off x="4638256" y="4241491"/>
            <a:ext cx="3008246" cy="707886"/>
          </a:xfrm>
          <a:prstGeom prst="rect">
            <a:avLst/>
          </a:prstGeom>
          <a:noFill/>
        </p:spPr>
        <p:txBody>
          <a:bodyPr wrap="square" rtlCol="0">
            <a:spAutoFit/>
          </a:bodyPr>
          <a:lstStyle/>
          <a:p>
            <a:pPr algn="ctr"/>
            <a:r>
              <a:rPr lang="pt-BR" sz="4000" spc="300" dirty="0" smtClean="0">
                <a:solidFill>
                  <a:schemeClr val="bg1"/>
                </a:solidFill>
                <a:effectLst>
                  <a:outerShdw blurRad="38100" dist="38100" dir="2700000" algn="tl">
                    <a:srgbClr val="000000">
                      <a:alpha val="43137"/>
                    </a:srgbClr>
                  </a:outerShdw>
                </a:effectLst>
                <a:latin typeface="Steelfish Rg" panose="020B0608020202040504" pitchFamily="34" charset="0"/>
              </a:rPr>
              <a:t>Apocalipse 14:6</a:t>
            </a:r>
          </a:p>
        </p:txBody>
      </p:sp>
    </p:spTree>
    <p:extLst>
      <p:ext uri="{BB962C8B-B14F-4D97-AF65-F5344CB8AC3E}">
        <p14:creationId xmlns:p14="http://schemas.microsoft.com/office/powerpoint/2010/main" val="3987334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427355" y="2790330"/>
            <a:ext cx="9032489" cy="1015663"/>
          </a:xfrm>
          <a:prstGeom prst="rect">
            <a:avLst/>
          </a:prstGeom>
          <a:solidFill>
            <a:schemeClr val="tx1">
              <a:alpha val="78000"/>
            </a:schemeClr>
          </a:solidFill>
        </p:spPr>
        <p:txBody>
          <a:bodyPr wrap="square" rtlCol="0">
            <a:spAutoFit/>
          </a:bodyPr>
          <a:lstStyle/>
          <a:p>
            <a:pPr algn="ctr"/>
            <a:r>
              <a:rPr lang="pt-BR" sz="60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2. Qual é a mensagem do primeiro anjo? </a:t>
            </a:r>
            <a:endParaRPr lang="pt-BR" sz="6000" b="1" spc="300" dirty="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115964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675856" y="1866618"/>
            <a:ext cx="10933045" cy="2123658"/>
          </a:xfrm>
          <a:prstGeom prst="rect">
            <a:avLst/>
          </a:prstGeom>
          <a:noFill/>
        </p:spPr>
        <p:txBody>
          <a:bodyPr wrap="square" rtlCol="0">
            <a:spAutoFit/>
          </a:bodyPr>
          <a:lstStyle/>
          <a:p>
            <a:pPr algn="ct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“Dizendo, em grande voz: Temei a Deus e dai-lhe glória, pois é chegada a hora do seu juízo; e adorai aquele que fez o céu, e a terra, e o mar, e as fontes das águas.”</a:t>
            </a:r>
            <a:endPar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
        <p:nvSpPr>
          <p:cNvPr id="3" name="CaixaDeTexto 2"/>
          <p:cNvSpPr txBox="1"/>
          <p:nvPr/>
        </p:nvSpPr>
        <p:spPr>
          <a:xfrm>
            <a:off x="4638255" y="4241491"/>
            <a:ext cx="3008246" cy="707886"/>
          </a:xfrm>
          <a:prstGeom prst="rect">
            <a:avLst/>
          </a:prstGeom>
          <a:noFill/>
        </p:spPr>
        <p:txBody>
          <a:bodyPr wrap="square" rtlCol="0">
            <a:spAutoFit/>
          </a:bodyPr>
          <a:lstStyle/>
          <a:p>
            <a:pPr algn="ctr"/>
            <a:r>
              <a:rPr lang="pt-BR" sz="4000" spc="300" dirty="0" smtClean="0">
                <a:solidFill>
                  <a:schemeClr val="bg1"/>
                </a:solidFill>
                <a:effectLst>
                  <a:outerShdw blurRad="38100" dist="38100" dir="2700000" algn="tl">
                    <a:srgbClr val="000000">
                      <a:alpha val="43137"/>
                    </a:srgbClr>
                  </a:outerShdw>
                </a:effectLst>
                <a:latin typeface="Steelfish Rg" panose="020B0608020202040504" pitchFamily="34" charset="0"/>
              </a:rPr>
              <a:t>Apocalipse 14:7</a:t>
            </a:r>
          </a:p>
        </p:txBody>
      </p:sp>
    </p:spTree>
    <p:extLst>
      <p:ext uri="{BB962C8B-B14F-4D97-AF65-F5344CB8AC3E}">
        <p14:creationId xmlns:p14="http://schemas.microsoft.com/office/powerpoint/2010/main" val="1806902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981306" y="4548244"/>
            <a:ext cx="10214518" cy="1446550"/>
          </a:xfrm>
          <a:prstGeom prst="rect">
            <a:avLst/>
          </a:prstGeom>
          <a:solidFill>
            <a:schemeClr val="tx1">
              <a:alpha val="66000"/>
            </a:schemeClr>
          </a:solidFill>
        </p:spPr>
        <p:txBody>
          <a:bodyPr wrap="square" rtlCol="0">
            <a:spAutoFit/>
          </a:bodyPr>
          <a:lstStyle/>
          <a:p>
            <a:pPr algn="ct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A essência desta mensagem é adoração. Todo conflito entre o bem e o mal gira em torno desse tema. </a:t>
            </a:r>
            <a:endPar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34019441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1256</Words>
  <Application>Microsoft Office PowerPoint</Application>
  <PresentationFormat>Widescreen</PresentationFormat>
  <Paragraphs>71</Paragraphs>
  <Slides>25</Slides>
  <Notes>21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25</vt:i4>
      </vt:variant>
    </vt:vector>
  </HeadingPairs>
  <TitlesOfParts>
    <vt:vector size="30" baseType="lpstr">
      <vt:lpstr>Arial</vt:lpstr>
      <vt:lpstr>Calibri</vt:lpstr>
      <vt:lpstr>Calibri Light</vt:lpstr>
      <vt:lpstr>Steelfish Rg</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 do Windows</dc:creator>
  <cp:lastModifiedBy>Usuário do Windows</cp:lastModifiedBy>
  <cp:revision>13</cp:revision>
  <dcterms:created xsi:type="dcterms:W3CDTF">2018-08-10T18:05:48Z</dcterms:created>
  <dcterms:modified xsi:type="dcterms:W3CDTF">2018-08-10T21:28:26Z</dcterms:modified>
</cp:coreProperties>
</file>