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86" r:id="rId2"/>
    <p:sldId id="285" r:id="rId3"/>
    <p:sldId id="256" r:id="rId4"/>
    <p:sldId id="257" r:id="rId5"/>
    <p:sldId id="258" r:id="rId6"/>
    <p:sldId id="277" r:id="rId7"/>
    <p:sldId id="259" r:id="rId8"/>
    <p:sldId id="260" r:id="rId9"/>
    <p:sldId id="278" r:id="rId10"/>
    <p:sldId id="261" r:id="rId11"/>
    <p:sldId id="262" r:id="rId12"/>
    <p:sldId id="263" r:id="rId13"/>
    <p:sldId id="264" r:id="rId14"/>
    <p:sldId id="279" r:id="rId15"/>
    <p:sldId id="265" r:id="rId16"/>
    <p:sldId id="266" r:id="rId17"/>
    <p:sldId id="267" r:id="rId18"/>
    <p:sldId id="280" r:id="rId19"/>
    <p:sldId id="268" r:id="rId20"/>
    <p:sldId id="269" r:id="rId21"/>
    <p:sldId id="281" r:id="rId22"/>
    <p:sldId id="270" r:id="rId23"/>
    <p:sldId id="271" r:id="rId24"/>
    <p:sldId id="272" r:id="rId25"/>
    <p:sldId id="273" r:id="rId26"/>
    <p:sldId id="282" r:id="rId27"/>
    <p:sldId id="284" r:id="rId28"/>
    <p:sldId id="274" r:id="rId29"/>
    <p:sldId id="283" r:id="rId30"/>
    <p:sldId id="275" r:id="rId31"/>
    <p:sldId id="276" r:id="rId32"/>
    <p:sldId id="287" r:id="rId33"/>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81149" autoAdjust="0"/>
  </p:normalViewPr>
  <p:slideViewPr>
    <p:cSldViewPr snapToGrid="0">
      <p:cViewPr varScale="1">
        <p:scale>
          <a:sx n="57" d="100"/>
          <a:sy n="57" d="100"/>
        </p:scale>
        <p:origin x="396"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FD9A86-A798-40BF-87DE-D10CD2509A41}" type="datetimeFigureOut">
              <a:rPr lang="pt-BR" smtClean="0"/>
              <a:t>10/08/2018</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58B397-72F4-48A9-B592-DC5723CE2480}" type="slidenum">
              <a:rPr lang="pt-BR" smtClean="0"/>
              <a:t>‹nº›</a:t>
            </a:fld>
            <a:endParaRPr lang="pt-BR"/>
          </a:p>
        </p:txBody>
      </p:sp>
    </p:spTree>
    <p:extLst>
      <p:ext uri="{BB962C8B-B14F-4D97-AF65-F5344CB8AC3E}">
        <p14:creationId xmlns:p14="http://schemas.microsoft.com/office/powerpoint/2010/main" val="2694518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Apocalipse 13 não começa com uma nota positiva, mas com uma besta híbrida e blasfema, que obtém seu poder do dragão, o qual é o próprio diabo. Esse poder bestial blasfema de Deus, de Seu nome e de Seu santuário, como também faz guerra contra o povo de Deus, a ponto de vencê-lo, pelo menos por algum tempo. Um estudo</a:t>
            </a:r>
          </a:p>
          <a:p>
            <a:r>
              <a:rPr lang="pt-BR" dirty="0" smtClean="0"/>
              <a:t>cuidadoso mostra que já vimos esse poder antes, em Daniel 7;</a:t>
            </a:r>
          </a:p>
          <a:p>
            <a:r>
              <a:rPr lang="pt-BR" dirty="0" smtClean="0"/>
              <a:t>João simplesmente falou sobre</a:t>
            </a:r>
          </a:p>
          <a:p>
            <a:r>
              <a:rPr lang="pt-BR" dirty="0" smtClean="0"/>
              <a:t>ele novamente, apresentando</a:t>
            </a:r>
          </a:p>
          <a:p>
            <a:r>
              <a:rPr lang="pt-BR" dirty="0" smtClean="0"/>
              <a:t>novos detalhes.</a:t>
            </a:r>
          </a:p>
          <a:p>
            <a:endParaRPr lang="pt-BR" dirty="0"/>
          </a:p>
        </p:txBody>
      </p:sp>
      <p:sp>
        <p:nvSpPr>
          <p:cNvPr id="4" name="Espaço Reservado para Número de Slide 3"/>
          <p:cNvSpPr>
            <a:spLocks noGrp="1"/>
          </p:cNvSpPr>
          <p:nvPr>
            <p:ph type="sldNum" sz="quarter" idx="10"/>
          </p:nvPr>
        </p:nvSpPr>
        <p:spPr/>
        <p:txBody>
          <a:bodyPr/>
          <a:lstStyle/>
          <a:p>
            <a:fld id="{4A58B397-72F4-48A9-B592-DC5723CE2480}" type="slidenum">
              <a:rPr lang="pt-BR" smtClean="0"/>
              <a:t>3</a:t>
            </a:fld>
            <a:endParaRPr lang="pt-BR"/>
          </a:p>
        </p:txBody>
      </p:sp>
    </p:spTree>
    <p:extLst>
      <p:ext uri="{BB962C8B-B14F-4D97-AF65-F5344CB8AC3E}">
        <p14:creationId xmlns:p14="http://schemas.microsoft.com/office/powerpoint/2010/main" val="2106157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Tendo em vista que em linguagem profética cada dia representa um ano, os 42 meses representam 1260 anos (42 meses x 30 dias). Ao findar esse período, uma das cabeças receberia uma “ferida mortal”. Isso se deu no dia 15 de fevereiro de 1798 no período da revolução Francesa, quando a França se levantou contra o absolutismo papal. </a:t>
            </a:r>
          </a:p>
          <a:p>
            <a:endParaRPr lang="pt-BR" dirty="0"/>
          </a:p>
        </p:txBody>
      </p:sp>
      <p:sp>
        <p:nvSpPr>
          <p:cNvPr id="4" name="Espaço Reservado para Número de Slide 3"/>
          <p:cNvSpPr>
            <a:spLocks noGrp="1"/>
          </p:cNvSpPr>
          <p:nvPr>
            <p:ph type="sldNum" sz="quarter" idx="10"/>
          </p:nvPr>
        </p:nvSpPr>
        <p:spPr/>
        <p:txBody>
          <a:bodyPr/>
          <a:lstStyle/>
          <a:p>
            <a:fld id="{4A58B397-72F4-48A9-B592-DC5723CE2480}" type="slidenum">
              <a:rPr lang="pt-BR" smtClean="0"/>
              <a:t>15</a:t>
            </a:fld>
            <a:endParaRPr lang="pt-BR"/>
          </a:p>
        </p:txBody>
      </p:sp>
    </p:spTree>
    <p:extLst>
      <p:ext uri="{BB962C8B-B14F-4D97-AF65-F5344CB8AC3E}">
        <p14:creationId xmlns:p14="http://schemas.microsoft.com/office/powerpoint/2010/main" val="1444382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.Napoleão Bonaparte invadiu a Itália e aprisionou o Papa Pio VI que morreu pouco tempo depois na França. O papado recebeu uma “ferida mortal”</a:t>
            </a:r>
          </a:p>
          <a:p>
            <a:r>
              <a:rPr lang="pt-BR" dirty="0" smtClean="0"/>
              <a:t> (ver apêndice 2).</a:t>
            </a:r>
          </a:p>
          <a:p>
            <a:endParaRPr lang="pt-BR" dirty="0"/>
          </a:p>
        </p:txBody>
      </p:sp>
      <p:sp>
        <p:nvSpPr>
          <p:cNvPr id="4" name="Espaço Reservado para Número de Slide 3"/>
          <p:cNvSpPr>
            <a:spLocks noGrp="1"/>
          </p:cNvSpPr>
          <p:nvPr>
            <p:ph type="sldNum" sz="quarter" idx="10"/>
          </p:nvPr>
        </p:nvSpPr>
        <p:spPr/>
        <p:txBody>
          <a:bodyPr/>
          <a:lstStyle/>
          <a:p>
            <a:fld id="{4A58B397-72F4-48A9-B592-DC5723CE2480}" type="slidenum">
              <a:rPr lang="pt-BR" smtClean="0"/>
              <a:t>16</a:t>
            </a:fld>
            <a:endParaRPr lang="pt-BR"/>
          </a:p>
        </p:txBody>
      </p:sp>
    </p:spTree>
    <p:extLst>
      <p:ext uri="{BB962C8B-B14F-4D97-AF65-F5344CB8AC3E}">
        <p14:creationId xmlns:p14="http://schemas.microsoft.com/office/powerpoint/2010/main" val="3934039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4. Quem são os adoradores da besta? Apocalipse 13:8</a:t>
            </a:r>
          </a:p>
          <a:p>
            <a:endParaRPr lang="pt-BR" dirty="0"/>
          </a:p>
        </p:txBody>
      </p:sp>
      <p:sp>
        <p:nvSpPr>
          <p:cNvPr id="4" name="Espaço Reservado para Número de Slide 3"/>
          <p:cNvSpPr>
            <a:spLocks noGrp="1"/>
          </p:cNvSpPr>
          <p:nvPr>
            <p:ph type="sldNum" sz="quarter" idx="10"/>
          </p:nvPr>
        </p:nvSpPr>
        <p:spPr/>
        <p:txBody>
          <a:bodyPr/>
          <a:lstStyle/>
          <a:p>
            <a:fld id="{4A58B397-72F4-48A9-B592-DC5723CE2480}" type="slidenum">
              <a:rPr lang="pt-BR" smtClean="0"/>
              <a:t>17</a:t>
            </a:fld>
            <a:endParaRPr lang="pt-BR"/>
          </a:p>
        </p:txBody>
      </p:sp>
    </p:spTree>
    <p:extLst>
      <p:ext uri="{BB962C8B-B14F-4D97-AF65-F5344CB8AC3E}">
        <p14:creationId xmlns:p14="http://schemas.microsoft.com/office/powerpoint/2010/main" val="2626972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Os que se colocaram voluntariamente ao lado da besta, ou por convicção ou ainda por medo de suas ameaças, não poderão ter os seus nomes inscritos no Livro da vida do Cordeiro. O livro da vida registra apenas o nome dos que são fiéis a Deus, a despeito das opiniões prevalecentes entre a maioria (</a:t>
            </a:r>
            <a:r>
              <a:rPr lang="pt-BR" dirty="0" err="1" smtClean="0"/>
              <a:t>Êxo</a:t>
            </a:r>
            <a:r>
              <a:rPr lang="pt-BR" dirty="0" smtClean="0"/>
              <a:t>. 23:2).</a:t>
            </a:r>
          </a:p>
          <a:p>
            <a:endParaRPr lang="pt-BR" dirty="0"/>
          </a:p>
        </p:txBody>
      </p:sp>
      <p:sp>
        <p:nvSpPr>
          <p:cNvPr id="4" name="Espaço Reservado para Número de Slide 3"/>
          <p:cNvSpPr>
            <a:spLocks noGrp="1"/>
          </p:cNvSpPr>
          <p:nvPr>
            <p:ph type="sldNum" sz="quarter" idx="10"/>
          </p:nvPr>
        </p:nvSpPr>
        <p:spPr/>
        <p:txBody>
          <a:bodyPr/>
          <a:lstStyle/>
          <a:p>
            <a:fld id="{4A58B397-72F4-48A9-B592-DC5723CE2480}" type="slidenum">
              <a:rPr lang="pt-BR" smtClean="0"/>
              <a:t>19</a:t>
            </a:fld>
            <a:endParaRPr lang="pt-BR"/>
          </a:p>
        </p:txBody>
      </p:sp>
    </p:spTree>
    <p:extLst>
      <p:ext uri="{BB962C8B-B14F-4D97-AF65-F5344CB8AC3E}">
        <p14:creationId xmlns:p14="http://schemas.microsoft.com/office/powerpoint/2010/main" val="3495850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5. Que outra besta aparece na visão de João? Apocalipse 13:11</a:t>
            </a:r>
          </a:p>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4A58B397-72F4-48A9-B592-DC5723CE2480}" type="slidenum">
              <a:rPr lang="pt-BR" smtClean="0"/>
              <a:t>20</a:t>
            </a:fld>
            <a:endParaRPr lang="pt-BR"/>
          </a:p>
        </p:txBody>
      </p:sp>
    </p:spTree>
    <p:extLst>
      <p:ext uri="{BB962C8B-B14F-4D97-AF65-F5344CB8AC3E}">
        <p14:creationId xmlns:p14="http://schemas.microsoft.com/office/powerpoint/2010/main" val="598778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A primeira besta surgiu do mar. As quatro bestas de Daniel também subiram do mar (Dan. 7: 3).  Como o "mar" representa povos e nações (Apo. 13: 1; 17: 1-2, 8), é razoável considerar que "terra" representa uma região com escassa população.</a:t>
            </a:r>
          </a:p>
          <a:p>
            <a:endParaRPr lang="pt-BR" dirty="0"/>
          </a:p>
        </p:txBody>
      </p:sp>
      <p:sp>
        <p:nvSpPr>
          <p:cNvPr id="4" name="Espaço Reservado para Número de Slide 3"/>
          <p:cNvSpPr>
            <a:spLocks noGrp="1"/>
          </p:cNvSpPr>
          <p:nvPr>
            <p:ph type="sldNum" sz="quarter" idx="10"/>
          </p:nvPr>
        </p:nvSpPr>
        <p:spPr/>
        <p:txBody>
          <a:bodyPr/>
          <a:lstStyle/>
          <a:p>
            <a:fld id="{4A58B397-72F4-48A9-B592-DC5723CE2480}" type="slidenum">
              <a:rPr lang="pt-BR" smtClean="0"/>
              <a:t>22</a:t>
            </a:fld>
            <a:endParaRPr lang="pt-BR"/>
          </a:p>
        </p:txBody>
      </p:sp>
    </p:spTree>
    <p:extLst>
      <p:ext uri="{BB962C8B-B14F-4D97-AF65-F5344CB8AC3E}">
        <p14:creationId xmlns:p14="http://schemas.microsoft.com/office/powerpoint/2010/main" val="182665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Portanto, esta nova nação (fincada no Novo Mundo, onde havia grande porção de terra quando ocorreram os grandes descobrimentos) não se levantaria mediante guerras e conquistas, mas sim chegaria a ser grande em uma região de poucos habitantes. Podemos ver nesta segunda besta de dois chifres semelhantes ao de um cordeiro, um símbolo dos Estados Unidos da América do Norte.</a:t>
            </a:r>
          </a:p>
          <a:p>
            <a:endParaRPr lang="pt-BR" dirty="0"/>
          </a:p>
        </p:txBody>
      </p:sp>
      <p:sp>
        <p:nvSpPr>
          <p:cNvPr id="4" name="Espaço Reservado para Número de Slide 3"/>
          <p:cNvSpPr>
            <a:spLocks noGrp="1"/>
          </p:cNvSpPr>
          <p:nvPr>
            <p:ph type="sldNum" sz="quarter" idx="10"/>
          </p:nvPr>
        </p:nvSpPr>
        <p:spPr/>
        <p:txBody>
          <a:bodyPr/>
          <a:lstStyle/>
          <a:p>
            <a:fld id="{4A58B397-72F4-48A9-B592-DC5723CE2480}" type="slidenum">
              <a:rPr lang="pt-BR" smtClean="0"/>
              <a:t>23</a:t>
            </a:fld>
            <a:endParaRPr lang="pt-BR"/>
          </a:p>
        </p:txBody>
      </p:sp>
    </p:spTree>
    <p:extLst>
      <p:ext uri="{BB962C8B-B14F-4D97-AF65-F5344CB8AC3E}">
        <p14:creationId xmlns:p14="http://schemas.microsoft.com/office/powerpoint/2010/main" val="3256006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Ela cumpre exatamente as especificações da profecia.  Quando a primeira besta sofreu o cativeiro em 1798, os Estados Unidos cresciam em extensão e poder. Os dois chifres representam as duas características do sistema de governo norte-americano: liberdade religiosa e civil, ambas garantidas na constituição. A liberdade civil achou sua expressão em uma forma republicana de governo, e a liberdade religiosa, no protestantismo.</a:t>
            </a:r>
          </a:p>
          <a:p>
            <a:endParaRPr lang="pt-BR" dirty="0"/>
          </a:p>
        </p:txBody>
      </p:sp>
      <p:sp>
        <p:nvSpPr>
          <p:cNvPr id="4" name="Espaço Reservado para Número de Slide 3"/>
          <p:cNvSpPr>
            <a:spLocks noGrp="1"/>
          </p:cNvSpPr>
          <p:nvPr>
            <p:ph type="sldNum" sz="quarter" idx="10"/>
          </p:nvPr>
        </p:nvSpPr>
        <p:spPr/>
        <p:txBody>
          <a:bodyPr/>
          <a:lstStyle/>
          <a:p>
            <a:fld id="{4A58B397-72F4-48A9-B592-DC5723CE2480}" type="slidenum">
              <a:rPr lang="pt-BR" smtClean="0"/>
              <a:t>24</a:t>
            </a:fld>
            <a:endParaRPr lang="pt-BR"/>
          </a:p>
        </p:txBody>
      </p:sp>
    </p:spTree>
    <p:extLst>
      <p:ext uri="{BB962C8B-B14F-4D97-AF65-F5344CB8AC3E}">
        <p14:creationId xmlns:p14="http://schemas.microsoft.com/office/powerpoint/2010/main" val="3045866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6. Qual é a missão da segunda besta? Apocalipse 13:12-14 - Marque com um “X” a alternativa correta</a:t>
            </a:r>
          </a:p>
          <a:p>
            <a:endParaRPr lang="pt-BR" dirty="0"/>
          </a:p>
        </p:txBody>
      </p:sp>
      <p:sp>
        <p:nvSpPr>
          <p:cNvPr id="4" name="Espaço Reservado para Número de Slide 3"/>
          <p:cNvSpPr>
            <a:spLocks noGrp="1"/>
          </p:cNvSpPr>
          <p:nvPr>
            <p:ph type="sldNum" sz="quarter" idx="10"/>
          </p:nvPr>
        </p:nvSpPr>
        <p:spPr/>
        <p:txBody>
          <a:bodyPr/>
          <a:lstStyle/>
          <a:p>
            <a:fld id="{4A58B397-72F4-48A9-B592-DC5723CE2480}" type="slidenum">
              <a:rPr lang="pt-BR" smtClean="0"/>
              <a:t>25</a:t>
            </a:fld>
            <a:endParaRPr lang="pt-BR"/>
          </a:p>
        </p:txBody>
      </p:sp>
    </p:spTree>
    <p:extLst>
      <p:ext uri="{BB962C8B-B14F-4D97-AF65-F5344CB8AC3E}">
        <p14:creationId xmlns:p14="http://schemas.microsoft.com/office/powerpoint/2010/main" val="3094344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7. O que a segunda besta fará com aqueles que rejeitarem a imagem da primeira besta? Apocalipse 13:15-17</a:t>
            </a:r>
          </a:p>
          <a:p>
            <a:endParaRPr lang="pt-BR" dirty="0"/>
          </a:p>
        </p:txBody>
      </p:sp>
      <p:sp>
        <p:nvSpPr>
          <p:cNvPr id="4" name="Espaço Reservado para Número de Slide 3"/>
          <p:cNvSpPr>
            <a:spLocks noGrp="1"/>
          </p:cNvSpPr>
          <p:nvPr>
            <p:ph type="sldNum" sz="quarter" idx="10"/>
          </p:nvPr>
        </p:nvSpPr>
        <p:spPr/>
        <p:txBody>
          <a:bodyPr/>
          <a:lstStyle/>
          <a:p>
            <a:fld id="{4A58B397-72F4-48A9-B592-DC5723CE2480}" type="slidenum">
              <a:rPr lang="pt-BR" smtClean="0"/>
              <a:t>28</a:t>
            </a:fld>
            <a:endParaRPr lang="pt-BR"/>
          </a:p>
        </p:txBody>
      </p:sp>
    </p:spTree>
    <p:extLst>
      <p:ext uri="{BB962C8B-B14F-4D97-AF65-F5344CB8AC3E}">
        <p14:creationId xmlns:p14="http://schemas.microsoft.com/office/powerpoint/2010/main" val="3139186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Nesse cenário, surge um segundo animal, desta vez da terra. Forma-se então uma falsa trindade, composta pelo dragão, a besta do mar e a besta da terra. Eles se opõem à Trindade divina – o Pai, o Filho e o Espírito Santo – e estão prontos a descarregar sua ira contra o povo remanescente de Deus</a:t>
            </a:r>
          </a:p>
          <a:p>
            <a:r>
              <a:rPr lang="pt-BR" dirty="0" smtClean="0"/>
              <a:t>(adaptado de: </a:t>
            </a:r>
            <a:r>
              <a:rPr lang="pt-BR" dirty="0" err="1" smtClean="0"/>
              <a:t>Ángel</a:t>
            </a:r>
            <a:r>
              <a:rPr lang="pt-BR" dirty="0" smtClean="0"/>
              <a:t> Manuel Rodríguez, Grandes Profecias Apocalípticas, Lição da Escola Sabatina Abril-Junho</a:t>
            </a:r>
          </a:p>
          <a:p>
            <a:r>
              <a:rPr lang="pt-BR" dirty="0" smtClean="0"/>
              <a:t>2002, p. 99, 111).</a:t>
            </a:r>
          </a:p>
          <a:p>
            <a:endParaRPr lang="pt-BR" dirty="0"/>
          </a:p>
        </p:txBody>
      </p:sp>
      <p:sp>
        <p:nvSpPr>
          <p:cNvPr id="4" name="Espaço Reservado para Número de Slide 3"/>
          <p:cNvSpPr>
            <a:spLocks noGrp="1"/>
          </p:cNvSpPr>
          <p:nvPr>
            <p:ph type="sldNum" sz="quarter" idx="10"/>
          </p:nvPr>
        </p:nvSpPr>
        <p:spPr/>
        <p:txBody>
          <a:bodyPr/>
          <a:lstStyle/>
          <a:p>
            <a:fld id="{4A58B397-72F4-48A9-B592-DC5723CE2480}" type="slidenum">
              <a:rPr lang="pt-BR" smtClean="0"/>
              <a:t>4</a:t>
            </a:fld>
            <a:endParaRPr lang="pt-BR"/>
          </a:p>
        </p:txBody>
      </p:sp>
    </p:spTree>
    <p:extLst>
      <p:ext uri="{BB962C8B-B14F-4D97-AF65-F5344CB8AC3E}">
        <p14:creationId xmlns:p14="http://schemas.microsoft.com/office/powerpoint/2010/main" val="3410872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O estudo das profecias de Daniel e Apocalipse demonstra a seriedade com que devemos encarar as advertências proféticas. Atender à vontade de Deus expressa em Sua Palavra é de vital importância. Não basta apenas professar uma religião cristã, mas é preciso comparar os seus ensinamentos e praxes com um claro, “assim diz o Senhor”, a fim de não sermos vítimas dos enganos dos últimos dias.</a:t>
            </a:r>
          </a:p>
          <a:p>
            <a:endParaRPr lang="pt-BR" dirty="0"/>
          </a:p>
        </p:txBody>
      </p:sp>
      <p:sp>
        <p:nvSpPr>
          <p:cNvPr id="4" name="Espaço Reservado para Número de Slide 3"/>
          <p:cNvSpPr>
            <a:spLocks noGrp="1"/>
          </p:cNvSpPr>
          <p:nvPr>
            <p:ph type="sldNum" sz="quarter" idx="10"/>
          </p:nvPr>
        </p:nvSpPr>
        <p:spPr/>
        <p:txBody>
          <a:bodyPr/>
          <a:lstStyle/>
          <a:p>
            <a:fld id="{4A58B397-72F4-48A9-B592-DC5723CE2480}" type="slidenum">
              <a:rPr lang="pt-BR" smtClean="0"/>
              <a:t>30</a:t>
            </a:fld>
            <a:endParaRPr lang="pt-BR"/>
          </a:p>
        </p:txBody>
      </p:sp>
    </p:spTree>
    <p:extLst>
      <p:ext uri="{BB962C8B-B14F-4D97-AF65-F5344CB8AC3E}">
        <p14:creationId xmlns:p14="http://schemas.microsoft.com/office/powerpoint/2010/main" val="2961366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Compromisso de fé:</a:t>
            </a:r>
          </a:p>
          <a:p>
            <a:endParaRPr lang="pt-BR" dirty="0" smtClean="0"/>
          </a:p>
          <a:p>
            <a:r>
              <a:rPr lang="pt-BR" dirty="0" smtClean="0"/>
              <a:t>(     ) Desejo conhecer mais as advertências divinas através das profecias. </a:t>
            </a:r>
          </a:p>
          <a:p>
            <a:endParaRPr lang="pt-BR" dirty="0" smtClean="0"/>
          </a:p>
          <a:p>
            <a:r>
              <a:rPr lang="pt-BR" dirty="0" smtClean="0"/>
              <a:t>(     ) Quero receber o sinal de Deus e não o sinal da besta. </a:t>
            </a:r>
          </a:p>
          <a:p>
            <a:endParaRPr lang="pt-BR" dirty="0" smtClean="0"/>
          </a:p>
          <a:p>
            <a:r>
              <a:rPr lang="pt-BR" dirty="0" smtClean="0"/>
              <a:t>(     ) Desejo alertar outras pessoas sobre os enganos da besta.</a:t>
            </a:r>
          </a:p>
          <a:p>
            <a:r>
              <a:rPr lang="pt-BR" dirty="0" smtClean="0"/>
              <a:t>	</a:t>
            </a:r>
          </a:p>
          <a:p>
            <a:endParaRPr lang="pt-BR" dirty="0"/>
          </a:p>
        </p:txBody>
      </p:sp>
      <p:sp>
        <p:nvSpPr>
          <p:cNvPr id="4" name="Espaço Reservado para Número de Slide 3"/>
          <p:cNvSpPr>
            <a:spLocks noGrp="1"/>
          </p:cNvSpPr>
          <p:nvPr>
            <p:ph type="sldNum" sz="quarter" idx="10"/>
          </p:nvPr>
        </p:nvSpPr>
        <p:spPr/>
        <p:txBody>
          <a:bodyPr/>
          <a:lstStyle/>
          <a:p>
            <a:fld id="{4A58B397-72F4-48A9-B592-DC5723CE2480}" type="slidenum">
              <a:rPr lang="pt-BR" smtClean="0"/>
              <a:t>31</a:t>
            </a:fld>
            <a:endParaRPr lang="pt-BR"/>
          </a:p>
        </p:txBody>
      </p:sp>
    </p:spTree>
    <p:extLst>
      <p:ext uri="{BB962C8B-B14F-4D97-AF65-F5344CB8AC3E}">
        <p14:creationId xmlns:p14="http://schemas.microsoft.com/office/powerpoint/2010/main" val="2236933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1. O que João vê sair do mar? Apocalipse 13:1, 2</a:t>
            </a:r>
          </a:p>
          <a:p>
            <a:endParaRPr lang="pt-BR" dirty="0"/>
          </a:p>
        </p:txBody>
      </p:sp>
      <p:sp>
        <p:nvSpPr>
          <p:cNvPr id="4" name="Espaço Reservado para Número de Slide 3"/>
          <p:cNvSpPr>
            <a:spLocks noGrp="1"/>
          </p:cNvSpPr>
          <p:nvPr>
            <p:ph type="sldNum" sz="quarter" idx="10"/>
          </p:nvPr>
        </p:nvSpPr>
        <p:spPr/>
        <p:txBody>
          <a:bodyPr/>
          <a:lstStyle/>
          <a:p>
            <a:fld id="{4A58B397-72F4-48A9-B592-DC5723CE2480}" type="slidenum">
              <a:rPr lang="pt-BR" smtClean="0"/>
              <a:t>5</a:t>
            </a:fld>
            <a:endParaRPr lang="pt-BR"/>
          </a:p>
        </p:txBody>
      </p:sp>
    </p:spTree>
    <p:extLst>
      <p:ext uri="{BB962C8B-B14F-4D97-AF65-F5344CB8AC3E}">
        <p14:creationId xmlns:p14="http://schemas.microsoft.com/office/powerpoint/2010/main" val="608519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Em simbolismo profético “mar” pode significar: as forças que se levantam contra Deus, e, também, “povos, multidões, nações e línguas” (Isa. 57:20; Apo. 17: 1-2, 8, 15; Dan. 7: 2). O animal mencionado neste capítulo se identifica com o dragão do capítulo anterior (Apo. 12:3). Essa besta que se levanta do mar representa o Império Romano em suas duas fases, pagã e papal (ver apêndice 1). </a:t>
            </a:r>
          </a:p>
          <a:p>
            <a:endParaRPr lang="pt-BR" dirty="0"/>
          </a:p>
        </p:txBody>
      </p:sp>
      <p:sp>
        <p:nvSpPr>
          <p:cNvPr id="4" name="Espaço Reservado para Número de Slide 3"/>
          <p:cNvSpPr>
            <a:spLocks noGrp="1"/>
          </p:cNvSpPr>
          <p:nvPr>
            <p:ph type="sldNum" sz="quarter" idx="10"/>
          </p:nvPr>
        </p:nvSpPr>
        <p:spPr/>
        <p:txBody>
          <a:bodyPr/>
          <a:lstStyle/>
          <a:p>
            <a:fld id="{4A58B397-72F4-48A9-B592-DC5723CE2480}" type="slidenum">
              <a:rPr lang="pt-BR" smtClean="0"/>
              <a:t>7</a:t>
            </a:fld>
            <a:endParaRPr lang="pt-BR"/>
          </a:p>
        </p:txBody>
      </p:sp>
    </p:spTree>
    <p:extLst>
      <p:ext uri="{BB962C8B-B14F-4D97-AF65-F5344CB8AC3E}">
        <p14:creationId xmlns:p14="http://schemas.microsoft.com/office/powerpoint/2010/main" val="332650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2. O que a besta recebeu do dragão? Apocalipse 13:2,5,6</a:t>
            </a:r>
          </a:p>
          <a:p>
            <a:endParaRPr lang="pt-BR" dirty="0"/>
          </a:p>
        </p:txBody>
      </p:sp>
      <p:sp>
        <p:nvSpPr>
          <p:cNvPr id="4" name="Espaço Reservado para Número de Slide 3"/>
          <p:cNvSpPr>
            <a:spLocks noGrp="1"/>
          </p:cNvSpPr>
          <p:nvPr>
            <p:ph type="sldNum" sz="quarter" idx="10"/>
          </p:nvPr>
        </p:nvSpPr>
        <p:spPr/>
        <p:txBody>
          <a:bodyPr/>
          <a:lstStyle/>
          <a:p>
            <a:fld id="{4A58B397-72F4-48A9-B592-DC5723CE2480}" type="slidenum">
              <a:rPr lang="pt-BR" smtClean="0"/>
              <a:t>8</a:t>
            </a:fld>
            <a:endParaRPr lang="pt-BR"/>
          </a:p>
        </p:txBody>
      </p:sp>
    </p:spTree>
    <p:extLst>
      <p:ext uri="{BB962C8B-B14F-4D97-AF65-F5344CB8AC3E}">
        <p14:creationId xmlns:p14="http://schemas.microsoft.com/office/powerpoint/2010/main" val="238368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Essa besta ou poder religioso descrito como semelhante ao leopardo, com pés como de urso e boca como de leão, é o mesmo da visão de Daniel capítulo sete (Babilônia, Medo-Pérsia e Grécia). Roma em sua fase pagã e papal adotou características dos três impérios que a antecederam. </a:t>
            </a:r>
          </a:p>
          <a:p>
            <a:endParaRPr lang="pt-BR" dirty="0"/>
          </a:p>
        </p:txBody>
      </p:sp>
      <p:sp>
        <p:nvSpPr>
          <p:cNvPr id="4" name="Espaço Reservado para Número de Slide 3"/>
          <p:cNvSpPr>
            <a:spLocks noGrp="1"/>
          </p:cNvSpPr>
          <p:nvPr>
            <p:ph type="sldNum" sz="quarter" idx="10"/>
          </p:nvPr>
        </p:nvSpPr>
        <p:spPr/>
        <p:txBody>
          <a:bodyPr/>
          <a:lstStyle/>
          <a:p>
            <a:fld id="{4A58B397-72F4-48A9-B592-DC5723CE2480}" type="slidenum">
              <a:rPr lang="pt-BR" smtClean="0"/>
              <a:t>10</a:t>
            </a:fld>
            <a:endParaRPr lang="pt-BR"/>
          </a:p>
        </p:txBody>
      </p:sp>
    </p:spTree>
    <p:extLst>
      <p:ext uri="{BB962C8B-B14F-4D97-AF65-F5344CB8AC3E}">
        <p14:creationId xmlns:p14="http://schemas.microsoft.com/office/powerpoint/2010/main" val="600766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De Babilônia copiou o orgulho e a pretensão de poder absoluto, a riqueza e a avareza, o pecado e a transgressão da lei de Deus. Da Medo- Pérsia, Roma copiou a adoração de Mitra – o deus sol, e o caráter violento e persecutório dos seus guerreiros (Isa. 13:16-19). </a:t>
            </a:r>
          </a:p>
          <a:p>
            <a:endParaRPr lang="pt-BR" dirty="0"/>
          </a:p>
        </p:txBody>
      </p:sp>
      <p:sp>
        <p:nvSpPr>
          <p:cNvPr id="4" name="Espaço Reservado para Número de Slide 3"/>
          <p:cNvSpPr>
            <a:spLocks noGrp="1"/>
          </p:cNvSpPr>
          <p:nvPr>
            <p:ph type="sldNum" sz="quarter" idx="10"/>
          </p:nvPr>
        </p:nvSpPr>
        <p:spPr/>
        <p:txBody>
          <a:bodyPr/>
          <a:lstStyle/>
          <a:p>
            <a:fld id="{4A58B397-72F4-48A9-B592-DC5723CE2480}" type="slidenum">
              <a:rPr lang="pt-BR" smtClean="0"/>
              <a:t>11</a:t>
            </a:fld>
            <a:endParaRPr lang="pt-BR"/>
          </a:p>
        </p:txBody>
      </p:sp>
    </p:spTree>
    <p:extLst>
      <p:ext uri="{BB962C8B-B14F-4D97-AF65-F5344CB8AC3E}">
        <p14:creationId xmlns:p14="http://schemas.microsoft.com/office/powerpoint/2010/main" val="3304751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Da Grécia copiou o sistema de imagens, conceitos filosóficos, tais como a crença na imortalidade incondicional e a </a:t>
            </a:r>
            <a:r>
              <a:rPr lang="pt-BR" dirty="0" err="1" smtClean="0"/>
              <a:t>hipertranscendência</a:t>
            </a:r>
            <a:r>
              <a:rPr lang="pt-BR" dirty="0" smtClean="0"/>
              <a:t> da divindade que a torna inacessível ao pecador, demandando a intervenção ou intercessão dos “santos”. O poder ou autoridade da besta lhe foi dado pelo “dragão” símbolo de satanás.</a:t>
            </a:r>
          </a:p>
          <a:p>
            <a:endParaRPr lang="pt-BR" dirty="0"/>
          </a:p>
        </p:txBody>
      </p:sp>
      <p:sp>
        <p:nvSpPr>
          <p:cNvPr id="4" name="Espaço Reservado para Número de Slide 3"/>
          <p:cNvSpPr>
            <a:spLocks noGrp="1"/>
          </p:cNvSpPr>
          <p:nvPr>
            <p:ph type="sldNum" sz="quarter" idx="10"/>
          </p:nvPr>
        </p:nvSpPr>
        <p:spPr/>
        <p:txBody>
          <a:bodyPr/>
          <a:lstStyle/>
          <a:p>
            <a:fld id="{4A58B397-72F4-48A9-B592-DC5723CE2480}" type="slidenum">
              <a:rPr lang="pt-BR" smtClean="0"/>
              <a:t>12</a:t>
            </a:fld>
            <a:endParaRPr lang="pt-BR"/>
          </a:p>
        </p:txBody>
      </p:sp>
    </p:spTree>
    <p:extLst>
      <p:ext uri="{BB962C8B-B14F-4D97-AF65-F5344CB8AC3E}">
        <p14:creationId xmlns:p14="http://schemas.microsoft.com/office/powerpoint/2010/main" val="2416455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3. O que aconteceu com a primeira besta após os 1260 anos? Apocalipse 13:3</a:t>
            </a:r>
          </a:p>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4A58B397-72F4-48A9-B592-DC5723CE2480}" type="slidenum">
              <a:rPr lang="pt-BR" smtClean="0"/>
              <a:t>13</a:t>
            </a:fld>
            <a:endParaRPr lang="pt-BR"/>
          </a:p>
        </p:txBody>
      </p:sp>
    </p:spTree>
    <p:extLst>
      <p:ext uri="{BB962C8B-B14F-4D97-AF65-F5344CB8AC3E}">
        <p14:creationId xmlns:p14="http://schemas.microsoft.com/office/powerpoint/2010/main" val="2899879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smtClean="0"/>
              <a:t>Clique para editar o título mestre</a:t>
            </a:r>
            <a:endParaRPr lang="pt-B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8A48D486-602D-4270-990C-B1E17FD4AE01}" type="datetimeFigureOut">
              <a:rPr lang="pt-BR" smtClean="0"/>
              <a:t>10/08/2018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3828B3F-0A07-4D55-B82C-4214617BF0C5}" type="slidenum">
              <a:rPr lang="pt-BR" smtClean="0"/>
              <a:t>‹nº›</a:t>
            </a:fld>
            <a:endParaRPr lang="pt-BR"/>
          </a:p>
        </p:txBody>
      </p:sp>
    </p:spTree>
    <p:extLst>
      <p:ext uri="{BB962C8B-B14F-4D97-AF65-F5344CB8AC3E}">
        <p14:creationId xmlns:p14="http://schemas.microsoft.com/office/powerpoint/2010/main" val="1918870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8A48D486-602D-4270-990C-B1E17FD4AE01}" type="datetimeFigureOut">
              <a:rPr lang="pt-BR" smtClean="0"/>
              <a:t>10/08/2018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3828B3F-0A07-4D55-B82C-4214617BF0C5}" type="slidenum">
              <a:rPr lang="pt-BR" smtClean="0"/>
              <a:t>‹nº›</a:t>
            </a:fld>
            <a:endParaRPr lang="pt-BR"/>
          </a:p>
        </p:txBody>
      </p:sp>
    </p:spTree>
    <p:extLst>
      <p:ext uri="{BB962C8B-B14F-4D97-AF65-F5344CB8AC3E}">
        <p14:creationId xmlns:p14="http://schemas.microsoft.com/office/powerpoint/2010/main" val="1786153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8A48D486-602D-4270-990C-B1E17FD4AE01}" type="datetimeFigureOut">
              <a:rPr lang="pt-BR" smtClean="0"/>
              <a:t>10/08/2018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3828B3F-0A07-4D55-B82C-4214617BF0C5}" type="slidenum">
              <a:rPr lang="pt-BR" smtClean="0"/>
              <a:t>‹nº›</a:t>
            </a:fld>
            <a:endParaRPr lang="pt-BR"/>
          </a:p>
        </p:txBody>
      </p:sp>
    </p:spTree>
    <p:extLst>
      <p:ext uri="{BB962C8B-B14F-4D97-AF65-F5344CB8AC3E}">
        <p14:creationId xmlns:p14="http://schemas.microsoft.com/office/powerpoint/2010/main" val="1850202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8A48D486-602D-4270-990C-B1E17FD4AE01}" type="datetimeFigureOut">
              <a:rPr lang="pt-BR" smtClean="0"/>
              <a:t>10/08/2018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3828B3F-0A07-4D55-B82C-4214617BF0C5}" type="slidenum">
              <a:rPr lang="pt-BR" smtClean="0"/>
              <a:t>‹nº›</a:t>
            </a:fld>
            <a:endParaRPr lang="pt-BR"/>
          </a:p>
        </p:txBody>
      </p:sp>
    </p:spTree>
    <p:extLst>
      <p:ext uri="{BB962C8B-B14F-4D97-AF65-F5344CB8AC3E}">
        <p14:creationId xmlns:p14="http://schemas.microsoft.com/office/powerpoint/2010/main" val="1824724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8A48D486-602D-4270-990C-B1E17FD4AE01}" type="datetimeFigureOut">
              <a:rPr lang="pt-BR" smtClean="0"/>
              <a:t>10/08/2018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3828B3F-0A07-4D55-B82C-4214617BF0C5}" type="slidenum">
              <a:rPr lang="pt-BR" smtClean="0"/>
              <a:t>‹nº›</a:t>
            </a:fld>
            <a:endParaRPr lang="pt-BR"/>
          </a:p>
        </p:txBody>
      </p:sp>
    </p:spTree>
    <p:extLst>
      <p:ext uri="{BB962C8B-B14F-4D97-AF65-F5344CB8AC3E}">
        <p14:creationId xmlns:p14="http://schemas.microsoft.com/office/powerpoint/2010/main" val="4176781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838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72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8A48D486-602D-4270-990C-B1E17FD4AE01}" type="datetimeFigureOut">
              <a:rPr lang="pt-BR" smtClean="0"/>
              <a:t>10/08/2018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3828B3F-0A07-4D55-B82C-4214617BF0C5}" type="slidenum">
              <a:rPr lang="pt-BR" smtClean="0"/>
              <a:t>‹nº›</a:t>
            </a:fld>
            <a:endParaRPr lang="pt-BR"/>
          </a:p>
        </p:txBody>
      </p:sp>
    </p:spTree>
    <p:extLst>
      <p:ext uri="{BB962C8B-B14F-4D97-AF65-F5344CB8AC3E}">
        <p14:creationId xmlns:p14="http://schemas.microsoft.com/office/powerpoint/2010/main" val="1830556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8A48D486-602D-4270-990C-B1E17FD4AE01}" type="datetimeFigureOut">
              <a:rPr lang="pt-BR" smtClean="0"/>
              <a:t>10/08/2018</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63828B3F-0A07-4D55-B82C-4214617BF0C5}" type="slidenum">
              <a:rPr lang="pt-BR" smtClean="0"/>
              <a:t>‹nº›</a:t>
            </a:fld>
            <a:endParaRPr lang="pt-BR"/>
          </a:p>
        </p:txBody>
      </p:sp>
    </p:spTree>
    <p:extLst>
      <p:ext uri="{BB962C8B-B14F-4D97-AF65-F5344CB8AC3E}">
        <p14:creationId xmlns:p14="http://schemas.microsoft.com/office/powerpoint/2010/main" val="722429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8A48D486-602D-4270-990C-B1E17FD4AE01}" type="datetimeFigureOut">
              <a:rPr lang="pt-BR" smtClean="0"/>
              <a:t>10/08/2018</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63828B3F-0A07-4D55-B82C-4214617BF0C5}" type="slidenum">
              <a:rPr lang="pt-BR" smtClean="0"/>
              <a:t>‹nº›</a:t>
            </a:fld>
            <a:endParaRPr lang="pt-BR"/>
          </a:p>
        </p:txBody>
      </p:sp>
    </p:spTree>
    <p:extLst>
      <p:ext uri="{BB962C8B-B14F-4D97-AF65-F5344CB8AC3E}">
        <p14:creationId xmlns:p14="http://schemas.microsoft.com/office/powerpoint/2010/main" val="262030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8A48D486-602D-4270-990C-B1E17FD4AE01}" type="datetimeFigureOut">
              <a:rPr lang="pt-BR" smtClean="0"/>
              <a:t>10/08/2018</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63828B3F-0A07-4D55-B82C-4214617BF0C5}" type="slidenum">
              <a:rPr lang="pt-BR" smtClean="0"/>
              <a:t>‹nº›</a:t>
            </a:fld>
            <a:endParaRPr lang="pt-BR"/>
          </a:p>
        </p:txBody>
      </p:sp>
    </p:spTree>
    <p:extLst>
      <p:ext uri="{BB962C8B-B14F-4D97-AF65-F5344CB8AC3E}">
        <p14:creationId xmlns:p14="http://schemas.microsoft.com/office/powerpoint/2010/main" val="973243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8A48D486-602D-4270-990C-B1E17FD4AE01}" type="datetimeFigureOut">
              <a:rPr lang="pt-BR" smtClean="0"/>
              <a:t>10/08/2018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3828B3F-0A07-4D55-B82C-4214617BF0C5}" type="slidenum">
              <a:rPr lang="pt-BR" smtClean="0"/>
              <a:t>‹nº›</a:t>
            </a:fld>
            <a:endParaRPr lang="pt-BR"/>
          </a:p>
        </p:txBody>
      </p:sp>
    </p:spTree>
    <p:extLst>
      <p:ext uri="{BB962C8B-B14F-4D97-AF65-F5344CB8AC3E}">
        <p14:creationId xmlns:p14="http://schemas.microsoft.com/office/powerpoint/2010/main" val="3606288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8A48D486-602D-4270-990C-B1E17FD4AE01}" type="datetimeFigureOut">
              <a:rPr lang="pt-BR" smtClean="0"/>
              <a:t>10/08/2018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3828B3F-0A07-4D55-B82C-4214617BF0C5}" type="slidenum">
              <a:rPr lang="pt-BR" smtClean="0"/>
              <a:t>‹nº›</a:t>
            </a:fld>
            <a:endParaRPr lang="pt-BR"/>
          </a:p>
        </p:txBody>
      </p:sp>
    </p:spTree>
    <p:extLst>
      <p:ext uri="{BB962C8B-B14F-4D97-AF65-F5344CB8AC3E}">
        <p14:creationId xmlns:p14="http://schemas.microsoft.com/office/powerpoint/2010/main" val="3894216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48D486-602D-4270-990C-B1E17FD4AE01}" type="datetimeFigureOut">
              <a:rPr lang="pt-BR" smtClean="0"/>
              <a:t>10/08/2018</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828B3F-0A07-4D55-B82C-4214617BF0C5}" type="slidenum">
              <a:rPr lang="pt-BR" smtClean="0"/>
              <a:t>‹nº›</a:t>
            </a:fld>
            <a:endParaRPr lang="pt-BR"/>
          </a:p>
        </p:txBody>
      </p:sp>
    </p:spTree>
    <p:extLst>
      <p:ext uri="{BB962C8B-B14F-4D97-AF65-F5344CB8AC3E}">
        <p14:creationId xmlns:p14="http://schemas.microsoft.com/office/powerpoint/2010/main" val="24937298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5383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667538" y="3357577"/>
            <a:ext cx="10833653" cy="2123658"/>
          </a:xfrm>
          <a:prstGeom prst="rect">
            <a:avLst/>
          </a:prstGeom>
          <a:solidFill>
            <a:schemeClr val="tx1">
              <a:alpha val="66000"/>
            </a:schemeClr>
          </a:solidFill>
        </p:spPr>
        <p:txBody>
          <a:bodyPr wrap="square" rtlCol="0">
            <a:spAutoFit/>
          </a:bodyPr>
          <a:lstStyle/>
          <a:p>
            <a:pPr algn="ctr"/>
            <a:r>
              <a:rPr lang="pt-BR" sz="4400" b="1"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Essa besta ou poder religioso descrito como semelhante ao leopardo, com pés como de urso e boca como de leão, é o mesmo da visão de Daniel capítulo sete.</a:t>
            </a:r>
            <a:endParaRPr lang="pt-BR" sz="4400" b="1" spc="300" dirty="0">
              <a:solidFill>
                <a:srgbClr val="FFC000"/>
              </a:solidFill>
              <a:effectLst>
                <a:outerShdw blurRad="38100" dist="38100" dir="2700000" algn="tl">
                  <a:srgbClr val="000000">
                    <a:alpha val="43137"/>
                  </a:srgbClr>
                </a:outerShdw>
              </a:effectLst>
              <a:latin typeface="Steelfish Rg" panose="020B0608020202040504" pitchFamily="34" charset="0"/>
            </a:endParaRPr>
          </a:p>
        </p:txBody>
      </p:sp>
    </p:spTree>
    <p:extLst>
      <p:ext uri="{BB962C8B-B14F-4D97-AF65-F5344CB8AC3E}">
        <p14:creationId xmlns:p14="http://schemas.microsoft.com/office/powerpoint/2010/main" val="3607125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626395" y="3889669"/>
            <a:ext cx="10833653" cy="2123658"/>
          </a:xfrm>
          <a:prstGeom prst="rect">
            <a:avLst/>
          </a:prstGeom>
          <a:solidFill>
            <a:schemeClr val="tx1">
              <a:alpha val="66000"/>
            </a:schemeClr>
          </a:solidFill>
        </p:spPr>
        <p:txBody>
          <a:bodyPr wrap="square" rtlCol="0">
            <a:spAutoFit/>
          </a:bodyPr>
          <a:lstStyle/>
          <a:p>
            <a:pPr algn="ctr"/>
            <a:r>
              <a:rPr lang="pt-BR" sz="4400" b="1" spc="300" dirty="0" smtClean="0">
                <a:solidFill>
                  <a:schemeClr val="bg1"/>
                </a:solidFill>
                <a:effectLst>
                  <a:outerShdw blurRad="38100" dist="38100" dir="2700000" algn="tl">
                    <a:srgbClr val="000000">
                      <a:alpha val="43137"/>
                    </a:srgbClr>
                  </a:outerShdw>
                </a:effectLst>
                <a:latin typeface="Steelfish Rg" panose="020B0608020202040504" pitchFamily="34" charset="0"/>
              </a:rPr>
              <a:t>De Babilônia copiou o orgulho e a pretensão de poder absoluto, o pecado e a transgressão da lei de Deus. </a:t>
            </a:r>
            <a:endParaRPr lang="pt-BR" sz="4400" b="1" spc="300" dirty="0" smtClean="0">
              <a:solidFill>
                <a:schemeClr val="bg1"/>
              </a:solidFill>
              <a:effectLst>
                <a:outerShdw blurRad="38100" dist="38100" dir="2700000" algn="tl">
                  <a:srgbClr val="000000">
                    <a:alpha val="43137"/>
                  </a:srgbClr>
                </a:outerShdw>
              </a:effectLst>
              <a:latin typeface="Steelfish Rg" panose="020B0608020202040504" pitchFamily="34" charset="0"/>
            </a:endParaRPr>
          </a:p>
          <a:p>
            <a:pPr algn="ctr"/>
            <a:r>
              <a:rPr lang="pt-BR" sz="4400" b="1" spc="300" dirty="0" smtClean="0">
                <a:solidFill>
                  <a:schemeClr val="bg1"/>
                </a:solidFill>
                <a:effectLst>
                  <a:outerShdw blurRad="38100" dist="38100" dir="2700000" algn="tl">
                    <a:srgbClr val="000000">
                      <a:alpha val="43137"/>
                    </a:srgbClr>
                  </a:outerShdw>
                </a:effectLst>
                <a:latin typeface="Steelfish Rg" panose="020B0608020202040504" pitchFamily="34" charset="0"/>
              </a:rPr>
              <a:t>Da Medo- </a:t>
            </a:r>
            <a:r>
              <a:rPr lang="pt-BR" sz="4400" b="1" spc="300" dirty="0" smtClean="0">
                <a:solidFill>
                  <a:schemeClr val="bg1"/>
                </a:solidFill>
                <a:effectLst>
                  <a:outerShdw blurRad="38100" dist="38100" dir="2700000" algn="tl">
                    <a:srgbClr val="000000">
                      <a:alpha val="43137"/>
                    </a:srgbClr>
                  </a:outerShdw>
                </a:effectLst>
                <a:latin typeface="Steelfish Rg" panose="020B0608020202040504" pitchFamily="34" charset="0"/>
              </a:rPr>
              <a:t>Pérsia, Roma copiou a adoração de Mitra. </a:t>
            </a:r>
          </a:p>
        </p:txBody>
      </p:sp>
    </p:spTree>
    <p:extLst>
      <p:ext uri="{BB962C8B-B14F-4D97-AF65-F5344CB8AC3E}">
        <p14:creationId xmlns:p14="http://schemas.microsoft.com/office/powerpoint/2010/main" val="1321295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815008" y="4035289"/>
            <a:ext cx="10654749" cy="2123658"/>
          </a:xfrm>
          <a:prstGeom prst="rect">
            <a:avLst/>
          </a:prstGeom>
          <a:solidFill>
            <a:schemeClr val="tx1">
              <a:alpha val="66000"/>
            </a:schemeClr>
          </a:solidFill>
        </p:spPr>
        <p:txBody>
          <a:bodyPr wrap="square" rtlCol="0">
            <a:spAutoFit/>
          </a:bodyPr>
          <a:lstStyle/>
          <a:p>
            <a:pPr algn="ctr"/>
            <a:r>
              <a:rPr lang="pt-BR" sz="4400" b="1"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Da Grécia copiou o sistema de imagens, conceitos filosóficos, tais como a crença na imortalidade incondicional e a </a:t>
            </a:r>
            <a:r>
              <a:rPr lang="pt-BR" sz="4400" b="1" spc="300" dirty="0" err="1" smtClean="0">
                <a:solidFill>
                  <a:srgbClr val="FFC000"/>
                </a:solidFill>
                <a:effectLst>
                  <a:outerShdw blurRad="38100" dist="38100" dir="2700000" algn="tl">
                    <a:srgbClr val="000000">
                      <a:alpha val="43137"/>
                    </a:srgbClr>
                  </a:outerShdw>
                </a:effectLst>
                <a:latin typeface="Steelfish Rg" panose="020B0608020202040504" pitchFamily="34" charset="0"/>
              </a:rPr>
              <a:t>hipertranscendência</a:t>
            </a:r>
            <a:r>
              <a:rPr lang="pt-BR" sz="4400" b="1"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 da divindade.</a:t>
            </a:r>
          </a:p>
        </p:txBody>
      </p:sp>
    </p:spTree>
    <p:extLst>
      <p:ext uri="{BB962C8B-B14F-4D97-AF65-F5344CB8AC3E}">
        <p14:creationId xmlns:p14="http://schemas.microsoft.com/office/powerpoint/2010/main" val="2448504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307343" y="2114491"/>
            <a:ext cx="9859617" cy="1938992"/>
          </a:xfrm>
          <a:prstGeom prst="rect">
            <a:avLst/>
          </a:prstGeom>
          <a:solidFill>
            <a:schemeClr val="tx1">
              <a:alpha val="66000"/>
            </a:schemeClr>
          </a:solidFill>
        </p:spPr>
        <p:txBody>
          <a:bodyPr wrap="square" rtlCol="0">
            <a:spAutoFit/>
          </a:bodyPr>
          <a:lstStyle/>
          <a:p>
            <a:pPr algn="ctr"/>
            <a:r>
              <a:rPr lang="pt-BR" sz="6000" b="1" spc="300" dirty="0" smtClean="0">
                <a:solidFill>
                  <a:schemeClr val="bg1"/>
                </a:solidFill>
                <a:effectLst>
                  <a:outerShdw blurRad="38100" dist="38100" dir="2700000" algn="tl">
                    <a:srgbClr val="000000">
                      <a:alpha val="43137"/>
                    </a:srgbClr>
                  </a:outerShdw>
                </a:effectLst>
                <a:latin typeface="Steelfish Rg" panose="020B0608020202040504" pitchFamily="34" charset="0"/>
              </a:rPr>
              <a:t>3. O que aconteceu com a primeira besta após os 1260 anos? </a:t>
            </a:r>
            <a:endParaRPr lang="pt-BR" sz="6000" b="1" spc="300" dirty="0">
              <a:solidFill>
                <a:schemeClr val="bg1"/>
              </a:solidFill>
              <a:effectLst>
                <a:outerShdw blurRad="38100" dist="38100" dir="2700000" algn="tl">
                  <a:srgbClr val="000000">
                    <a:alpha val="43137"/>
                  </a:srgbClr>
                </a:outerShdw>
              </a:effectLst>
              <a:latin typeface="Steelfish Rg" panose="020B0608020202040504" pitchFamily="34" charset="0"/>
            </a:endParaRPr>
          </a:p>
        </p:txBody>
      </p:sp>
    </p:spTree>
    <p:extLst>
      <p:ext uri="{BB962C8B-B14F-4D97-AF65-F5344CB8AC3E}">
        <p14:creationId xmlns:p14="http://schemas.microsoft.com/office/powerpoint/2010/main" val="2296128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675856" y="2345636"/>
            <a:ext cx="10933045" cy="1446550"/>
          </a:xfrm>
          <a:prstGeom prst="rect">
            <a:avLst/>
          </a:prstGeom>
          <a:no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“Também opera grandes sinais, de maneira que até fogo do céu faz descer à terra, diante dos homens.”</a:t>
            </a:r>
            <a:endParaRPr lang="pt-BR" sz="4400" spc="300" dirty="0">
              <a:solidFill>
                <a:srgbClr val="FFC000"/>
              </a:solidFill>
              <a:effectLst>
                <a:outerShdw blurRad="38100" dist="38100" dir="2700000" algn="tl">
                  <a:srgbClr val="000000">
                    <a:alpha val="43137"/>
                  </a:srgbClr>
                </a:outerShdw>
              </a:effectLst>
              <a:latin typeface="Steelfish Rg" panose="020B0608020202040504" pitchFamily="34" charset="0"/>
            </a:endParaRPr>
          </a:p>
        </p:txBody>
      </p:sp>
      <p:sp>
        <p:nvSpPr>
          <p:cNvPr id="3" name="CaixaDeTexto 2"/>
          <p:cNvSpPr txBox="1"/>
          <p:nvPr/>
        </p:nvSpPr>
        <p:spPr>
          <a:xfrm>
            <a:off x="4638255" y="4152490"/>
            <a:ext cx="3008246" cy="707886"/>
          </a:xfrm>
          <a:prstGeom prst="rect">
            <a:avLst/>
          </a:prstGeom>
          <a:noFill/>
        </p:spPr>
        <p:txBody>
          <a:bodyPr wrap="square" rtlCol="0">
            <a:spAutoFit/>
          </a:bodyPr>
          <a:lstStyle/>
          <a:p>
            <a:pPr algn="ctr"/>
            <a:r>
              <a:rPr lang="pt-BR" sz="4000" spc="300" dirty="0" smtClean="0">
                <a:solidFill>
                  <a:schemeClr val="bg1"/>
                </a:solidFill>
                <a:effectLst>
                  <a:outerShdw blurRad="38100" dist="38100" dir="2700000" algn="tl">
                    <a:srgbClr val="000000">
                      <a:alpha val="43137"/>
                    </a:srgbClr>
                  </a:outerShdw>
                </a:effectLst>
                <a:latin typeface="Steelfish Rg" panose="020B0608020202040504" pitchFamily="34" charset="0"/>
              </a:rPr>
              <a:t>Apocalipse 13:13</a:t>
            </a:r>
          </a:p>
        </p:txBody>
      </p:sp>
    </p:spTree>
    <p:extLst>
      <p:ext uri="{BB962C8B-B14F-4D97-AF65-F5344CB8AC3E}">
        <p14:creationId xmlns:p14="http://schemas.microsoft.com/office/powerpoint/2010/main" val="1494782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6522600" y="1231732"/>
            <a:ext cx="4870174" cy="3477875"/>
          </a:xfrm>
          <a:prstGeom prst="rect">
            <a:avLst/>
          </a:prstGeom>
          <a:solidFill>
            <a:schemeClr val="tx1">
              <a:alpha val="74000"/>
            </a:schemeClr>
          </a:solidFill>
        </p:spPr>
        <p:txBody>
          <a:bodyPr wrap="square" rtlCol="0">
            <a:spAutoFit/>
          </a:bodyPr>
          <a:lstStyle/>
          <a:p>
            <a:pPr algn="ctr"/>
            <a:r>
              <a:rPr lang="pt-BR" sz="4400" b="1"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Tendo em vista que em linguagem profética cada dia representa um ano, os 42 meses representam 1260 anos (42 meses x 30 dias). </a:t>
            </a:r>
          </a:p>
        </p:txBody>
      </p:sp>
    </p:spTree>
    <p:extLst>
      <p:ext uri="{BB962C8B-B14F-4D97-AF65-F5344CB8AC3E}">
        <p14:creationId xmlns:p14="http://schemas.microsoft.com/office/powerpoint/2010/main" val="2541399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033670" y="3796750"/>
            <a:ext cx="10018643" cy="2123658"/>
          </a:xfrm>
          <a:prstGeom prst="rect">
            <a:avLst/>
          </a:prstGeom>
          <a:solidFill>
            <a:schemeClr val="tx1">
              <a:alpha val="71000"/>
            </a:schemeClr>
          </a:solidFill>
        </p:spPr>
        <p:txBody>
          <a:bodyPr wrap="square" rtlCol="0">
            <a:spAutoFit/>
          </a:bodyPr>
          <a:lstStyle/>
          <a:p>
            <a:pPr algn="ctr"/>
            <a:r>
              <a:rPr lang="pt-BR" sz="4400" b="1"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Napoleão Bonaparte invadiu a Itália e aprisionou o Papa Pio VI que morreu pouco tempo depois na França</a:t>
            </a:r>
            <a:r>
              <a:rPr lang="pt-BR" sz="4400" b="1"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a:t>
            </a:r>
          </a:p>
          <a:p>
            <a:pPr algn="ctr"/>
            <a:r>
              <a:rPr lang="pt-BR" sz="4400" b="1"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 </a:t>
            </a:r>
            <a:r>
              <a:rPr lang="pt-BR" sz="4400" b="1"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O papado recebeu uma “ferida mortal”.</a:t>
            </a:r>
          </a:p>
        </p:txBody>
      </p:sp>
    </p:spTree>
    <p:extLst>
      <p:ext uri="{BB962C8B-B14F-4D97-AF65-F5344CB8AC3E}">
        <p14:creationId xmlns:p14="http://schemas.microsoft.com/office/powerpoint/2010/main" val="192492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129447" y="2954631"/>
            <a:ext cx="9859617" cy="1015663"/>
          </a:xfrm>
          <a:prstGeom prst="rect">
            <a:avLst/>
          </a:prstGeom>
          <a:solidFill>
            <a:schemeClr val="tx1">
              <a:alpha val="66000"/>
            </a:schemeClr>
          </a:solidFill>
        </p:spPr>
        <p:txBody>
          <a:bodyPr wrap="square" rtlCol="0">
            <a:spAutoFit/>
          </a:bodyPr>
          <a:lstStyle/>
          <a:p>
            <a:pPr algn="ctr"/>
            <a:r>
              <a:rPr lang="pt-BR" sz="6000" b="1" spc="300" dirty="0" smtClean="0">
                <a:solidFill>
                  <a:schemeClr val="bg1"/>
                </a:solidFill>
                <a:effectLst>
                  <a:outerShdw blurRad="38100" dist="38100" dir="2700000" algn="tl">
                    <a:srgbClr val="000000">
                      <a:alpha val="43137"/>
                    </a:srgbClr>
                  </a:outerShdw>
                </a:effectLst>
                <a:latin typeface="Steelfish Rg" panose="020B0608020202040504" pitchFamily="34" charset="0"/>
              </a:rPr>
              <a:t>4. Quem são os adoradores da besta?</a:t>
            </a:r>
            <a:endParaRPr lang="pt-BR" sz="6000" b="1" spc="300" dirty="0">
              <a:solidFill>
                <a:schemeClr val="bg1"/>
              </a:solidFill>
              <a:effectLst>
                <a:outerShdw blurRad="38100" dist="38100" dir="2700000" algn="tl">
                  <a:srgbClr val="000000">
                    <a:alpha val="43137"/>
                  </a:srgbClr>
                </a:outerShdw>
              </a:effectLst>
              <a:latin typeface="Steelfish Rg" panose="020B0608020202040504" pitchFamily="34" charset="0"/>
            </a:endParaRPr>
          </a:p>
        </p:txBody>
      </p:sp>
    </p:spTree>
    <p:extLst>
      <p:ext uri="{BB962C8B-B14F-4D97-AF65-F5344CB8AC3E}">
        <p14:creationId xmlns:p14="http://schemas.microsoft.com/office/powerpoint/2010/main" val="2227956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675855" y="1868558"/>
            <a:ext cx="10933045" cy="2123658"/>
          </a:xfrm>
          <a:prstGeom prst="rect">
            <a:avLst/>
          </a:prstGeom>
          <a:no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“E adorá-la-ão todos os que habitam sobre a terra, aqueles cujos nomes não foram escritos no Livro da Vida do Cordeiro que foi morto desde a fundação do mundo.”</a:t>
            </a:r>
            <a:endParaRPr lang="pt-BR" sz="4400" spc="300" dirty="0">
              <a:solidFill>
                <a:srgbClr val="FFC000"/>
              </a:solidFill>
              <a:effectLst>
                <a:outerShdw blurRad="38100" dist="38100" dir="2700000" algn="tl">
                  <a:srgbClr val="000000">
                    <a:alpha val="43137"/>
                  </a:srgbClr>
                </a:outerShdw>
              </a:effectLst>
              <a:latin typeface="Steelfish Rg" panose="020B0608020202040504" pitchFamily="34" charset="0"/>
            </a:endParaRPr>
          </a:p>
        </p:txBody>
      </p:sp>
      <p:sp>
        <p:nvSpPr>
          <p:cNvPr id="3" name="CaixaDeTexto 2"/>
          <p:cNvSpPr txBox="1"/>
          <p:nvPr/>
        </p:nvSpPr>
        <p:spPr>
          <a:xfrm>
            <a:off x="4638254" y="4132611"/>
            <a:ext cx="3008246" cy="707886"/>
          </a:xfrm>
          <a:prstGeom prst="rect">
            <a:avLst/>
          </a:prstGeom>
          <a:noFill/>
        </p:spPr>
        <p:txBody>
          <a:bodyPr wrap="square" rtlCol="0">
            <a:spAutoFit/>
          </a:bodyPr>
          <a:lstStyle/>
          <a:p>
            <a:pPr algn="ctr"/>
            <a:r>
              <a:rPr lang="pt-BR" sz="4000" spc="300" dirty="0" smtClean="0">
                <a:solidFill>
                  <a:schemeClr val="bg1"/>
                </a:solidFill>
                <a:effectLst>
                  <a:outerShdw blurRad="38100" dist="38100" dir="2700000" algn="tl">
                    <a:srgbClr val="000000">
                      <a:alpha val="43137"/>
                    </a:srgbClr>
                  </a:outerShdw>
                </a:effectLst>
                <a:latin typeface="Steelfish Rg" panose="020B0608020202040504" pitchFamily="34" charset="0"/>
              </a:rPr>
              <a:t>Apocalipse 13:8</a:t>
            </a:r>
          </a:p>
        </p:txBody>
      </p:sp>
    </p:spTree>
    <p:extLst>
      <p:ext uri="{BB962C8B-B14F-4D97-AF65-F5344CB8AC3E}">
        <p14:creationId xmlns:p14="http://schemas.microsoft.com/office/powerpoint/2010/main" val="2098223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636106" y="357810"/>
            <a:ext cx="10774016" cy="2123658"/>
          </a:xfrm>
          <a:prstGeom prst="rect">
            <a:avLst/>
          </a:prstGeom>
          <a:solidFill>
            <a:schemeClr val="tx1">
              <a:alpha val="74000"/>
            </a:schemeClr>
          </a:solidFill>
        </p:spPr>
        <p:txBody>
          <a:bodyPr wrap="square" rtlCol="0">
            <a:spAutoFit/>
          </a:bodyPr>
          <a:lstStyle/>
          <a:p>
            <a:pPr algn="ctr"/>
            <a:r>
              <a:rPr lang="pt-BR" sz="4400" b="1"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Os que se colocaram voluntariamente ao lado da besta, ou por convicção ou ainda por medo de suas ameaças, não poderão ter os seus nomes inscritos no Livro da vida do Cordeiro. </a:t>
            </a:r>
          </a:p>
        </p:txBody>
      </p:sp>
    </p:spTree>
    <p:extLst>
      <p:ext uri="{BB962C8B-B14F-4D97-AF65-F5344CB8AC3E}">
        <p14:creationId xmlns:p14="http://schemas.microsoft.com/office/powerpoint/2010/main" val="2709247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334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276185" y="2990772"/>
            <a:ext cx="10118035" cy="1015663"/>
          </a:xfrm>
          <a:prstGeom prst="rect">
            <a:avLst/>
          </a:prstGeom>
          <a:solidFill>
            <a:schemeClr val="tx1">
              <a:alpha val="66000"/>
            </a:schemeClr>
          </a:solidFill>
        </p:spPr>
        <p:txBody>
          <a:bodyPr wrap="square" rtlCol="0">
            <a:spAutoFit/>
          </a:bodyPr>
          <a:lstStyle/>
          <a:p>
            <a:pPr algn="ctr"/>
            <a:r>
              <a:rPr lang="pt-BR" sz="6000" b="1" spc="300" dirty="0" smtClean="0">
                <a:solidFill>
                  <a:schemeClr val="bg1"/>
                </a:solidFill>
                <a:effectLst>
                  <a:outerShdw blurRad="38100" dist="38100" dir="2700000" algn="tl">
                    <a:srgbClr val="000000">
                      <a:alpha val="43137"/>
                    </a:srgbClr>
                  </a:outerShdw>
                </a:effectLst>
                <a:latin typeface="Steelfish Rg" panose="020B0608020202040504" pitchFamily="34" charset="0"/>
              </a:rPr>
              <a:t>5. Que outra besta aparece na visão de João? </a:t>
            </a:r>
            <a:endParaRPr lang="pt-BR" sz="6000" b="1" spc="300" dirty="0">
              <a:solidFill>
                <a:schemeClr val="bg1"/>
              </a:solidFill>
              <a:effectLst>
                <a:outerShdw blurRad="38100" dist="38100" dir="2700000" algn="tl">
                  <a:srgbClr val="000000">
                    <a:alpha val="43137"/>
                  </a:srgbClr>
                </a:outerShdw>
              </a:effectLst>
              <a:latin typeface="Steelfish Rg" panose="020B0608020202040504" pitchFamily="34" charset="0"/>
            </a:endParaRPr>
          </a:p>
        </p:txBody>
      </p:sp>
    </p:spTree>
    <p:extLst>
      <p:ext uri="{BB962C8B-B14F-4D97-AF65-F5344CB8AC3E}">
        <p14:creationId xmlns:p14="http://schemas.microsoft.com/office/powerpoint/2010/main" val="483746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675854" y="2246245"/>
            <a:ext cx="10933045" cy="1446550"/>
          </a:xfrm>
          <a:prstGeom prst="rect">
            <a:avLst/>
          </a:prstGeom>
          <a:no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“Vi ainda outra besta emergir da terra; possuía dois chifres, parecendo cordeiro, mas falava como dragão.”</a:t>
            </a:r>
            <a:endParaRPr lang="pt-BR" sz="4400" spc="300" dirty="0">
              <a:solidFill>
                <a:srgbClr val="FFC000"/>
              </a:solidFill>
              <a:effectLst>
                <a:outerShdw blurRad="38100" dist="38100" dir="2700000" algn="tl">
                  <a:srgbClr val="000000">
                    <a:alpha val="43137"/>
                  </a:srgbClr>
                </a:outerShdw>
              </a:effectLst>
              <a:latin typeface="Steelfish Rg" panose="020B0608020202040504" pitchFamily="34" charset="0"/>
            </a:endParaRPr>
          </a:p>
        </p:txBody>
      </p:sp>
      <p:sp>
        <p:nvSpPr>
          <p:cNvPr id="3" name="CaixaDeTexto 2"/>
          <p:cNvSpPr txBox="1"/>
          <p:nvPr/>
        </p:nvSpPr>
        <p:spPr>
          <a:xfrm>
            <a:off x="4638253" y="4053098"/>
            <a:ext cx="3008246" cy="707886"/>
          </a:xfrm>
          <a:prstGeom prst="rect">
            <a:avLst/>
          </a:prstGeom>
          <a:noFill/>
        </p:spPr>
        <p:txBody>
          <a:bodyPr wrap="square" rtlCol="0">
            <a:spAutoFit/>
          </a:bodyPr>
          <a:lstStyle/>
          <a:p>
            <a:pPr algn="ctr"/>
            <a:r>
              <a:rPr lang="pt-BR" sz="4000" spc="300" dirty="0" smtClean="0">
                <a:solidFill>
                  <a:schemeClr val="bg1"/>
                </a:solidFill>
                <a:effectLst>
                  <a:outerShdw blurRad="38100" dist="38100" dir="2700000" algn="tl">
                    <a:srgbClr val="000000">
                      <a:alpha val="43137"/>
                    </a:srgbClr>
                  </a:outerShdw>
                </a:effectLst>
                <a:latin typeface="Steelfish Rg" panose="020B0608020202040504" pitchFamily="34" charset="0"/>
              </a:rPr>
              <a:t>Apocalipse 13:11</a:t>
            </a:r>
          </a:p>
        </p:txBody>
      </p:sp>
    </p:spTree>
    <p:extLst>
      <p:ext uri="{BB962C8B-B14F-4D97-AF65-F5344CB8AC3E}">
        <p14:creationId xmlns:p14="http://schemas.microsoft.com/office/powerpoint/2010/main" val="3302422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695741" y="4770784"/>
            <a:ext cx="10774016" cy="1446550"/>
          </a:xfrm>
          <a:prstGeom prst="rect">
            <a:avLst/>
          </a:prstGeom>
          <a:solidFill>
            <a:schemeClr val="tx1">
              <a:alpha val="58000"/>
            </a:schemeClr>
          </a:solidFill>
        </p:spPr>
        <p:txBody>
          <a:bodyPr wrap="square" rtlCol="0">
            <a:spAutoFit/>
          </a:bodyPr>
          <a:lstStyle/>
          <a:p>
            <a:pPr algn="ctr"/>
            <a:r>
              <a:rPr lang="pt-BR" sz="4400" b="1"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A primeira besta surgiu do </a:t>
            </a:r>
            <a:r>
              <a:rPr lang="pt-BR" sz="4400" b="1"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mar assim como as </a:t>
            </a:r>
            <a:r>
              <a:rPr lang="pt-BR" sz="4400" b="1"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quatro bestas de Daniel </a:t>
            </a:r>
            <a:r>
              <a:rPr lang="pt-BR" sz="4400" b="1"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que também </a:t>
            </a:r>
            <a:r>
              <a:rPr lang="pt-BR" sz="4400" b="1"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subiram do </a:t>
            </a:r>
            <a:r>
              <a:rPr lang="pt-BR" sz="4400" b="1"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mar</a:t>
            </a:r>
            <a:endParaRPr lang="pt-BR" sz="4400" b="1" spc="300" dirty="0" smtClean="0">
              <a:solidFill>
                <a:srgbClr val="FFC000"/>
              </a:solidFill>
              <a:effectLst>
                <a:outerShdw blurRad="38100" dist="38100" dir="2700000" algn="tl">
                  <a:srgbClr val="000000">
                    <a:alpha val="43137"/>
                  </a:srgbClr>
                </a:outerShdw>
              </a:effectLst>
              <a:latin typeface="Steelfish Rg" panose="020B0608020202040504" pitchFamily="34" charset="0"/>
            </a:endParaRPr>
          </a:p>
        </p:txBody>
      </p:sp>
    </p:spTree>
    <p:extLst>
      <p:ext uri="{BB962C8B-B14F-4D97-AF65-F5344CB8AC3E}">
        <p14:creationId xmlns:p14="http://schemas.microsoft.com/office/powerpoint/2010/main" val="2792922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755376" y="3995532"/>
            <a:ext cx="10774016" cy="2123658"/>
          </a:xfrm>
          <a:prstGeom prst="rect">
            <a:avLst/>
          </a:prstGeom>
          <a:solidFill>
            <a:schemeClr val="tx1">
              <a:alpha val="74000"/>
            </a:schemeClr>
          </a:solidFill>
        </p:spPr>
        <p:txBody>
          <a:bodyPr wrap="square" rtlCol="0">
            <a:spAutoFit/>
          </a:bodyPr>
          <a:lstStyle/>
          <a:p>
            <a:pPr algn="ctr"/>
            <a:r>
              <a:rPr lang="pt-BR" sz="4400" b="1"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Esta nova </a:t>
            </a:r>
            <a:r>
              <a:rPr lang="pt-BR" sz="4400" b="1"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nação não se levantaria mediante guerras e conquistas, mas sim chegaria a ser grande em uma região de poucos habitantes. </a:t>
            </a:r>
          </a:p>
        </p:txBody>
      </p:sp>
    </p:spTree>
    <p:extLst>
      <p:ext uri="{BB962C8B-B14F-4D97-AF65-F5344CB8AC3E}">
        <p14:creationId xmlns:p14="http://schemas.microsoft.com/office/powerpoint/2010/main" val="3320932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854767" y="298176"/>
            <a:ext cx="10774016" cy="2800767"/>
          </a:xfrm>
          <a:prstGeom prst="rect">
            <a:avLst/>
          </a:prstGeom>
          <a:solidFill>
            <a:schemeClr val="tx1">
              <a:alpha val="58000"/>
            </a:schemeClr>
          </a:solidFill>
        </p:spPr>
        <p:txBody>
          <a:bodyPr wrap="square" rtlCol="0">
            <a:spAutoFit/>
          </a:bodyPr>
          <a:lstStyle/>
          <a:p>
            <a:pPr algn="ctr"/>
            <a:r>
              <a:rPr lang="pt-BR" sz="4400" b="1"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Quando a primeira besta sofreu o cativeiro em 1798, os Estados Unidos cresciam em extensão e poder. A liberdade civil achou sua expressão em uma forma republicana de governo, e a liberdade religiosa, no protestantismo.</a:t>
            </a:r>
          </a:p>
        </p:txBody>
      </p:sp>
    </p:spTree>
    <p:extLst>
      <p:ext uri="{BB962C8B-B14F-4D97-AF65-F5344CB8AC3E}">
        <p14:creationId xmlns:p14="http://schemas.microsoft.com/office/powerpoint/2010/main" val="3444785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272209" y="1172090"/>
            <a:ext cx="9481930" cy="1015663"/>
          </a:xfrm>
          <a:prstGeom prst="rect">
            <a:avLst/>
          </a:prstGeom>
          <a:solidFill>
            <a:schemeClr val="tx1">
              <a:alpha val="66000"/>
            </a:schemeClr>
          </a:solidFill>
        </p:spPr>
        <p:txBody>
          <a:bodyPr wrap="square" rtlCol="0">
            <a:spAutoFit/>
          </a:bodyPr>
          <a:lstStyle/>
          <a:p>
            <a:pPr algn="ctr"/>
            <a:r>
              <a:rPr lang="pt-BR" sz="6000" b="1" spc="300" dirty="0" smtClean="0">
                <a:solidFill>
                  <a:schemeClr val="bg1"/>
                </a:solidFill>
                <a:effectLst>
                  <a:outerShdw blurRad="38100" dist="38100" dir="2700000" algn="tl">
                    <a:srgbClr val="000000">
                      <a:alpha val="43137"/>
                    </a:srgbClr>
                  </a:outerShdw>
                </a:effectLst>
                <a:latin typeface="Steelfish Rg" panose="020B0608020202040504" pitchFamily="34" charset="0"/>
              </a:rPr>
              <a:t>6. Qual é a missão da segunda besta?</a:t>
            </a:r>
            <a:endParaRPr lang="pt-BR" sz="6000" b="1" spc="300" dirty="0">
              <a:solidFill>
                <a:schemeClr val="bg1"/>
              </a:solidFill>
              <a:effectLst>
                <a:outerShdw blurRad="38100" dist="38100" dir="2700000" algn="tl">
                  <a:srgbClr val="000000">
                    <a:alpha val="43137"/>
                  </a:srgbClr>
                </a:outerShdw>
              </a:effectLst>
              <a:latin typeface="Steelfish Rg" panose="020B0608020202040504" pitchFamily="34" charset="0"/>
            </a:endParaRPr>
          </a:p>
        </p:txBody>
      </p:sp>
    </p:spTree>
    <p:extLst>
      <p:ext uri="{BB962C8B-B14F-4D97-AF65-F5344CB8AC3E}">
        <p14:creationId xmlns:p14="http://schemas.microsoft.com/office/powerpoint/2010/main" val="31844449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695732" y="1084329"/>
            <a:ext cx="10933045" cy="3477875"/>
          </a:xfrm>
          <a:prstGeom prst="rect">
            <a:avLst/>
          </a:prstGeom>
          <a:no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“Exerce toda a autoridade da primeira besta na sua presença. Faz com que a terra e os seus habitantes adorem a primeira besta, cuja ferida mortal fora curada. Também opera grandes sinais, de maneira que até fogo do céu faz descer à terra, diante dos homens.”</a:t>
            </a:r>
            <a:endParaRPr lang="pt-BR" sz="4400" spc="300" dirty="0">
              <a:solidFill>
                <a:srgbClr val="FFC000"/>
              </a:solidFill>
              <a:effectLst>
                <a:outerShdw blurRad="38100" dist="38100" dir="2700000" algn="tl">
                  <a:srgbClr val="000000">
                    <a:alpha val="43137"/>
                  </a:srgbClr>
                </a:outerShdw>
              </a:effectLst>
              <a:latin typeface="Steelfish Rg" panose="020B0608020202040504" pitchFamily="34" charset="0"/>
            </a:endParaRPr>
          </a:p>
        </p:txBody>
      </p:sp>
      <p:sp>
        <p:nvSpPr>
          <p:cNvPr id="3" name="CaixaDeTexto 2"/>
          <p:cNvSpPr txBox="1"/>
          <p:nvPr/>
        </p:nvSpPr>
        <p:spPr>
          <a:xfrm>
            <a:off x="4505728" y="4589810"/>
            <a:ext cx="3313052" cy="707886"/>
          </a:xfrm>
          <a:prstGeom prst="rect">
            <a:avLst/>
          </a:prstGeom>
          <a:noFill/>
        </p:spPr>
        <p:txBody>
          <a:bodyPr wrap="square" rtlCol="0">
            <a:spAutoFit/>
          </a:bodyPr>
          <a:lstStyle/>
          <a:p>
            <a:pPr algn="ctr"/>
            <a:r>
              <a:rPr lang="pt-BR" sz="4000" spc="300" dirty="0" smtClean="0">
                <a:solidFill>
                  <a:schemeClr val="bg1"/>
                </a:solidFill>
                <a:effectLst>
                  <a:outerShdw blurRad="38100" dist="38100" dir="2700000" algn="tl">
                    <a:srgbClr val="000000">
                      <a:alpha val="43137"/>
                    </a:srgbClr>
                  </a:outerShdw>
                </a:effectLst>
                <a:latin typeface="Steelfish Rg" panose="020B0608020202040504" pitchFamily="34" charset="0"/>
              </a:rPr>
              <a:t>Apocalipse 13:12,13</a:t>
            </a:r>
          </a:p>
        </p:txBody>
      </p:sp>
    </p:spTree>
    <p:extLst>
      <p:ext uri="{BB962C8B-B14F-4D97-AF65-F5344CB8AC3E}">
        <p14:creationId xmlns:p14="http://schemas.microsoft.com/office/powerpoint/2010/main" val="38399165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695731" y="1481895"/>
            <a:ext cx="10933045" cy="2800767"/>
          </a:xfrm>
          <a:prstGeom prst="rect">
            <a:avLst/>
          </a:prstGeom>
          <a:no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 “Seduz os que habitam sobre a terra por causa dos sinais que lhe foi dado executar diante da besta, dizendo aos que habitam sobre a terra que façam uma imagem à besta, àquela que, ferida à espada, sobreviveu.”</a:t>
            </a:r>
            <a:endParaRPr lang="pt-BR" sz="4400" spc="300" dirty="0">
              <a:solidFill>
                <a:srgbClr val="FFC000"/>
              </a:solidFill>
              <a:effectLst>
                <a:outerShdw blurRad="38100" dist="38100" dir="2700000" algn="tl">
                  <a:srgbClr val="000000">
                    <a:alpha val="43137"/>
                  </a:srgbClr>
                </a:outerShdw>
              </a:effectLst>
              <a:latin typeface="Steelfish Rg" panose="020B0608020202040504" pitchFamily="34" charset="0"/>
            </a:endParaRPr>
          </a:p>
        </p:txBody>
      </p:sp>
      <p:sp>
        <p:nvSpPr>
          <p:cNvPr id="3" name="CaixaDeTexto 2"/>
          <p:cNvSpPr txBox="1"/>
          <p:nvPr/>
        </p:nvSpPr>
        <p:spPr>
          <a:xfrm>
            <a:off x="4505727" y="4322418"/>
            <a:ext cx="3313052" cy="707886"/>
          </a:xfrm>
          <a:prstGeom prst="rect">
            <a:avLst/>
          </a:prstGeom>
          <a:noFill/>
        </p:spPr>
        <p:txBody>
          <a:bodyPr wrap="square" rtlCol="0">
            <a:spAutoFit/>
          </a:bodyPr>
          <a:lstStyle/>
          <a:p>
            <a:pPr algn="ctr"/>
            <a:r>
              <a:rPr lang="pt-BR" sz="4000" spc="300" dirty="0" smtClean="0">
                <a:solidFill>
                  <a:schemeClr val="bg1"/>
                </a:solidFill>
                <a:effectLst>
                  <a:outerShdw blurRad="38100" dist="38100" dir="2700000" algn="tl">
                    <a:srgbClr val="000000">
                      <a:alpha val="43137"/>
                    </a:srgbClr>
                  </a:outerShdw>
                </a:effectLst>
                <a:latin typeface="Steelfish Rg" panose="020B0608020202040504" pitchFamily="34" charset="0"/>
              </a:rPr>
              <a:t>Apocalipse 13:14</a:t>
            </a:r>
          </a:p>
        </p:txBody>
      </p:sp>
    </p:spTree>
    <p:extLst>
      <p:ext uri="{BB962C8B-B14F-4D97-AF65-F5344CB8AC3E}">
        <p14:creationId xmlns:p14="http://schemas.microsoft.com/office/powerpoint/2010/main" val="685639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934277" y="4174431"/>
            <a:ext cx="10237305" cy="1938992"/>
          </a:xfrm>
          <a:prstGeom prst="rect">
            <a:avLst/>
          </a:prstGeom>
          <a:solidFill>
            <a:schemeClr val="tx1">
              <a:alpha val="66000"/>
            </a:schemeClr>
          </a:solidFill>
        </p:spPr>
        <p:txBody>
          <a:bodyPr wrap="square" rtlCol="0">
            <a:spAutoFit/>
          </a:bodyPr>
          <a:lstStyle/>
          <a:p>
            <a:pPr algn="ctr"/>
            <a:r>
              <a:rPr lang="pt-BR" sz="6000" b="1" spc="300" dirty="0" smtClean="0">
                <a:solidFill>
                  <a:schemeClr val="bg1"/>
                </a:solidFill>
                <a:effectLst>
                  <a:outerShdw blurRad="38100" dist="38100" dir="2700000" algn="tl">
                    <a:srgbClr val="000000">
                      <a:alpha val="43137"/>
                    </a:srgbClr>
                  </a:outerShdw>
                </a:effectLst>
                <a:latin typeface="Steelfish Rg" panose="020B0608020202040504" pitchFamily="34" charset="0"/>
              </a:rPr>
              <a:t>7. O que a segunda besta fará com aqueles que rejeitarem a imagem da primeira besta? </a:t>
            </a:r>
            <a:endParaRPr lang="pt-BR" sz="6000" b="1" spc="300" dirty="0">
              <a:solidFill>
                <a:schemeClr val="bg1"/>
              </a:solidFill>
              <a:effectLst>
                <a:outerShdw blurRad="38100" dist="38100" dir="2700000" algn="tl">
                  <a:srgbClr val="000000">
                    <a:alpha val="43137"/>
                  </a:srgbClr>
                </a:outerShdw>
              </a:effectLst>
              <a:latin typeface="Steelfish Rg" panose="020B0608020202040504" pitchFamily="34" charset="0"/>
            </a:endParaRPr>
          </a:p>
        </p:txBody>
      </p:sp>
    </p:spTree>
    <p:extLst>
      <p:ext uri="{BB962C8B-B14F-4D97-AF65-F5344CB8AC3E}">
        <p14:creationId xmlns:p14="http://schemas.microsoft.com/office/powerpoint/2010/main" val="438869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894514" y="1680677"/>
            <a:ext cx="10475851" cy="2123658"/>
          </a:xfrm>
          <a:prstGeom prst="rect">
            <a:avLst/>
          </a:prstGeom>
          <a:no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“E lhe foi dado comunicar fôlego à imagem da besta, para que não só a imagem falasse, como ainda fizesse morrer quantos não adorassem a imagem da besta.”</a:t>
            </a:r>
            <a:endParaRPr lang="pt-BR" sz="4400" spc="300" dirty="0">
              <a:solidFill>
                <a:srgbClr val="FFC000"/>
              </a:solidFill>
              <a:effectLst>
                <a:outerShdw blurRad="38100" dist="38100" dir="2700000" algn="tl">
                  <a:srgbClr val="000000">
                    <a:alpha val="43137"/>
                  </a:srgbClr>
                </a:outerShdw>
              </a:effectLst>
              <a:latin typeface="Steelfish Rg" panose="020B0608020202040504" pitchFamily="34" charset="0"/>
            </a:endParaRPr>
          </a:p>
        </p:txBody>
      </p:sp>
      <p:sp>
        <p:nvSpPr>
          <p:cNvPr id="4" name="CaixaDeTexto 3"/>
          <p:cNvSpPr txBox="1"/>
          <p:nvPr/>
        </p:nvSpPr>
        <p:spPr>
          <a:xfrm>
            <a:off x="4475913" y="4137462"/>
            <a:ext cx="3313052" cy="707886"/>
          </a:xfrm>
          <a:prstGeom prst="rect">
            <a:avLst/>
          </a:prstGeom>
          <a:noFill/>
        </p:spPr>
        <p:txBody>
          <a:bodyPr wrap="square" rtlCol="0">
            <a:spAutoFit/>
          </a:bodyPr>
          <a:lstStyle/>
          <a:p>
            <a:pPr algn="ctr"/>
            <a:r>
              <a:rPr lang="pt-BR" sz="4000" spc="300" dirty="0" smtClean="0">
                <a:solidFill>
                  <a:schemeClr val="bg1"/>
                </a:solidFill>
                <a:latin typeface="Steelfish Rg" panose="020B0608020202040504" pitchFamily="34" charset="0"/>
              </a:rPr>
              <a:t>Apocalipse 13:15</a:t>
            </a:r>
          </a:p>
        </p:txBody>
      </p:sp>
    </p:spTree>
    <p:extLst>
      <p:ext uri="{BB962C8B-B14F-4D97-AF65-F5344CB8AC3E}">
        <p14:creationId xmlns:p14="http://schemas.microsoft.com/office/powerpoint/2010/main" val="1135319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467831" y="1462208"/>
            <a:ext cx="7060019" cy="2800767"/>
          </a:xfrm>
          <a:prstGeom prst="rect">
            <a:avLst/>
          </a:prstGeom>
          <a:solidFill>
            <a:schemeClr val="tx1">
              <a:alpha val="66000"/>
            </a:schemeClr>
          </a:solidFill>
        </p:spPr>
        <p:txBody>
          <a:bodyPr wrap="square" rtlCol="0">
            <a:spAutoFit/>
          </a:bodyPr>
          <a:lstStyle/>
          <a:p>
            <a:pPr algn="ctr"/>
            <a:r>
              <a:rPr lang="pt-BR" sz="4400" b="1"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Apocalipse 13 não começa com uma nota positiva, mas com uma besta híbrida e blasfema, que obtém seu poder do dragão, o qual é o próprio diabo.</a:t>
            </a:r>
            <a:endParaRPr lang="pt-BR" sz="4400" b="1" spc="300" dirty="0">
              <a:solidFill>
                <a:srgbClr val="FFC000"/>
              </a:solidFill>
              <a:effectLst>
                <a:outerShdw blurRad="38100" dist="38100" dir="2700000" algn="tl">
                  <a:srgbClr val="000000">
                    <a:alpha val="43137"/>
                  </a:srgbClr>
                </a:outerShdw>
              </a:effectLst>
              <a:latin typeface="Steelfish Rg" panose="020B0608020202040504" pitchFamily="34" charset="0"/>
            </a:endParaRPr>
          </a:p>
        </p:txBody>
      </p:sp>
    </p:spTree>
    <p:extLst>
      <p:ext uri="{BB962C8B-B14F-4D97-AF65-F5344CB8AC3E}">
        <p14:creationId xmlns:p14="http://schemas.microsoft.com/office/powerpoint/2010/main" val="37154758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655623" y="3227508"/>
            <a:ext cx="10774016" cy="2123658"/>
          </a:xfrm>
          <a:prstGeom prst="rect">
            <a:avLst/>
          </a:prstGeom>
          <a:solidFill>
            <a:schemeClr val="tx1">
              <a:alpha val="66000"/>
            </a:schemeClr>
          </a:solidFill>
        </p:spPr>
        <p:txBody>
          <a:bodyPr wrap="square" rtlCol="0">
            <a:spAutoFit/>
          </a:bodyPr>
          <a:lstStyle/>
          <a:p>
            <a:pPr algn="ctr"/>
            <a:r>
              <a:rPr lang="pt-BR" sz="4400" b="1"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O estudo das profecias de Daniel e Apocalipse demonstra a seriedade com que devemos encarar as advertências proféticas.</a:t>
            </a:r>
          </a:p>
        </p:txBody>
      </p:sp>
    </p:spTree>
    <p:extLst>
      <p:ext uri="{BB962C8B-B14F-4D97-AF65-F5344CB8AC3E}">
        <p14:creationId xmlns:p14="http://schemas.microsoft.com/office/powerpoint/2010/main" val="15969851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5804092" y="1858799"/>
            <a:ext cx="5268460" cy="1107996"/>
          </a:xfrm>
          <a:prstGeom prst="rect">
            <a:avLst/>
          </a:prstGeom>
          <a:solidFill>
            <a:schemeClr val="tx1">
              <a:alpha val="58000"/>
            </a:schemeClr>
          </a:solidFill>
        </p:spPr>
        <p:txBody>
          <a:bodyPr wrap="square" rtlCol="0">
            <a:spAutoFit/>
          </a:bodyPr>
          <a:lstStyle/>
          <a:p>
            <a:pPr algn="ctr"/>
            <a:r>
              <a:rPr lang="pt-BR" sz="6600" b="1" spc="300" dirty="0" smtClean="0">
                <a:solidFill>
                  <a:schemeClr val="bg1"/>
                </a:solidFill>
                <a:effectLst>
                  <a:outerShdw blurRad="38100" dist="38100" dir="2700000" algn="tl">
                    <a:srgbClr val="000000">
                      <a:alpha val="43137"/>
                    </a:srgbClr>
                  </a:outerShdw>
                </a:effectLst>
                <a:latin typeface="Steelfish Rg" panose="020B0608020202040504" pitchFamily="34" charset="0"/>
              </a:rPr>
              <a:t>MINHA DECISÃO</a:t>
            </a:r>
          </a:p>
        </p:txBody>
      </p:sp>
    </p:spTree>
    <p:extLst>
      <p:ext uri="{BB962C8B-B14F-4D97-AF65-F5344CB8AC3E}">
        <p14:creationId xmlns:p14="http://schemas.microsoft.com/office/powerpoint/2010/main" val="8067667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8229601" y="2344189"/>
            <a:ext cx="2719271" cy="523220"/>
          </a:xfrm>
          <a:prstGeom prst="rect">
            <a:avLst/>
          </a:prstGeom>
          <a:noFill/>
        </p:spPr>
        <p:txBody>
          <a:bodyPr wrap="none" rtlCol="0">
            <a:spAutoFit/>
          </a:bodyPr>
          <a:lstStyle/>
          <a:p>
            <a:r>
              <a:rPr lang="pt-BR" sz="2800" b="1" smtClean="0">
                <a:solidFill>
                  <a:schemeClr val="bg1"/>
                </a:solidFill>
                <a:effectLst>
                  <a:outerShdw blurRad="38100" dist="38100" dir="2700000" algn="tl">
                    <a:srgbClr val="000000">
                      <a:alpha val="43137"/>
                    </a:srgbClr>
                  </a:outerShdw>
                </a:effectLst>
              </a:rPr>
              <a:t>PRÓXIMO TEMA:</a:t>
            </a:r>
            <a:endParaRPr lang="pt-BR" sz="2800" b="1">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3326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914399" y="4035287"/>
            <a:ext cx="10316818" cy="2123658"/>
          </a:xfrm>
          <a:prstGeom prst="rect">
            <a:avLst/>
          </a:prstGeom>
          <a:solidFill>
            <a:schemeClr val="tx1">
              <a:alpha val="78000"/>
            </a:schemeClr>
          </a:solidFill>
        </p:spPr>
        <p:txBody>
          <a:bodyPr wrap="square" rtlCol="0">
            <a:spAutoFit/>
          </a:bodyPr>
          <a:lstStyle/>
          <a:p>
            <a:pPr algn="ctr"/>
            <a:r>
              <a:rPr lang="pt-BR" sz="4400" b="1" spc="300" dirty="0" smtClean="0">
                <a:solidFill>
                  <a:schemeClr val="bg1"/>
                </a:solidFill>
                <a:effectLst>
                  <a:outerShdw blurRad="38100" dist="38100" dir="2700000" algn="tl">
                    <a:srgbClr val="000000">
                      <a:alpha val="43137"/>
                    </a:srgbClr>
                  </a:outerShdw>
                </a:effectLst>
                <a:latin typeface="Steelfish Rg" panose="020B0608020202040504" pitchFamily="34" charset="0"/>
              </a:rPr>
              <a:t>Nesse cenário, surge um segundo animal, desta vez da terra. Forma-se então uma falsa trindade, composta pelo dragão, a besta do mar e a besta da terra. </a:t>
            </a:r>
            <a:endParaRPr lang="pt-BR" sz="4400" b="1" spc="300" dirty="0">
              <a:solidFill>
                <a:schemeClr val="bg1"/>
              </a:solidFill>
              <a:effectLst>
                <a:outerShdw blurRad="38100" dist="38100" dir="2700000" algn="tl">
                  <a:srgbClr val="000000">
                    <a:alpha val="43137"/>
                  </a:srgbClr>
                </a:outerShdw>
              </a:effectLst>
              <a:latin typeface="Steelfish Rg" panose="020B0608020202040504" pitchFamily="34" charset="0"/>
            </a:endParaRPr>
          </a:p>
        </p:txBody>
      </p:sp>
    </p:spTree>
    <p:extLst>
      <p:ext uri="{BB962C8B-B14F-4D97-AF65-F5344CB8AC3E}">
        <p14:creationId xmlns:p14="http://schemas.microsoft.com/office/powerpoint/2010/main" val="211176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2560134" y="2788966"/>
            <a:ext cx="6997149" cy="1015663"/>
          </a:xfrm>
          <a:prstGeom prst="rect">
            <a:avLst/>
          </a:prstGeom>
          <a:solidFill>
            <a:schemeClr val="tx1">
              <a:alpha val="66000"/>
            </a:schemeClr>
          </a:solidFill>
        </p:spPr>
        <p:txBody>
          <a:bodyPr wrap="square" rtlCol="0">
            <a:spAutoFit/>
          </a:bodyPr>
          <a:lstStyle/>
          <a:p>
            <a:pPr algn="ctr"/>
            <a:r>
              <a:rPr lang="pt-BR" sz="6000" b="1" spc="300" dirty="0" smtClean="0">
                <a:solidFill>
                  <a:schemeClr val="bg1"/>
                </a:solidFill>
                <a:effectLst>
                  <a:outerShdw blurRad="38100" dist="38100" dir="2700000" algn="tl">
                    <a:srgbClr val="000000">
                      <a:alpha val="43137"/>
                    </a:srgbClr>
                  </a:outerShdw>
                </a:effectLst>
                <a:latin typeface="Steelfish Rg" panose="020B0608020202040504" pitchFamily="34" charset="0"/>
              </a:rPr>
              <a:t>1. O que João vê sair do mar?</a:t>
            </a:r>
            <a:endParaRPr lang="pt-BR" sz="6000" b="1" spc="300" dirty="0">
              <a:solidFill>
                <a:schemeClr val="bg1"/>
              </a:solidFill>
              <a:effectLst>
                <a:outerShdw blurRad="38100" dist="38100" dir="2700000" algn="tl">
                  <a:srgbClr val="000000">
                    <a:alpha val="43137"/>
                  </a:srgbClr>
                </a:outerShdw>
              </a:effectLst>
              <a:latin typeface="Steelfish Rg" panose="020B0608020202040504" pitchFamily="34" charset="0"/>
            </a:endParaRPr>
          </a:p>
        </p:txBody>
      </p:sp>
    </p:spTree>
    <p:extLst>
      <p:ext uri="{BB962C8B-B14F-4D97-AF65-F5344CB8AC3E}">
        <p14:creationId xmlns:p14="http://schemas.microsoft.com/office/powerpoint/2010/main" val="2418177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675858" y="1152940"/>
            <a:ext cx="10933045" cy="3477875"/>
          </a:xfrm>
          <a:prstGeom prst="rect">
            <a:avLst/>
          </a:prstGeom>
          <a:no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“Vi emergir do mar uma besta que tinha dez chifres e sete cabeças e, sobre os chifres, dez diademas e, sobre as cabeças, nomes de blasfêmia. A besta que vi era semelhante a leopardo, com pés como de urso e boca como de leão. E deu-lhe o dragão o seu poder, o seu trono e grande autoridade.”</a:t>
            </a:r>
            <a:endParaRPr lang="pt-BR" sz="4400" spc="300" dirty="0">
              <a:solidFill>
                <a:srgbClr val="FFC000"/>
              </a:solidFill>
              <a:effectLst>
                <a:outerShdw blurRad="38100" dist="38100" dir="2700000" algn="tl">
                  <a:srgbClr val="000000">
                    <a:alpha val="43137"/>
                  </a:srgbClr>
                </a:outerShdw>
              </a:effectLst>
              <a:latin typeface="Steelfish Rg" panose="020B0608020202040504" pitchFamily="34" charset="0"/>
            </a:endParaRPr>
          </a:p>
        </p:txBody>
      </p:sp>
      <p:sp>
        <p:nvSpPr>
          <p:cNvPr id="3" name="CaixaDeTexto 2"/>
          <p:cNvSpPr txBox="1"/>
          <p:nvPr/>
        </p:nvSpPr>
        <p:spPr>
          <a:xfrm>
            <a:off x="4638257" y="4531423"/>
            <a:ext cx="3008246" cy="707886"/>
          </a:xfrm>
          <a:prstGeom prst="rect">
            <a:avLst/>
          </a:prstGeom>
          <a:noFill/>
        </p:spPr>
        <p:txBody>
          <a:bodyPr wrap="square" rtlCol="0">
            <a:spAutoFit/>
          </a:bodyPr>
          <a:lstStyle/>
          <a:p>
            <a:pPr algn="ctr"/>
            <a:r>
              <a:rPr lang="pt-BR" sz="4000" spc="300" dirty="0" smtClean="0">
                <a:solidFill>
                  <a:schemeClr val="bg1"/>
                </a:solidFill>
                <a:effectLst>
                  <a:outerShdw blurRad="38100" dist="38100" dir="2700000" algn="tl">
                    <a:srgbClr val="000000">
                      <a:alpha val="43137"/>
                    </a:srgbClr>
                  </a:outerShdw>
                </a:effectLst>
                <a:latin typeface="Steelfish Rg" panose="020B0608020202040504" pitchFamily="34" charset="0"/>
              </a:rPr>
              <a:t>Apocalipse 13:1, 2</a:t>
            </a:r>
          </a:p>
        </p:txBody>
      </p:sp>
    </p:spTree>
    <p:extLst>
      <p:ext uri="{BB962C8B-B14F-4D97-AF65-F5344CB8AC3E}">
        <p14:creationId xmlns:p14="http://schemas.microsoft.com/office/powerpoint/2010/main" val="768472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999460" y="2426073"/>
            <a:ext cx="10316818" cy="2308324"/>
          </a:xfrm>
          <a:prstGeom prst="rect">
            <a:avLst/>
          </a:prstGeom>
          <a:solidFill>
            <a:schemeClr val="tx1">
              <a:alpha val="66000"/>
            </a:schemeClr>
          </a:solidFill>
        </p:spPr>
        <p:txBody>
          <a:bodyPr wrap="square" rtlCol="0">
            <a:spAutoFit/>
          </a:bodyPr>
          <a:lstStyle/>
          <a:p>
            <a:pPr algn="ctr"/>
            <a:r>
              <a:rPr lang="pt-BR" sz="4800" b="1"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Em simbolismo profético “mar” pode significar: as forças que se levantam contra Deus, e, também, “povos, multidões, nações e línguas”.</a:t>
            </a:r>
            <a:endParaRPr lang="pt-BR" sz="4800" b="1" spc="300" dirty="0">
              <a:solidFill>
                <a:srgbClr val="FFC000"/>
              </a:solidFill>
              <a:effectLst>
                <a:outerShdw blurRad="38100" dist="38100" dir="2700000" algn="tl">
                  <a:srgbClr val="000000">
                    <a:alpha val="43137"/>
                  </a:srgbClr>
                </a:outerShdw>
              </a:effectLst>
              <a:latin typeface="Steelfish Rg" panose="020B0608020202040504" pitchFamily="34" charset="0"/>
            </a:endParaRPr>
          </a:p>
        </p:txBody>
      </p:sp>
    </p:spTree>
    <p:extLst>
      <p:ext uri="{BB962C8B-B14F-4D97-AF65-F5344CB8AC3E}">
        <p14:creationId xmlns:p14="http://schemas.microsoft.com/office/powerpoint/2010/main" val="2844349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928190" y="4830417"/>
            <a:ext cx="8229601" cy="1015663"/>
          </a:xfrm>
          <a:prstGeom prst="rect">
            <a:avLst/>
          </a:prstGeom>
          <a:solidFill>
            <a:schemeClr val="tx1">
              <a:alpha val="66000"/>
            </a:schemeClr>
          </a:solidFill>
        </p:spPr>
        <p:txBody>
          <a:bodyPr wrap="square" rtlCol="0">
            <a:spAutoFit/>
          </a:bodyPr>
          <a:lstStyle/>
          <a:p>
            <a:pPr algn="ctr"/>
            <a:r>
              <a:rPr lang="pt-BR" sz="6000" b="1" spc="300" dirty="0" smtClean="0">
                <a:solidFill>
                  <a:schemeClr val="bg1"/>
                </a:solidFill>
                <a:effectLst>
                  <a:outerShdw blurRad="38100" dist="38100" dir="2700000" algn="tl">
                    <a:srgbClr val="000000">
                      <a:alpha val="43137"/>
                    </a:srgbClr>
                  </a:outerShdw>
                </a:effectLst>
                <a:latin typeface="Steelfish Rg" panose="020B0608020202040504" pitchFamily="34" charset="0"/>
              </a:rPr>
              <a:t>2. O que a besta recebeu do dragão? </a:t>
            </a:r>
            <a:endParaRPr lang="pt-BR" sz="6000" b="1" spc="300" dirty="0">
              <a:solidFill>
                <a:schemeClr val="bg1"/>
              </a:solidFill>
              <a:effectLst>
                <a:outerShdw blurRad="38100" dist="38100" dir="2700000" algn="tl">
                  <a:srgbClr val="000000">
                    <a:alpha val="43137"/>
                  </a:srgbClr>
                </a:outerShdw>
              </a:effectLst>
              <a:latin typeface="Steelfish Rg" panose="020B0608020202040504" pitchFamily="34" charset="0"/>
            </a:endParaRPr>
          </a:p>
        </p:txBody>
      </p:sp>
    </p:spTree>
    <p:extLst>
      <p:ext uri="{BB962C8B-B14F-4D97-AF65-F5344CB8AC3E}">
        <p14:creationId xmlns:p14="http://schemas.microsoft.com/office/powerpoint/2010/main" val="20326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675857" y="1510749"/>
            <a:ext cx="10933045" cy="2800767"/>
          </a:xfrm>
          <a:prstGeom prst="rect">
            <a:avLst/>
          </a:prstGeom>
          <a:noFill/>
        </p:spPr>
        <p:txBody>
          <a:bodyPr wrap="square" rtlCol="0">
            <a:spAutoFit/>
          </a:bodyPr>
          <a:lstStyle/>
          <a:p>
            <a:pPr algn="ctr"/>
            <a:r>
              <a:rPr lang="pt-BR" sz="4400" spc="300" dirty="0" smtClean="0">
                <a:solidFill>
                  <a:srgbClr val="FFC000"/>
                </a:solidFill>
                <a:effectLst>
                  <a:outerShdw blurRad="38100" dist="38100" dir="2700000" algn="tl">
                    <a:srgbClr val="000000">
                      <a:alpha val="43137"/>
                    </a:srgbClr>
                  </a:outerShdw>
                </a:effectLst>
                <a:latin typeface="Steelfish Rg" panose="020B0608020202040504" pitchFamily="34" charset="0"/>
              </a:rPr>
              <a:t>“Foi-lhe dada uma boca que proferia arrogâncias e blasfêmias e autoridade para agir quarenta e dois meses; e abriu a boca em blasfêmias contra Deus, para lhe difamar o nome e difamar o tabernáculo, a saber, os que habitam no céu.”</a:t>
            </a:r>
            <a:endParaRPr lang="pt-BR" sz="4400" spc="300" dirty="0">
              <a:solidFill>
                <a:srgbClr val="FFC000"/>
              </a:solidFill>
              <a:effectLst>
                <a:outerShdw blurRad="38100" dist="38100" dir="2700000" algn="tl">
                  <a:srgbClr val="000000">
                    <a:alpha val="43137"/>
                  </a:srgbClr>
                </a:outerShdw>
              </a:effectLst>
              <a:latin typeface="Steelfish Rg" panose="020B0608020202040504" pitchFamily="34" charset="0"/>
            </a:endParaRPr>
          </a:p>
        </p:txBody>
      </p:sp>
      <p:sp>
        <p:nvSpPr>
          <p:cNvPr id="3" name="CaixaDeTexto 2"/>
          <p:cNvSpPr txBox="1"/>
          <p:nvPr/>
        </p:nvSpPr>
        <p:spPr>
          <a:xfrm>
            <a:off x="4638256" y="4311516"/>
            <a:ext cx="3008246" cy="707886"/>
          </a:xfrm>
          <a:prstGeom prst="rect">
            <a:avLst/>
          </a:prstGeom>
          <a:noFill/>
        </p:spPr>
        <p:txBody>
          <a:bodyPr wrap="square" rtlCol="0">
            <a:spAutoFit/>
          </a:bodyPr>
          <a:lstStyle/>
          <a:p>
            <a:pPr algn="ctr"/>
            <a:r>
              <a:rPr lang="pt-BR" sz="4000" spc="300" dirty="0" smtClean="0">
                <a:solidFill>
                  <a:schemeClr val="bg1"/>
                </a:solidFill>
                <a:latin typeface="Steelfish Rg" panose="020B0608020202040504" pitchFamily="34" charset="0"/>
              </a:rPr>
              <a:t>Apocalipse 13:5,6</a:t>
            </a:r>
          </a:p>
        </p:txBody>
      </p:sp>
    </p:spTree>
    <p:extLst>
      <p:ext uri="{BB962C8B-B14F-4D97-AF65-F5344CB8AC3E}">
        <p14:creationId xmlns:p14="http://schemas.microsoft.com/office/powerpoint/2010/main" val="2998586428"/>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365</TotalTime>
  <Words>1805</Words>
  <Application>Microsoft Office PowerPoint</Application>
  <PresentationFormat>Widescreen</PresentationFormat>
  <Paragraphs>96</Paragraphs>
  <Slides>32</Slides>
  <Notes>21</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32</vt:i4>
      </vt:variant>
    </vt:vector>
  </HeadingPairs>
  <TitlesOfParts>
    <vt:vector size="37" baseType="lpstr">
      <vt:lpstr>Arial</vt:lpstr>
      <vt:lpstr>Calibri</vt:lpstr>
      <vt:lpstr>Calibri Light</vt:lpstr>
      <vt:lpstr>Steelfish Rg</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Usuário do Windows</dc:creator>
  <cp:lastModifiedBy>Usuário do Windows</cp:lastModifiedBy>
  <cp:revision>22</cp:revision>
  <dcterms:created xsi:type="dcterms:W3CDTF">2018-08-10T11:58:07Z</dcterms:created>
  <dcterms:modified xsi:type="dcterms:W3CDTF">2018-08-10T21:07:29Z</dcterms:modified>
</cp:coreProperties>
</file>