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87" r:id="rId2"/>
    <p:sldId id="288" r:id="rId3"/>
    <p:sldId id="256" r:id="rId4"/>
    <p:sldId id="257" r:id="rId5"/>
    <p:sldId id="258" r:id="rId6"/>
    <p:sldId id="280" r:id="rId7"/>
    <p:sldId id="259" r:id="rId8"/>
    <p:sldId id="289" r:id="rId9"/>
    <p:sldId id="260" r:id="rId10"/>
    <p:sldId id="281" r:id="rId11"/>
    <p:sldId id="261" r:id="rId12"/>
    <p:sldId id="263" r:id="rId13"/>
    <p:sldId id="282" r:id="rId14"/>
    <p:sldId id="264" r:id="rId15"/>
    <p:sldId id="265" r:id="rId16"/>
    <p:sldId id="266" r:id="rId17"/>
    <p:sldId id="267" r:id="rId18"/>
    <p:sldId id="283" r:id="rId19"/>
    <p:sldId id="268" r:id="rId20"/>
    <p:sldId id="269" r:id="rId21"/>
    <p:sldId id="270" r:id="rId22"/>
    <p:sldId id="271" r:id="rId23"/>
    <p:sldId id="284" r:id="rId24"/>
    <p:sldId id="272" r:id="rId25"/>
    <p:sldId id="273" r:id="rId26"/>
    <p:sldId id="274" r:id="rId27"/>
    <p:sldId id="285" r:id="rId28"/>
    <p:sldId id="275" r:id="rId29"/>
    <p:sldId id="276" r:id="rId30"/>
    <p:sldId id="277" r:id="rId31"/>
    <p:sldId id="278" r:id="rId32"/>
    <p:sldId id="286" r:id="rId33"/>
    <p:sldId id="279" r:id="rId34"/>
    <p:sldId id="290" r:id="rId3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81329" autoAdjust="0"/>
  </p:normalViewPr>
  <p:slideViewPr>
    <p:cSldViewPr snapToGrid="0">
      <p:cViewPr varScale="1">
        <p:scale>
          <a:sx n="57" d="100"/>
          <a:sy n="57" d="100"/>
        </p:scale>
        <p:origin x="39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8D1A34-0A8B-4E04-968E-756F00199ADF}" type="datetimeFigureOut">
              <a:rPr lang="pt-BR" smtClean="0"/>
              <a:t>10/08/2018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D8486-EBEC-4368-9807-6836A689FE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6917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Apocalipse 12 parece ter vários propósitos. Primeiro, apresenta os protagonistas da controvérsia: a mulher, o Filho, o dragão e o remanescente. Segundo, oferece a garantia da vitória do povo de Deus, porque enfatiza que Cristo sempre derrotou o dragão – uma vitória na qual todos os Seus seguidores tomam parte.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D8486-EBEC-4368-9807-6836A689FE76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9143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Fez da Terra o seu quartel general para dar continuidade ao propósito de ocupar o trono divino. Ao vir para o nosso planeta semeou a dúvida no coração de Eva. Através do engano a levou a duvidar de Deus e da Sua Palavra. O povo escolhido do Antigo Testamento era constantemente perseguido por inimigos astutos que sempre procuravam trazer introduzir costumes pagãos em seu meio.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D8486-EBEC-4368-9807-6836A689FE76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4362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 As perseguições no período do No Novo Testamento foram inauguradas quando nasceu o menino Jesus. Satanás usou Herodes, então rei da Judéia, para destruir o menino Jesus (Mat. 2:1-18 ). José e Maria foram avisados por um anjo e fugiram para o Egito, cumprindo as profecias do Antigo Testamento (</a:t>
            </a:r>
            <a:r>
              <a:rPr lang="pt-BR" dirty="0" err="1" smtClean="0"/>
              <a:t>Jer</a:t>
            </a:r>
            <a:r>
              <a:rPr lang="pt-BR" dirty="0" smtClean="0"/>
              <a:t>. 31:15; </a:t>
            </a:r>
            <a:r>
              <a:rPr lang="pt-BR" dirty="0" err="1" smtClean="0"/>
              <a:t>Ose</a:t>
            </a:r>
            <a:r>
              <a:rPr lang="pt-BR" dirty="0" smtClean="0"/>
              <a:t>. 11:1). Por meio de Roma pagã, Satanás tentou destruir a Cristo e à Igreja cristã primitiva.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D8486-EBEC-4368-9807-6836A689FE76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13511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4. Qual seria a experiência da igreja de Deus durante os 1260 anos?</a:t>
            </a:r>
          </a:p>
          <a:p>
            <a:r>
              <a:rPr lang="pt-BR" dirty="0" smtClean="0"/>
              <a:t> Apocalipse 12:6,14,16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D8486-EBEC-4368-9807-6836A689FE76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82209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Desesperado por não poder vencer a Jesus na terra e também por não ser capaz de atingir às cortes celestes, Satanás procura se vingar na igreja Cristã. De Nero (64 d.C.) a Diocleciano (303 d.C.) foram derramados rios de sangue por todo o Império Romano.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D8486-EBEC-4368-9807-6836A689FE76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82640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princípio, o arqui-inimigo usou Roma pagã para os seus propósitos. Mas, no sexto século, estabeleceu o poder papal a partir de Roma Imperial. A profecia afirma que foi o dragão que “deu a sua autoridade à besta” (Apo. 13:2, 4) e fixou a sede de seu poderio na cidade outrora dominada pelos imperadores e declarou ao bispo de Roma o cabeça de toda a igreja.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D8486-EBEC-4368-9807-6836A689FE76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07354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Então, começaram os 1260 anos de opressão papal predito nas profecias de Daniel e Apocalipse (ver apêndice 4). Desencadeou–se outra grande perseguição sobre os fiéis. Foi neste período de intolerância religiosa, a igreja de Cristo fugiu para o deserto, fora da vista da serpente.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D8486-EBEC-4368-9807-6836A689FE76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3997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5. Quem socorreu a igreja de Deus no final dos 1260? Apocalipse 12:16 </a:t>
            </a:r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D8486-EBEC-4368-9807-6836A689FE76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54639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Devido às perseguições religiosas contra os evangélicos na Europa, grande parte do povo de Deus emigrou para os Estados Unidos da América. Uma das expedições mais conhecidas foi a do navio May </a:t>
            </a:r>
            <a:r>
              <a:rPr lang="pt-BR" dirty="0" err="1" smtClean="0"/>
              <a:t>Flower</a:t>
            </a:r>
            <a:r>
              <a:rPr lang="pt-BR" dirty="0" smtClean="0"/>
              <a:t> que aportou às praias de Plymouth em 1620 trazendo os pais peregrinos, a fim de estabelecer no Novo Mundo um Estado sem rei e uma Igreja sem papa.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D8486-EBEC-4368-9807-6836A689FE76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95174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Se “águas” em profecia representam “povos, multidões, nações e línguas” (Apo. 17:15), a “terra” que socorreu a “mulher”, ou seja, a igreja, é a grande porção territorial ainda desabitada quando começou a ser ocupada pelos peregrinos. Foi assim que a terra engoliu o rio (Isa. 8:6-8), isto é, fez cessa as perseguições.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D8486-EBEC-4368-9807-6836A689FE76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7078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6. Que atitude do remanescente despertaria a ira do dragão? Apocalipse 12:17 - Marque com um “X” a alternativa correta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D8486-EBEC-4368-9807-6836A689FE76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7281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Terceiro, introduz o conflito final, dessa vez contra o remanescente de Deus, uma batalha desenvolvida mais plenamente nas páginas</a:t>
            </a:r>
          </a:p>
          <a:p>
            <a:r>
              <a:rPr lang="pt-BR" dirty="0" smtClean="0"/>
              <a:t>seguintes do livro de Apocalipse (adaptado de: Angel Manuel Rodríguez, Grandes Profecias Apocalípticas, Lição da Escola</a:t>
            </a:r>
          </a:p>
          <a:p>
            <a:r>
              <a:rPr lang="pt-BR" dirty="0" smtClean="0"/>
              <a:t>Sabatina Abril-Junho 2002, </a:t>
            </a:r>
          </a:p>
          <a:p>
            <a:r>
              <a:rPr lang="pt-BR" dirty="0" smtClean="0"/>
              <a:t>p. 87).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D8486-EBEC-4368-9807-6836A689FE76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51854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fato de mencionar o “remanescente”, a profecia indica que grande parte do povo professo de Deus se tornaria crente nominal. Isso deveria acontecer depois que as perseguições acabassem e estivessem estabelecidos no Novo Mundo (Apo. 12:16-17).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D8486-EBEC-4368-9807-6836A689FE76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04906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Contudo, ao longo das eras, Deus sempre teve aqueles que permaneceram fiéis à Sua Palavra e à Sua Lei, sem se importar com o que as massas populares estavam fazendo. Ele está chamando pessoas de todas as raças, tribos, línguas e povos para deixarem de lado o vinho de Babilônia: os seus dogmas, as </a:t>
            </a:r>
            <a:r>
              <a:rPr lang="pt-BR" dirty="0" err="1" smtClean="0"/>
              <a:t>idéias</a:t>
            </a:r>
            <a:r>
              <a:rPr lang="pt-BR" dirty="0" smtClean="0"/>
              <a:t> preconcebidas e a tradição.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D8486-EBEC-4368-9807-6836A689FE76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64057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Convida a todos para se unirem ao Seu povo nestes últimos dias. Amigo, porque não tomar essa decisão agora, atender ao chamado divino e fazer parte do povo que será vitorioso neste grande conflito?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D8486-EBEC-4368-9807-6836A689FE76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10439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7. Por meio do que o remanescente será vitorioso nesse grande conflito? </a:t>
            </a:r>
          </a:p>
          <a:p>
            <a:r>
              <a:rPr lang="pt-BR" dirty="0" smtClean="0"/>
              <a:t>Apocalipse 12:11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D8486-EBEC-4368-9807-6836A689FE76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90677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Compromisso de fé:</a:t>
            </a:r>
          </a:p>
          <a:p>
            <a:endParaRPr lang="pt-BR" dirty="0" smtClean="0"/>
          </a:p>
          <a:p>
            <a:r>
              <a:rPr lang="pt-BR" dirty="0" smtClean="0"/>
              <a:t>(     ) Creio que a Igreja Verdadeira não despreza o Antigo Testamento. </a:t>
            </a:r>
          </a:p>
          <a:p>
            <a:endParaRPr lang="pt-BR" dirty="0" smtClean="0"/>
          </a:p>
          <a:p>
            <a:r>
              <a:rPr lang="pt-BR" dirty="0" smtClean="0"/>
              <a:t>(     ) Acredito na vigência da Lei Divina e pela fé irei observá-la. </a:t>
            </a:r>
          </a:p>
          <a:p>
            <a:endParaRPr lang="pt-BR" dirty="0" smtClean="0"/>
          </a:p>
          <a:p>
            <a:r>
              <a:rPr lang="pt-BR" dirty="0" smtClean="0"/>
              <a:t>(     ) Desejo observar os mandamentos e fazer parte do povo remanescente.</a:t>
            </a:r>
          </a:p>
          <a:p>
            <a:r>
              <a:rPr lang="pt-BR" dirty="0" smtClean="0"/>
              <a:t>	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D8486-EBEC-4368-9807-6836A689FE76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9096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1. Que descrição João faz da igreja de Deus? Apocalipse 12:1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D8486-EBEC-4368-9807-6836A689FE76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3546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igreja de Deus é representada ao longo da Bíblia por diversos símbolos. A mulher pura (Efe. 5:25-27) representa a Igreja verdadeira antes e depois da cruz. Em Apocalipse 12 o Sol representa o Novo Testamento, dispensação na qual nasceu o Cristo como o Antítipo ou a realidade prefigurada no Antigo Testamento (Col. 2:17; </a:t>
            </a:r>
            <a:r>
              <a:rPr lang="pt-BR" dirty="0" err="1" smtClean="0"/>
              <a:t>Heb</a:t>
            </a:r>
            <a:r>
              <a:rPr lang="pt-BR" dirty="0" smtClean="0"/>
              <a:t>. 8:5-6 - Ver apêndice 1).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D8486-EBEC-4368-9807-6836A689FE76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564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igreja de Deus é representada ao longo da Bíblia por diversos símbolos. A mulher pura (Efe. 5:25-27) representa a Igreja verdadeira antes e depois da cruz. Em Apocalipse 12 o Sol representa o Novo Testamento, dispensação na qual nasceu o Cristo como o Antítipo ou a realidade prefigurada no Antigo Testamento (Col. 2:17; </a:t>
            </a:r>
            <a:r>
              <a:rPr lang="pt-BR" dirty="0" err="1" smtClean="0"/>
              <a:t>Heb</a:t>
            </a:r>
            <a:r>
              <a:rPr lang="pt-BR" dirty="0" smtClean="0"/>
              <a:t>. 8:5-6 - Ver apêndice 1).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D8486-EBEC-4368-9807-6836A689FE76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5618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2. Quem representa o dragão vermelho com sete cabeças e dez chifres?</a:t>
            </a:r>
          </a:p>
          <a:p>
            <a:r>
              <a:rPr lang="pt-BR" dirty="0" smtClean="0"/>
              <a:t> Apocalipse 12:9, 3, 7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D8486-EBEC-4368-9807-6836A689FE76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3460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dragão vermelho representa satanás na qualidade de assassino. A cor vermelha é símbolo do sangue dos santos derramado durante as perseguições (Apo. 17:6). As cabeças e os chifres são os agentes de satanás na terra. Os dez chifres representam as subdivisões do Império Romano depois do seu colapso em 476 d. C. (Dan. 7:24, 25 ). Ou seja, as nações </a:t>
            </a:r>
            <a:r>
              <a:rPr lang="pt-BR" dirty="0" err="1" smtClean="0"/>
              <a:t>européias</a:t>
            </a:r>
            <a:r>
              <a:rPr lang="pt-BR" dirty="0" smtClean="0"/>
              <a:t>, depois de cuja formação, apareceria o anticristo (2 Tes. 2).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D8486-EBEC-4368-9807-6836A689FE76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3781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3. Que atitude teve Lúcifer no céu com os anjos e com o menino Jesus na Terra? Apocalipse 12:4,5</a:t>
            </a:r>
          </a:p>
          <a:p>
            <a:endParaRPr lang="pt-BR" dirty="0" smtClean="0"/>
          </a:p>
          <a:p>
            <a:r>
              <a:rPr lang="pt-BR" dirty="0" smtClean="0"/>
              <a:t> 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D8486-EBEC-4368-9807-6836A689FE76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33066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No Céu Lúcifer era o anjo cobridor, de importância singular, e é retratado como “perfeito” (</a:t>
            </a:r>
            <a:r>
              <a:rPr lang="pt-BR" dirty="0" err="1" smtClean="0"/>
              <a:t>Eze</a:t>
            </a:r>
            <a:r>
              <a:rPr lang="pt-BR" dirty="0" smtClean="0"/>
              <a:t>. 28:14,15 e 17). Atentou contra a divindade, pois, queria se assentar no trono de Deus, ser adorado e comandar o universo. Mas, foi expulso e arrastou consigo a terça parte dos anjos (ver apêndice 3).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D8486-EBEC-4368-9807-6836A689FE76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5350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C94-0E66-4654-AEBF-90E6F426222A}" type="datetimeFigureOut">
              <a:rPr lang="pt-BR" smtClean="0"/>
              <a:t>10/08/2018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B3A2-3F8A-4A73-ADC7-65C2F4FB7A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1361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C94-0E66-4654-AEBF-90E6F426222A}" type="datetimeFigureOut">
              <a:rPr lang="pt-BR" smtClean="0"/>
              <a:t>10/08/2018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B3A2-3F8A-4A73-ADC7-65C2F4FB7A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2514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C94-0E66-4654-AEBF-90E6F426222A}" type="datetimeFigureOut">
              <a:rPr lang="pt-BR" smtClean="0"/>
              <a:t>10/08/2018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B3A2-3F8A-4A73-ADC7-65C2F4FB7A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6933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C94-0E66-4654-AEBF-90E6F426222A}" type="datetimeFigureOut">
              <a:rPr lang="pt-BR" smtClean="0"/>
              <a:t>10/08/2018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B3A2-3F8A-4A73-ADC7-65C2F4FB7A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4876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C94-0E66-4654-AEBF-90E6F426222A}" type="datetimeFigureOut">
              <a:rPr lang="pt-BR" smtClean="0"/>
              <a:t>10/08/2018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B3A2-3F8A-4A73-ADC7-65C2F4FB7A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6749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C94-0E66-4654-AEBF-90E6F426222A}" type="datetimeFigureOut">
              <a:rPr lang="pt-BR" smtClean="0"/>
              <a:t>10/08/2018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B3A2-3F8A-4A73-ADC7-65C2F4FB7A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3569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C94-0E66-4654-AEBF-90E6F426222A}" type="datetimeFigureOut">
              <a:rPr lang="pt-BR" smtClean="0"/>
              <a:t>10/08/2018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B3A2-3F8A-4A73-ADC7-65C2F4FB7A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9414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C94-0E66-4654-AEBF-90E6F426222A}" type="datetimeFigureOut">
              <a:rPr lang="pt-BR" smtClean="0"/>
              <a:t>10/08/2018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B3A2-3F8A-4A73-ADC7-65C2F4FB7A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9243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C94-0E66-4654-AEBF-90E6F426222A}" type="datetimeFigureOut">
              <a:rPr lang="pt-BR" smtClean="0"/>
              <a:t>10/08/2018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B3A2-3F8A-4A73-ADC7-65C2F4FB7A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4138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C94-0E66-4654-AEBF-90E6F426222A}" type="datetimeFigureOut">
              <a:rPr lang="pt-BR" smtClean="0"/>
              <a:t>10/08/2018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B3A2-3F8A-4A73-ADC7-65C2F4FB7A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9983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C94-0E66-4654-AEBF-90E6F426222A}" type="datetimeFigureOut">
              <a:rPr lang="pt-BR" smtClean="0"/>
              <a:t>10/08/2018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B3A2-3F8A-4A73-ADC7-65C2F4FB7A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4960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9BC94-0E66-4654-AEBF-90E6F426222A}" type="datetimeFigureOut">
              <a:rPr lang="pt-BR" smtClean="0"/>
              <a:t>10/08/2018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1B3A2-3F8A-4A73-ADC7-65C2F4FB7A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4466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7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63597" y="1765976"/>
            <a:ext cx="110403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“E 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foi expulso o grande dragão, a antiga serpente, que se chama diabo e Satanás, o sedutor de todo o mundo, sim, foi atirado para a terra, e, com ele, os seus anjos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.”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685714" y="4057217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12:9</a:t>
            </a:r>
          </a:p>
        </p:txBody>
      </p:sp>
    </p:spTree>
    <p:extLst>
      <p:ext uri="{BB962C8B-B14F-4D97-AF65-F5344CB8AC3E}">
        <p14:creationId xmlns:p14="http://schemas.microsoft.com/office/powerpoint/2010/main" val="119057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90257" y="2167689"/>
            <a:ext cx="9647851" cy="769441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4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DRAGÃO VERMELHO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= SATANÁS: APO. 12:9;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390261" y="3693560"/>
            <a:ext cx="9647851" cy="769441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4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CABEÇAS E CHIFRES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= AGENTES DE SATANÁS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390256" y="2921294"/>
            <a:ext cx="9647851" cy="769441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4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10 CHIFRES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= DIVISÕES DO IMPÉRIO ROMANO;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390258" y="4457351"/>
            <a:ext cx="9647851" cy="769441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4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7 CABEÇAS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= REINOS QUE ASSOLARAM O POVO DE DEUS.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390257" y="1402486"/>
            <a:ext cx="9647851" cy="769441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4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COR VERMELHA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= SANGUE DOS MARTIRES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26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37434" y="4338955"/>
            <a:ext cx="10564574" cy="1938992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3. Que atitude teve Lúcifer no céu com os anjos e com o menino Jesus na Terra? </a:t>
            </a:r>
          </a:p>
        </p:txBody>
      </p:sp>
    </p:spTree>
    <p:extLst>
      <p:ext uri="{BB962C8B-B14F-4D97-AF65-F5344CB8AC3E}">
        <p14:creationId xmlns:p14="http://schemas.microsoft.com/office/powerpoint/2010/main" val="190379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05213" y="1555030"/>
            <a:ext cx="107570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“A 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sua cauda arrastava a terça parte das estrelas do céu, as quais lançou para a terra; e o dragão se deteve em frente da mulher que estava para dar à luz, a fim de lhe devorar o filho quando nascesse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.”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685713" y="4355797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12:4</a:t>
            </a:r>
          </a:p>
        </p:txBody>
      </p:sp>
    </p:spTree>
    <p:extLst>
      <p:ext uri="{BB962C8B-B14F-4D97-AF65-F5344CB8AC3E}">
        <p14:creationId xmlns:p14="http://schemas.microsoft.com/office/powerpoint/2010/main" val="42917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960639" y="1707289"/>
            <a:ext cx="4702627" cy="2800767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No Céu Lúcifer era o anjo cobridor, de importância singular, e é retratado como “perfeito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”.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4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01014" y="4581117"/>
            <a:ext cx="9871788" cy="1446550"/>
          </a:xfrm>
          <a:prstGeom prst="rect">
            <a:avLst/>
          </a:prstGeom>
          <a:solidFill>
            <a:schemeClr val="bg2">
              <a:lumMod val="50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Satanás fez 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da Terra o seu quartel general para dar continuidade ao propósito de ocupar o trono divino. </a:t>
            </a:r>
          </a:p>
        </p:txBody>
      </p:sp>
    </p:spTree>
    <p:extLst>
      <p:ext uri="{BB962C8B-B14F-4D97-AF65-F5344CB8AC3E}">
        <p14:creationId xmlns:p14="http://schemas.microsoft.com/office/powerpoint/2010/main" val="412722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61495" y="4710917"/>
            <a:ext cx="10695785" cy="1446550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As perseguições no período do No Novo Testamento foram inauguradas quando nasceu o menino Jesus. </a:t>
            </a:r>
          </a:p>
        </p:txBody>
      </p:sp>
    </p:spTree>
    <p:extLst>
      <p:ext uri="{BB962C8B-B14F-4D97-AF65-F5344CB8AC3E}">
        <p14:creationId xmlns:p14="http://schemas.microsoft.com/office/powerpoint/2010/main" val="2416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543040" y="884555"/>
            <a:ext cx="4960568" cy="3785652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4. Qual seria a experiência da igreja de Deus durante os 1260 anos?</a:t>
            </a:r>
          </a:p>
        </p:txBody>
      </p:sp>
    </p:spTree>
    <p:extLst>
      <p:ext uri="{BB962C8B-B14F-4D97-AF65-F5344CB8AC3E}">
        <p14:creationId xmlns:p14="http://schemas.microsoft.com/office/powerpoint/2010/main" val="316123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05213" y="1853609"/>
            <a:ext cx="107570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“A 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mulher, porém, fugiu para o deserto, onde lhe havia Deus preparado lugar para que nele a sustentem durante mil duzentos e sessenta dias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.”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685712" y="4187846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12:6</a:t>
            </a:r>
          </a:p>
        </p:txBody>
      </p:sp>
    </p:spTree>
    <p:extLst>
      <p:ext uri="{BB962C8B-B14F-4D97-AF65-F5344CB8AC3E}">
        <p14:creationId xmlns:p14="http://schemas.microsoft.com/office/powerpoint/2010/main" val="209640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5902" y="924761"/>
            <a:ext cx="10835538" cy="1569660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Como Satanás não pode vencer Jesus no céu e nem na terra, seu plano foi perseguir e matar os cristãos na terra.</a:t>
            </a:r>
          </a:p>
        </p:txBody>
      </p:sp>
    </p:spTree>
    <p:extLst>
      <p:ext uri="{BB962C8B-B14F-4D97-AF65-F5344CB8AC3E}">
        <p14:creationId xmlns:p14="http://schemas.microsoft.com/office/powerpoint/2010/main" val="232087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36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45027" y="4002619"/>
            <a:ext cx="10189029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princípio, o arqui-inimigo usou Roma pagã para os seus propósitos. Mas, no sexto século, estabeleceu o poder papal a partir de Roma Imperial. </a:t>
            </a:r>
            <a:endParaRPr lang="pt-BR" sz="4400" b="1" spc="3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59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07704" y="4655762"/>
            <a:ext cx="10189029" cy="1446550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Então, começaram os 1260 anos de opressão papal predito nas profecias de Daniel e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Apocalipse.</a:t>
            </a:r>
          </a:p>
        </p:txBody>
      </p:sp>
    </p:spTree>
    <p:extLst>
      <p:ext uri="{BB962C8B-B14F-4D97-AF65-F5344CB8AC3E}">
        <p14:creationId xmlns:p14="http://schemas.microsoft.com/office/powerpoint/2010/main" val="277454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28783" y="3330420"/>
            <a:ext cx="9796977" cy="1938992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5. Quem socorreu a igreja de Deus no final dos 1260? </a:t>
            </a:r>
          </a:p>
        </p:txBody>
      </p:sp>
    </p:spTree>
    <p:extLst>
      <p:ext uri="{BB962C8B-B14F-4D97-AF65-F5344CB8AC3E}">
        <p14:creationId xmlns:p14="http://schemas.microsoft.com/office/powerpoint/2010/main" val="206295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05212" y="2376123"/>
            <a:ext cx="10757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“A 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terra, porém, socorreu a mulher; e a terra abriu a boca e engoliu o rio que o dragão tinha arrojado de sua boca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.”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685711" y="4187846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12:16</a:t>
            </a:r>
          </a:p>
        </p:txBody>
      </p:sp>
    </p:spTree>
    <p:extLst>
      <p:ext uri="{BB962C8B-B14F-4D97-AF65-F5344CB8AC3E}">
        <p14:creationId xmlns:p14="http://schemas.microsoft.com/office/powerpoint/2010/main" val="236462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59836" y="774227"/>
            <a:ext cx="4329406" cy="4832092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Devido as perseguições, os cristãos tiveram que fugir da Europa para os EUA. Uma das expedições mais conhecidas é do navio May </a:t>
            </a:r>
            <a:r>
              <a:rPr lang="pt-BR" sz="4400" b="1" spc="3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Flower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011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22513" y="1701275"/>
            <a:ext cx="11084768" cy="3477875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Se “águas” em profecia representam “povos, multidões, nações e línguas”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, a 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“terra” que socorreu a “mulher”, ou seja, a igreja, é a grande porção territorial 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ainda desabitada quando começou a ser ocupada pelos peregrinos. Foi assim que a terra engoliu o rio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isto 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é, fez cessar as perseguições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04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24045" y="4096360"/>
            <a:ext cx="10079384" cy="1938992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6. Que atitude do remanescente despertaria a ira do dragão?</a:t>
            </a:r>
          </a:p>
        </p:txBody>
      </p:sp>
    </p:spTree>
    <p:extLst>
      <p:ext uri="{BB962C8B-B14F-4D97-AF65-F5344CB8AC3E}">
        <p14:creationId xmlns:p14="http://schemas.microsoft.com/office/powerpoint/2010/main" val="256985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05211" y="1387079"/>
            <a:ext cx="107570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“Irou-se o dragão contra a mulher e foi pelejar com os restantes da sua descendência, os que guardam os mandamentos de Deus e têm o testemunho de Jesus; e se pôs em pé sobre a areia do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mar.”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685710" y="4187846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12:17</a:t>
            </a:r>
          </a:p>
        </p:txBody>
      </p:sp>
    </p:spTree>
    <p:extLst>
      <p:ext uri="{BB962C8B-B14F-4D97-AF65-F5344CB8AC3E}">
        <p14:creationId xmlns:p14="http://schemas.microsoft.com/office/powerpoint/2010/main" val="54050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7158" y="1725949"/>
            <a:ext cx="5169160" cy="3477875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 fato de mencionar o “remanescente”, a profecia indica que grande parte do povo professo de Deus se tornaria crente nominal. </a:t>
            </a:r>
            <a:endParaRPr lang="pt-BR" sz="4400" b="1" spc="3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14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14399" y="3834667"/>
            <a:ext cx="10319658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Contudo, ao longo das eras, Deus sempre teve aqueles que permaneceram fiéis à Sua Palavra e à Sua Lei, sem se importar com o que as massas populares estavam fazendo. </a:t>
            </a:r>
            <a:endParaRPr lang="pt-BR" sz="4400" b="1" spc="3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58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21095" y="4058603"/>
            <a:ext cx="10510144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12 parece ter vários propósitos. Primeiro, apresenta os protagonistas da controvérsia: a mulher, o Filho, o dragão e o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remanescente.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821095" y="4058603"/>
            <a:ext cx="10510144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Segundo, oferece a garantia da vitória do povo de Deus, porque enfatiza que Cristo sempre derrotou o dragão – uma vitória na qual todos os Seus seguidores tomam parte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84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194561" y="677188"/>
            <a:ext cx="8208864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porque não tomar essa decisão agora, atender ao chamado divino e fazer parte do povo que será vitorioso neste grande conflito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79513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24045" y="4096360"/>
            <a:ext cx="10079384" cy="1938992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7. Por meio do que o remanescente será vitorioso nesse grande conflito? </a:t>
            </a:r>
          </a:p>
        </p:txBody>
      </p:sp>
    </p:spTree>
    <p:extLst>
      <p:ext uri="{BB962C8B-B14F-4D97-AF65-F5344CB8AC3E}">
        <p14:creationId xmlns:p14="http://schemas.microsoft.com/office/powerpoint/2010/main" val="137595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05210" y="1739068"/>
            <a:ext cx="107570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“Eles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, pois, o venceram por causa do sangue do Cordeiro e por causa da palavra do testemunho que deram e, mesmo em face da morte, não amaram a própria vida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.”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685710" y="4187846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12:11</a:t>
            </a:r>
          </a:p>
        </p:txBody>
      </p:sp>
    </p:spTree>
    <p:extLst>
      <p:ext uri="{BB962C8B-B14F-4D97-AF65-F5344CB8AC3E}">
        <p14:creationId xmlns:p14="http://schemas.microsoft.com/office/powerpoint/2010/main" val="162607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39755" y="2789638"/>
            <a:ext cx="3769567" cy="1015663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MINHA DECISÃO</a:t>
            </a:r>
          </a:p>
        </p:txBody>
      </p:sp>
    </p:spTree>
    <p:extLst>
      <p:ext uri="{BB962C8B-B14F-4D97-AF65-F5344CB8AC3E}">
        <p14:creationId xmlns:p14="http://schemas.microsoft.com/office/powerpoint/2010/main" val="120738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661862" y="2152072"/>
            <a:ext cx="2719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PRÓXIMO TEMA: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783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21095" y="4058603"/>
            <a:ext cx="10510144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Terceiro, introduz o conflito final, dessa vez contra o remanescente de Deus, uma batalha desenvolvida mais plenamente nas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páginas seguintes 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do livro de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Apocalipse. 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96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43772" y="2921947"/>
            <a:ext cx="11177908" cy="1015663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1. Que descrição João faz da igreja de Deus?  </a:t>
            </a:r>
            <a:endParaRPr lang="pt-BR" sz="6000" b="1" spc="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62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9023" y="1747315"/>
            <a:ext cx="115694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“Viu-se grande sinal no céu, a saber, uma mulher vestida do sol com a lua debaixo dos pés e uma coroa de doze estrelas na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cabeça, que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, achando-se grávida, grita com as dores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de parto”</a:t>
            </a:r>
            <a:endParaRPr lang="pt-BR" sz="4400" spc="3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685715" y="4169185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12:1</a:t>
            </a:r>
          </a:p>
        </p:txBody>
      </p:sp>
    </p:spTree>
    <p:extLst>
      <p:ext uri="{BB962C8B-B14F-4D97-AF65-F5344CB8AC3E}">
        <p14:creationId xmlns:p14="http://schemas.microsoft.com/office/powerpoint/2010/main" val="379198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82232" y="624108"/>
            <a:ext cx="10959528" cy="5262979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IGREJA DE DEUS É REPRESENTADA AO LONGO DA BÍBLIA POR DIVERSOS SÍMBOLOS: </a:t>
            </a:r>
          </a:p>
          <a:p>
            <a:pPr algn="ctr"/>
            <a:endParaRPr lang="pt-BR" sz="48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  <a:p>
            <a:pPr algn="ctr"/>
            <a:r>
              <a:rPr lang="pt-BR" sz="48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mulher pura (Efe. 5:25-27) representa a Igreja verdadeira antes e depois da </a:t>
            </a:r>
            <a:r>
              <a:rPr lang="pt-BR" sz="48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cruz.</a:t>
            </a:r>
            <a:r>
              <a:rPr lang="pt-BR" sz="48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</a:t>
            </a:r>
            <a:endParaRPr lang="pt-BR" sz="4800" b="1" spc="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  <a:p>
            <a:pPr algn="ctr"/>
            <a:endParaRPr lang="pt-BR" sz="4800" b="1" spc="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  <a:p>
            <a:pPr algn="ctr"/>
            <a:endParaRPr lang="pt-BR" sz="48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00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82232" y="624108"/>
            <a:ext cx="10959528" cy="5262979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IGREJA DE DEUS É REPRESENTADA AO LONGO DA BÍBLIA POR DIVERSOS SÍMBOLOS: </a:t>
            </a:r>
          </a:p>
          <a:p>
            <a:pPr algn="ctr"/>
            <a:endParaRPr lang="pt-BR" sz="48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  <a:p>
            <a:pPr algn="ctr"/>
            <a:r>
              <a:rPr lang="pt-BR" sz="48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Em Apocalipse 12 o Sol representa o Novo Testamento, dispensação na qual nasceu o Cristo como o Antítipo ou a realidade prefigurada no Antigo </a:t>
            </a:r>
            <a:r>
              <a:rPr lang="pt-BR" sz="48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Testamento.</a:t>
            </a:r>
            <a:endParaRPr lang="pt-BR" sz="4800" b="1" spc="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  <a:p>
            <a:pPr algn="ctr"/>
            <a:endParaRPr lang="pt-BR" sz="48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89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8855" y="4245650"/>
            <a:ext cx="11177908" cy="1938992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2. Quem representa o dragão vermelho com sete cabeças e dez chifres?</a:t>
            </a:r>
          </a:p>
        </p:txBody>
      </p:sp>
    </p:spTree>
    <p:extLst>
      <p:ext uri="{BB962C8B-B14F-4D97-AF65-F5344CB8AC3E}">
        <p14:creationId xmlns:p14="http://schemas.microsoft.com/office/powerpoint/2010/main" val="338365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2062</Words>
  <Application>Microsoft Office PowerPoint</Application>
  <PresentationFormat>Widescreen</PresentationFormat>
  <Paragraphs>111</Paragraphs>
  <Slides>34</Slides>
  <Notes>24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Steelfish Rg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Usuário do Windows</cp:lastModifiedBy>
  <cp:revision>24</cp:revision>
  <dcterms:created xsi:type="dcterms:W3CDTF">2018-08-10T00:12:00Z</dcterms:created>
  <dcterms:modified xsi:type="dcterms:W3CDTF">2018-08-10T18:22:12Z</dcterms:modified>
</cp:coreProperties>
</file>