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2" r:id="rId2"/>
    <p:sldId id="291" r:id="rId3"/>
    <p:sldId id="256" r:id="rId4"/>
    <p:sldId id="257" r:id="rId5"/>
    <p:sldId id="281" r:id="rId6"/>
    <p:sldId id="258" r:id="rId7"/>
    <p:sldId id="259" r:id="rId8"/>
    <p:sldId id="280" r:id="rId9"/>
    <p:sldId id="260" r:id="rId10"/>
    <p:sldId id="261" r:id="rId11"/>
    <p:sldId id="262" r:id="rId12"/>
    <p:sldId id="282" r:id="rId13"/>
    <p:sldId id="263" r:id="rId14"/>
    <p:sldId id="264" r:id="rId15"/>
    <p:sldId id="265" r:id="rId16"/>
    <p:sldId id="283" r:id="rId17"/>
    <p:sldId id="293" r:id="rId18"/>
    <p:sldId id="266" r:id="rId19"/>
    <p:sldId id="268" r:id="rId20"/>
    <p:sldId id="284" r:id="rId21"/>
    <p:sldId id="270" r:id="rId22"/>
    <p:sldId id="271" r:id="rId23"/>
    <p:sldId id="272" r:id="rId24"/>
    <p:sldId id="285" r:id="rId25"/>
    <p:sldId id="273" r:id="rId26"/>
    <p:sldId id="294" r:id="rId27"/>
    <p:sldId id="295" r:id="rId28"/>
    <p:sldId id="274" r:id="rId29"/>
    <p:sldId id="275" r:id="rId30"/>
    <p:sldId id="286" r:id="rId31"/>
    <p:sldId id="276" r:id="rId32"/>
    <p:sldId id="277" r:id="rId33"/>
    <p:sldId id="278" r:id="rId34"/>
    <p:sldId id="287" r:id="rId35"/>
    <p:sldId id="288" r:id="rId36"/>
    <p:sldId id="279" r:id="rId37"/>
    <p:sldId id="290"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0072" autoAdjust="0"/>
  </p:normalViewPr>
  <p:slideViewPr>
    <p:cSldViewPr snapToGrid="0">
      <p:cViewPr varScale="1">
        <p:scale>
          <a:sx n="56" d="100"/>
          <a:sy n="56" d="100"/>
        </p:scale>
        <p:origin x="4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CBC1-2FAA-4956-9972-DB215EDB8229}" type="datetimeFigureOut">
              <a:rPr lang="pt-BR" smtClean="0"/>
              <a:t>09/08/2018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F4A5F-AE87-4437-912E-23515D8B86E2}" type="slidenum">
              <a:rPr lang="pt-BR" smtClean="0"/>
              <a:t>‹nº›</a:t>
            </a:fld>
            <a:endParaRPr lang="pt-BR"/>
          </a:p>
        </p:txBody>
      </p:sp>
    </p:spTree>
    <p:extLst>
      <p:ext uri="{BB962C8B-B14F-4D97-AF65-F5344CB8AC3E}">
        <p14:creationId xmlns:p14="http://schemas.microsoft.com/office/powerpoint/2010/main" val="92871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livros de Daniel e Apocalipse são conhecidos como apocalípticos, devido ao grande número de imagens, símbolos e mensagens proféticas. No entanto, há outros livros bíblicos que contêm mensagens apocalípticas, embora não sejam tão ricos em simbolismos. Esse é o caso de algumas cartas de Paulo, particularmente aos tessalonicenses.</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3</a:t>
            </a:fld>
            <a:endParaRPr lang="pt-BR"/>
          </a:p>
        </p:txBody>
      </p:sp>
    </p:spTree>
    <p:extLst>
      <p:ext uri="{BB962C8B-B14F-4D97-AF65-F5344CB8AC3E}">
        <p14:creationId xmlns:p14="http://schemas.microsoft.com/office/powerpoint/2010/main" val="201804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4. Que atitudes teria o homem da iniquidade? 2Tessalonicenses 2:4 - Marque V ou F</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15</a:t>
            </a:fld>
            <a:endParaRPr lang="pt-BR"/>
          </a:p>
        </p:txBody>
      </p:sp>
    </p:spTree>
    <p:extLst>
      <p:ext uri="{BB962C8B-B14F-4D97-AF65-F5344CB8AC3E}">
        <p14:creationId xmlns:p14="http://schemas.microsoft.com/office/powerpoint/2010/main" val="102446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Vejamos a comparação entre os dois poderes, o chifre pequeno de Daniel 7 que “falava grandiosamente” (v.8,11,20), e a besta de Apocalipse 13 que fala “grandes coisas e blasfémias” (v. 5). A blasfêmia do anticristo consiste no desejo de: 1) Querer ocupar o lugar de Deus. 2) Perdoar pecados (Mc 2:1-7). 3) Atacar a lei de Deus e Suas verdades (Dan. 7.25; 8.12).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17</a:t>
            </a:fld>
            <a:endParaRPr lang="pt-BR"/>
          </a:p>
        </p:txBody>
      </p:sp>
    </p:spTree>
    <p:extLst>
      <p:ext uri="{BB962C8B-B14F-4D97-AF65-F5344CB8AC3E}">
        <p14:creationId xmlns:p14="http://schemas.microsoft.com/office/powerpoint/2010/main" val="163873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Vejamos a comparação entre os dois poderes, o chifre pequeno de Daniel 7 que “falava grandiosamente” (v.8,11,20), e a besta de Apocalipse 13 que fala “grandes coisas e blasfémias” (v. 5). A blasfêmia do anticristo consiste no desejo de: 1) Querer ocupar o lugar de Deus. 2) Perdoar pecados (Mc 2:1-7). 3) Atacar a lei de Deus e Suas verdades (Dan. 7.25; 8.12).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18</a:t>
            </a:fld>
            <a:endParaRPr lang="pt-BR"/>
          </a:p>
        </p:txBody>
      </p:sp>
    </p:spTree>
    <p:extLst>
      <p:ext uri="{BB962C8B-B14F-4D97-AF65-F5344CB8AC3E}">
        <p14:creationId xmlns:p14="http://schemas.microsoft.com/office/powerpoint/2010/main" val="193604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5. Segundo o Apóstolo Paulo o que o mistério da iniquidade aguarda? 1Tessalonicenses 2:6, 7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19</a:t>
            </a:fld>
            <a:endParaRPr lang="pt-BR"/>
          </a:p>
        </p:txBody>
      </p:sp>
    </p:spTree>
    <p:extLst>
      <p:ext uri="{BB962C8B-B14F-4D97-AF65-F5344CB8AC3E}">
        <p14:creationId xmlns:p14="http://schemas.microsoft.com/office/powerpoint/2010/main" val="407723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Paulo </a:t>
            </a:r>
            <a:r>
              <a:rPr lang="pt-BR" dirty="0" smtClean="0"/>
              <a:t>predisse a grande apostasia que tomaria lugar como resultado do estabelecimento do poder papal: o espírito de transigência e conformidade fora restringido durante algum tempo pelas terríveis perseguições que a igreja suportou sob o paganismo.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21</a:t>
            </a:fld>
            <a:endParaRPr lang="pt-BR"/>
          </a:p>
        </p:txBody>
      </p:sp>
    </p:spTree>
    <p:extLst>
      <p:ext uri="{BB962C8B-B14F-4D97-AF65-F5344CB8AC3E}">
        <p14:creationId xmlns:p14="http://schemas.microsoft.com/office/powerpoint/2010/main" val="318874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Mas, quando a perseguição cessou e o cristianismo ascendeu às cortes e palácios dos reis, a igreja deixou de lado a simplicidade de Jesus e dos Seus apóstolos, em troca de pompa e orgulho dos sacerdotes e governantes pagãos. Em lugar das ordenanças divinas estabeleceu as teorias e as tradições humanas.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22</a:t>
            </a:fld>
            <a:endParaRPr lang="pt-BR"/>
          </a:p>
        </p:txBody>
      </p:sp>
    </p:spTree>
    <p:extLst>
      <p:ext uri="{BB962C8B-B14F-4D97-AF65-F5344CB8AC3E}">
        <p14:creationId xmlns:p14="http://schemas.microsoft.com/office/powerpoint/2010/main" val="142982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6. Como o iniquo atuará nos últimos dias? 2Tessalonicenses 2:9</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23</a:t>
            </a:fld>
            <a:endParaRPr lang="pt-BR"/>
          </a:p>
        </p:txBody>
      </p:sp>
    </p:spTree>
    <p:extLst>
      <p:ext uri="{BB962C8B-B14F-4D97-AF65-F5344CB8AC3E}">
        <p14:creationId xmlns:p14="http://schemas.microsoft.com/office/powerpoint/2010/main" val="3624481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Antes do retorno de Jesus, o próprio Satanás irá falsificar a “vinda de Cristo”. Jesus nos admoestou a respeito disso. “Vede que ninguém vos engane... Então, se alguém vos disser: Eis aqui o Cristo! Ou: Ei-lo ali! Não acrediteis; porque surgirão falsos cristos e falsos profetas operando grandes sinais e prodígios para enganar, se possível, os próprios eleitos” (Mat. 24:4, 23-24).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25</a:t>
            </a:fld>
            <a:endParaRPr lang="pt-BR"/>
          </a:p>
        </p:txBody>
      </p:sp>
    </p:spTree>
    <p:extLst>
      <p:ext uri="{BB962C8B-B14F-4D97-AF65-F5344CB8AC3E}">
        <p14:creationId xmlns:p14="http://schemas.microsoft.com/office/powerpoint/2010/main" val="304152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engano no tempo do fim será baseado na falsificação de três ações do ministério de Cristo: milagres; sinais e </a:t>
            </a:r>
            <a:r>
              <a:rPr lang="pt-BR" dirty="0" err="1" smtClean="0"/>
              <a:t>pseudoprodígios</a:t>
            </a:r>
            <a:r>
              <a:rPr lang="pt-BR" dirty="0" smtClean="0"/>
              <a:t>. Através desta contrafação satânica muitas igrejas que professam ser cristãs dependerão mais de milagres, curas e prodígios, do que da Palavra de Deus. Esses movimentos religiosos serão mais facilmente enganados no tempo do fim.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28</a:t>
            </a:fld>
            <a:endParaRPr lang="pt-BR"/>
          </a:p>
        </p:txBody>
      </p:sp>
    </p:spTree>
    <p:extLst>
      <p:ext uri="{BB962C8B-B14F-4D97-AF65-F5344CB8AC3E}">
        <p14:creationId xmlns:p14="http://schemas.microsoft.com/office/powerpoint/2010/main" val="55648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7. Quando o iníquo será destruído? 2 Tessalonicenses 2:8</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29</a:t>
            </a:fld>
            <a:endParaRPr lang="pt-BR"/>
          </a:p>
        </p:txBody>
      </p:sp>
    </p:spTree>
    <p:extLst>
      <p:ext uri="{BB962C8B-B14F-4D97-AF65-F5344CB8AC3E}">
        <p14:creationId xmlns:p14="http://schemas.microsoft.com/office/powerpoint/2010/main" val="3486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1. Que conselho deu o apóstolo Paulo aos cristãos de </a:t>
            </a:r>
            <a:r>
              <a:rPr lang="pt-BR" dirty="0" err="1" smtClean="0"/>
              <a:t>Tessalonica</a:t>
            </a:r>
            <a:r>
              <a:rPr lang="pt-BR" dirty="0" smtClean="0"/>
              <a:t>? 1Tessalonicenses 5:20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4</a:t>
            </a:fld>
            <a:endParaRPr lang="pt-BR"/>
          </a:p>
        </p:txBody>
      </p:sp>
    </p:spTree>
    <p:extLst>
      <p:ext uri="{BB962C8B-B14F-4D97-AF65-F5344CB8AC3E}">
        <p14:creationId xmlns:p14="http://schemas.microsoft.com/office/powerpoint/2010/main" val="3029796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“iníquo” descrito pelo apóstolo Paulo é identificado como o chifre pequeno da profecia de Daniel 7 e como a besta de Apocalipse 13.  Paulo disse que este poder será destruído no momento da segunda vinda de Jesus. Se “o homem do pecado” irá ser destruído quando Cristo voltar, então ele representa o ultimo poder humano e inimigo de Deus que governará o mundo.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31</a:t>
            </a:fld>
            <a:endParaRPr lang="pt-BR"/>
          </a:p>
        </p:txBody>
      </p:sp>
    </p:spTree>
    <p:extLst>
      <p:ext uri="{BB962C8B-B14F-4D97-AF65-F5344CB8AC3E}">
        <p14:creationId xmlns:p14="http://schemas.microsoft.com/office/powerpoint/2010/main" val="1465280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força dominante nos dias de Paulo era o Império Romano. Por isso, a sua descrição se encontra no futuro. Ele viveu sob o poder simbolizado pelo dragão – Roma. O poder referido por ele deveria surgir depois da vigência de Roma Imperial, ou seja, Roma Papal.</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32</a:t>
            </a:fld>
            <a:endParaRPr lang="pt-BR"/>
          </a:p>
        </p:txBody>
      </p:sp>
    </p:spTree>
    <p:extLst>
      <p:ext uri="{BB962C8B-B14F-4D97-AF65-F5344CB8AC3E}">
        <p14:creationId xmlns:p14="http://schemas.microsoft.com/office/powerpoint/2010/main" val="35895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8. Que atitudes devem ter aqueles que aguardam a segunda vinda de Cristo? </a:t>
            </a:r>
          </a:p>
          <a:p>
            <a:r>
              <a:rPr lang="pt-BR" dirty="0" smtClean="0"/>
              <a:t>2 Tessalonicenses 2:13-17 - Marque V ou F</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33</a:t>
            </a:fld>
            <a:endParaRPr lang="pt-BR"/>
          </a:p>
        </p:txBody>
      </p:sp>
    </p:spTree>
    <p:extLst>
      <p:ext uri="{BB962C8B-B14F-4D97-AF65-F5344CB8AC3E}">
        <p14:creationId xmlns:p14="http://schemas.microsoft.com/office/powerpoint/2010/main" val="275969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50000"/>
              </a:lnSpc>
            </a:pPr>
            <a:r>
              <a:rPr lang="pt-BR" sz="1200" b="1" dirty="0" smtClean="0">
                <a:solidFill>
                  <a:schemeClr val="bg1"/>
                </a:solidFill>
                <a:latin typeface="Arial" pitchFamily="34" charset="0"/>
                <a:cs typeface="Arial" pitchFamily="34" charset="0"/>
              </a:rPr>
              <a:t>Compromisso de fé:</a:t>
            </a:r>
          </a:p>
          <a:p>
            <a:pPr>
              <a:lnSpc>
                <a:spcPct val="150000"/>
              </a:lnSpc>
            </a:pPr>
            <a:endParaRPr lang="pt-BR" sz="1200" b="1" dirty="0" smtClean="0">
              <a:solidFill>
                <a:schemeClr val="bg1"/>
              </a:solidFill>
              <a:latin typeface="Arial" pitchFamily="34" charset="0"/>
              <a:cs typeface="Arial" pitchFamily="34" charset="0"/>
            </a:endParaRPr>
          </a:p>
          <a:p>
            <a:r>
              <a:rPr lang="pt-BR" sz="1200" dirty="0" smtClean="0">
                <a:solidFill>
                  <a:schemeClr val="bg1"/>
                </a:solidFill>
                <a:latin typeface="Arial" pitchFamily="34" charset="0"/>
                <a:cs typeface="Arial" pitchFamily="34" charset="0"/>
              </a:rPr>
              <a:t>(     ) Não desprezarei as profecias relacionadas aos últimos dias. </a:t>
            </a:r>
          </a:p>
          <a:p>
            <a:endParaRPr lang="pt-BR" sz="1200" dirty="0" smtClean="0">
              <a:solidFill>
                <a:schemeClr val="bg1"/>
              </a:solidFill>
              <a:latin typeface="Arial" pitchFamily="34" charset="0"/>
              <a:cs typeface="Arial" pitchFamily="34" charset="0"/>
            </a:endParaRPr>
          </a:p>
          <a:p>
            <a:r>
              <a:rPr lang="pt-BR" sz="1200" dirty="0" smtClean="0">
                <a:solidFill>
                  <a:schemeClr val="bg1"/>
                </a:solidFill>
                <a:latin typeface="Arial" pitchFamily="34" charset="0"/>
                <a:cs typeface="Arial" pitchFamily="34" charset="0"/>
              </a:rPr>
              <a:t>(     ) Creio que existe uma falsificação da verdade e que devo rejeitá-la.</a:t>
            </a:r>
          </a:p>
          <a:p>
            <a:r>
              <a:rPr lang="pt-BR" sz="1200" dirty="0" smtClean="0">
                <a:solidFill>
                  <a:schemeClr val="bg1"/>
                </a:solidFill>
                <a:latin typeface="Arial" pitchFamily="34" charset="0"/>
                <a:cs typeface="Arial" pitchFamily="34" charset="0"/>
              </a:rPr>
              <a:t>  </a:t>
            </a:r>
          </a:p>
          <a:p>
            <a:r>
              <a:rPr lang="pt-BR" sz="1200" dirty="0" smtClean="0">
                <a:solidFill>
                  <a:schemeClr val="bg1"/>
                </a:solidFill>
                <a:latin typeface="Arial" pitchFamily="34" charset="0"/>
                <a:cs typeface="Arial" pitchFamily="34" charset="0"/>
              </a:rPr>
              <a:t>(     ) Permanecerei firme obedecendo à Palavra de Deus até a volta de Jesus.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36</a:t>
            </a:fld>
            <a:endParaRPr lang="pt-BR"/>
          </a:p>
        </p:txBody>
      </p:sp>
    </p:spTree>
    <p:extLst>
      <p:ext uri="{BB962C8B-B14F-4D97-AF65-F5344CB8AC3E}">
        <p14:creationId xmlns:p14="http://schemas.microsoft.com/office/powerpoint/2010/main" val="415489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profecia é a revelação da vontade de Deus para a salvação do homem. Não foi dada para satisfazer a curiosidade humana pelo desconhecido, nem meramente para prever o futuro. O grande objetivo das profecias é revelar que Deus está no comando da história desta Terra, e que não é o acaso que governa nossa vida.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6</a:t>
            </a:fld>
            <a:endParaRPr lang="pt-BR"/>
          </a:p>
        </p:txBody>
      </p:sp>
    </p:spTree>
    <p:extLst>
      <p:ext uri="{BB962C8B-B14F-4D97-AF65-F5344CB8AC3E}">
        <p14:creationId xmlns:p14="http://schemas.microsoft.com/office/powerpoint/2010/main" val="246652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 Que expectativa estava vivendo a igreja de </a:t>
            </a:r>
            <a:r>
              <a:rPr lang="pt-BR" dirty="0" err="1" smtClean="0"/>
              <a:t>Tessalonica</a:t>
            </a:r>
            <a:r>
              <a:rPr lang="pt-BR" dirty="0" smtClean="0"/>
              <a:t>? 2Tessalonicenses 2:1-2</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7</a:t>
            </a:fld>
            <a:endParaRPr lang="pt-BR"/>
          </a:p>
        </p:txBody>
      </p:sp>
    </p:spTree>
    <p:extLst>
      <p:ext uri="{BB962C8B-B14F-4D97-AF65-F5344CB8AC3E}">
        <p14:creationId xmlns:p14="http://schemas.microsoft.com/office/powerpoint/2010/main" val="393134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Paulo escreveu a carta aos Tessalonicenses para combater e corrigir ideias errôneas quanto à proximidade da vinda de Cristo. Eles não deviam mover-se do fundamento da Palavra de Deus e deixar ser “levados ao redor por todo vento de doutrina” </a:t>
            </a:r>
          </a:p>
          <a:p>
            <a:r>
              <a:rPr lang="pt-BR" dirty="0" smtClean="0"/>
              <a:t>(</a:t>
            </a:r>
            <a:r>
              <a:rPr lang="pt-BR" dirty="0" err="1" smtClean="0"/>
              <a:t>Ef</a:t>
            </a:r>
            <a:r>
              <a:rPr lang="pt-BR" dirty="0" smtClean="0"/>
              <a:t> 4:14).</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9</a:t>
            </a:fld>
            <a:endParaRPr lang="pt-BR"/>
          </a:p>
        </p:txBody>
      </p:sp>
    </p:spTree>
    <p:extLst>
      <p:ext uri="{BB962C8B-B14F-4D97-AF65-F5344CB8AC3E}">
        <p14:creationId xmlns:p14="http://schemas.microsoft.com/office/powerpoint/2010/main" val="131304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Eles deveriam ser firmes em seu modo de pensar. A ideia de que a vinda do Senhor era iminente, tinha mantido os Tessalonicenses em um estado de contínuo alarme.</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10</a:t>
            </a:fld>
            <a:endParaRPr lang="pt-BR"/>
          </a:p>
        </p:txBody>
      </p:sp>
    </p:spTree>
    <p:extLst>
      <p:ext uri="{BB962C8B-B14F-4D97-AF65-F5344CB8AC3E}">
        <p14:creationId xmlns:p14="http://schemas.microsoft.com/office/powerpoint/2010/main" val="254670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 Segundo o apóstolo que evento se daria antes da segunda vinda de Cristo? 2Tessalonicenses 2:3</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11</a:t>
            </a:fld>
            <a:endParaRPr lang="pt-BR"/>
          </a:p>
        </p:txBody>
      </p:sp>
    </p:spTree>
    <p:extLst>
      <p:ext uri="{BB962C8B-B14F-4D97-AF65-F5344CB8AC3E}">
        <p14:creationId xmlns:p14="http://schemas.microsoft.com/office/powerpoint/2010/main" val="316753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Ao longo do livro de Daniel existe um elemento comum, ou seja, a figura do chifre pequeno que persegue e procura destruir o povo de Deus. Nos escritos do Apóstolo Paulo a besta e o chifre pequeno citados por Daniel recebem o nome de “homem da iniquidade” ou “homem do pecado”. </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13</a:t>
            </a:fld>
            <a:endParaRPr lang="pt-BR"/>
          </a:p>
        </p:txBody>
      </p:sp>
    </p:spTree>
    <p:extLst>
      <p:ext uri="{BB962C8B-B14F-4D97-AF65-F5344CB8AC3E}">
        <p14:creationId xmlns:p14="http://schemas.microsoft.com/office/powerpoint/2010/main" val="12054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Todo o conteúdo apresentado pelo apóstolo Paulo é ampliado com maiores detalhes no livro do Apocalipse (13-19). Nestes capítulos João desenvolve o tema do anticristo, da besta e do falso profeta.</a:t>
            </a:r>
          </a:p>
          <a:p>
            <a:endParaRPr lang="pt-BR" dirty="0"/>
          </a:p>
        </p:txBody>
      </p:sp>
      <p:sp>
        <p:nvSpPr>
          <p:cNvPr id="4" name="Espaço Reservado para Número de Slide 3"/>
          <p:cNvSpPr>
            <a:spLocks noGrp="1"/>
          </p:cNvSpPr>
          <p:nvPr>
            <p:ph type="sldNum" sz="quarter" idx="10"/>
          </p:nvPr>
        </p:nvSpPr>
        <p:spPr/>
        <p:txBody>
          <a:bodyPr/>
          <a:lstStyle/>
          <a:p>
            <a:fld id="{0B6F4A5F-AE87-4437-912E-23515D8B86E2}" type="slidenum">
              <a:rPr lang="pt-BR" smtClean="0"/>
              <a:t>14</a:t>
            </a:fld>
            <a:endParaRPr lang="pt-BR"/>
          </a:p>
        </p:txBody>
      </p:sp>
    </p:spTree>
    <p:extLst>
      <p:ext uri="{BB962C8B-B14F-4D97-AF65-F5344CB8AC3E}">
        <p14:creationId xmlns:p14="http://schemas.microsoft.com/office/powerpoint/2010/main" val="140036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278259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312421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187352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33564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373342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16E5877-89B1-47A0-9884-9537676BB3EA}" type="datetimeFigureOut">
              <a:rPr lang="pt-BR" smtClean="0"/>
              <a:t>09/08/2018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30567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16E5877-89B1-47A0-9884-9537676BB3EA}" type="datetimeFigureOut">
              <a:rPr lang="pt-BR" smtClean="0"/>
              <a:t>09/08/2018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170461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16E5877-89B1-47A0-9884-9537676BB3EA}" type="datetimeFigureOut">
              <a:rPr lang="pt-BR" smtClean="0"/>
              <a:t>09/08/2018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393384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16E5877-89B1-47A0-9884-9537676BB3EA}" type="datetimeFigureOut">
              <a:rPr lang="pt-BR" smtClean="0"/>
              <a:t>09/08/2018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112200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16E5877-89B1-47A0-9884-9537676BB3EA}" type="datetimeFigureOut">
              <a:rPr lang="pt-BR" smtClean="0"/>
              <a:t>09/08/2018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194520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16E5877-89B1-47A0-9884-9537676BB3EA}" type="datetimeFigureOut">
              <a:rPr lang="pt-BR" smtClean="0"/>
              <a:t>09/08/2018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1A4D608-148F-4605-8F90-712EE26F3CD4}" type="slidenum">
              <a:rPr lang="pt-BR" smtClean="0"/>
              <a:t>‹nº›</a:t>
            </a:fld>
            <a:endParaRPr lang="pt-BR"/>
          </a:p>
        </p:txBody>
      </p:sp>
    </p:spTree>
    <p:extLst>
      <p:ext uri="{BB962C8B-B14F-4D97-AF65-F5344CB8AC3E}">
        <p14:creationId xmlns:p14="http://schemas.microsoft.com/office/powerpoint/2010/main" val="65999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E5877-89B1-47A0-9884-9537676BB3EA}" type="datetimeFigureOut">
              <a:rPr lang="pt-BR" smtClean="0"/>
              <a:t>09/08/2018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4D608-148F-4605-8F90-712EE26F3CD4}" type="slidenum">
              <a:rPr lang="pt-BR" smtClean="0"/>
              <a:t>‹nº›</a:t>
            </a:fld>
            <a:endParaRPr lang="pt-BR"/>
          </a:p>
        </p:txBody>
      </p:sp>
    </p:spTree>
    <p:extLst>
      <p:ext uri="{BB962C8B-B14F-4D97-AF65-F5344CB8AC3E}">
        <p14:creationId xmlns:p14="http://schemas.microsoft.com/office/powerpoint/2010/main" val="394172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61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85520" y="4107900"/>
            <a:ext cx="11172489"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Eles deveriam ser firmes em seu modo de pensar. A ideia de que a vinda do Senhor era iminente, tinha mantido os Tessalonicenses em um estado de contínuo alarme</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63295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62492" y="4131609"/>
            <a:ext cx="11177908" cy="1938992"/>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3. Segundo o apóstolo que evento se daria antes da segunda vinda de Cristo? </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14989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028" y="1796255"/>
            <a:ext cx="11347537"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“Ninguém</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de nenhum modo, vos engane, porque isto não acontecerá sem que primeiro venha a apostasia e seja revelado o homem da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iniquidade,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 filho da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perdição.”</a:t>
            </a:r>
          </a:p>
        </p:txBody>
      </p:sp>
      <p:sp>
        <p:nvSpPr>
          <p:cNvPr id="3" name="CaixaDeTexto 2"/>
          <p:cNvSpPr txBox="1"/>
          <p:nvPr/>
        </p:nvSpPr>
        <p:spPr>
          <a:xfrm>
            <a:off x="3574759" y="4340275"/>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2:3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748889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29475" y="673069"/>
            <a:ext cx="11172489"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Ao longo do livro de Daniel existe um elemento comum, ou seja, a figura do chifre pequeno que persegue e procura destruir o povo de Deus. </a:t>
            </a:r>
          </a:p>
        </p:txBody>
      </p:sp>
    </p:spTree>
    <p:extLst>
      <p:ext uri="{BB962C8B-B14F-4D97-AF65-F5344CB8AC3E}">
        <p14:creationId xmlns:p14="http://schemas.microsoft.com/office/powerpoint/2010/main" val="1478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85519" y="3329687"/>
            <a:ext cx="11172489" cy="2800767"/>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rPr>
              <a:t>Todo o conteúdo apresentado pelo apóstolo Paulo é ampliado com maiores detalhes no livro do Apocalipse (13-19). Nestes capítulos João desenvolve o tema do anticristo, da besta e do falso profeta</a:t>
            </a: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t>
            </a:r>
            <a:endPar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76293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16736" y="3996142"/>
            <a:ext cx="11177908" cy="1015663"/>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4. Que atitudes teria o homem da iniquidade? </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96983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026" y="1912987"/>
            <a:ext cx="11347537" cy="2123658"/>
          </a:xfrm>
          <a:prstGeom prst="rect">
            <a:avLst/>
          </a:prstGeom>
          <a:no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qual se opõe e se levanta contra tudo que se chama Deus ou é objeto de culto, a ponto de assentar-se no santuário de Deus, ostentando-se como se fosse o próprio Deus</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p:txBody>
      </p:sp>
      <p:sp>
        <p:nvSpPr>
          <p:cNvPr id="3" name="CaixaDeTexto 2"/>
          <p:cNvSpPr txBox="1"/>
          <p:nvPr/>
        </p:nvSpPr>
        <p:spPr>
          <a:xfrm>
            <a:off x="3574759" y="4340275"/>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2:4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65663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5352" y="2142912"/>
            <a:ext cx="11172489"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 comparação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entre os dois poderes, o chifre pequeno de Daniel 7 que “falava grandiosamente” (v.8,11,20), e a besta de Apocalipse 13 que fala “grandes coisas e blasfémias” (v. 5). </a:t>
            </a:r>
          </a:p>
        </p:txBody>
      </p:sp>
    </p:spTree>
    <p:extLst>
      <p:ext uri="{BB962C8B-B14F-4D97-AF65-F5344CB8AC3E}">
        <p14:creationId xmlns:p14="http://schemas.microsoft.com/office/powerpoint/2010/main" val="25272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76151" y="621739"/>
            <a:ext cx="11172489" cy="5509200"/>
          </a:xfrm>
          <a:prstGeom prst="rect">
            <a:avLst/>
          </a:prstGeom>
          <a:solidFill>
            <a:schemeClr val="tx1">
              <a:lumMod val="95000"/>
              <a:lumOff val="5000"/>
              <a:alpha val="78000"/>
            </a:schemeClr>
          </a:solidFill>
        </p:spPr>
        <p:txBody>
          <a:bodyPr wrap="square" rtlCol="0">
            <a:spAutoFit/>
          </a:bodyPr>
          <a:lstStyle/>
          <a:p>
            <a:pPr algn="ct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 BLASFÊMIA DO ANTICRISTO CONSISTE NO DESEJO DE: </a:t>
            </a:r>
          </a:p>
          <a:p>
            <a:pPr marL="742950" indent="-742950" algn="ctr">
              <a:buAutoNum type="arabicParenR"/>
            </a:pP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Querer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ocupar o lugar de </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Deus.</a:t>
            </a:r>
          </a:p>
          <a:p>
            <a:pPr marL="742950" indent="-742950" algn="ctr">
              <a:buAutoNum type="arabicParenR"/>
            </a:pP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Perdoar pecados (Mc 2:1-7). </a:t>
            </a:r>
            <a:endPar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a:p>
            <a:pPr marL="742950" indent="-742950" algn="ctr">
              <a:buAutoNum type="arabicParenR"/>
            </a:pP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Atacar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 lei de Deus e Suas verdades (Dan. 7.25; 8.12</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a:p>
            <a:pPr marL="742950" indent="-742950" algn="ctr">
              <a:buAutoNum type="arabicParenR"/>
            </a:pP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Difamar o carácter de Deus (Dan. 7.25; </a:t>
            </a:r>
            <a:r>
              <a:rPr lang="pt-BR" sz="4400" b="1" spc="300" dirty="0" err="1">
                <a:solidFill>
                  <a:srgbClr val="FFC000"/>
                </a:solidFill>
                <a:effectLst>
                  <a:outerShdw blurRad="38100" dist="38100" dir="2700000" algn="tl">
                    <a:srgbClr val="000000">
                      <a:alpha val="43137"/>
                    </a:srgbClr>
                  </a:outerShdw>
                </a:effectLst>
                <a:latin typeface="Steelfish Rg" panose="020B0608020202040504" pitchFamily="34" charset="0"/>
              </a:rPr>
              <a:t>Ap</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 13.6). </a:t>
            </a:r>
            <a:endPar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a:p>
            <a:pPr marL="742950" indent="-742950" algn="ctr">
              <a:buAutoNum type="arabicParenR"/>
            </a:pP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Perverter o plano da salvação desviando as pessoas do ministério sacerdotal de Cristo no santuário celestial </a:t>
            </a:r>
            <a:b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b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Dan. 8:10-13; Ap.13:6).</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39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81948" y="4092698"/>
            <a:ext cx="11177908" cy="1938992"/>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5. Segundo o Apóstolo Paulo o que o mistério da iniquidade aguarda?</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23784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5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38328" y="1461687"/>
            <a:ext cx="10165212" cy="2800767"/>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E, agora, sabeis o que o detém, para que ele seja revelado somente em ocasião própria</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Com efeito, o mistério da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iniquidade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já opera e aguarda somente que seja afastado aquele que agora o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detém.</a:t>
            </a:r>
          </a:p>
        </p:txBody>
      </p:sp>
      <p:sp>
        <p:nvSpPr>
          <p:cNvPr id="3" name="CaixaDeTexto 2"/>
          <p:cNvSpPr txBox="1"/>
          <p:nvPr/>
        </p:nvSpPr>
        <p:spPr>
          <a:xfrm>
            <a:off x="3722898" y="4419834"/>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2:6,7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902949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3315" y="3577202"/>
            <a:ext cx="11346723"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O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espírito de transigência e conformidade fora restringido durante algum tempo pelas terríveis perseguições que a igreja suportou sob o paganismo. </a:t>
            </a:r>
          </a:p>
        </p:txBody>
      </p:sp>
    </p:spTree>
    <p:extLst>
      <p:ext uri="{BB962C8B-B14F-4D97-AF65-F5344CB8AC3E}">
        <p14:creationId xmlns:p14="http://schemas.microsoft.com/office/powerpoint/2010/main" val="6349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6930" y="3932802"/>
            <a:ext cx="11307812"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Quando </a:t>
            </a:r>
            <a:r>
              <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rPr>
              <a:t>a perseguição cessou e o cristianismo ascendeu às cortes e palácios dos reis, a igreja deixou de lado a simplicidade de Jesus e dos Seus </a:t>
            </a:r>
            <a:r>
              <a:rPr lang="pt-BR" sz="44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apóstolos.</a:t>
            </a:r>
            <a:endParaRPr lang="pt-BR" sz="44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7365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95957" y="2205532"/>
            <a:ext cx="5449201" cy="1938992"/>
          </a:xfrm>
          <a:prstGeom prst="rect">
            <a:avLst/>
          </a:prstGeom>
          <a:solidFill>
            <a:schemeClr val="bg2">
              <a:lumMod val="50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6. Como o iniquo atuará nos últimos dias? </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16531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99418" y="2239900"/>
            <a:ext cx="10165212" cy="1446550"/>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Ora, o aparecimento do iníquo é segundo a eficácia de Satanás, com todo poder, e sinais, e prodígios da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mentira.</a:t>
            </a:r>
          </a:p>
        </p:txBody>
      </p:sp>
      <p:sp>
        <p:nvSpPr>
          <p:cNvPr id="3" name="CaixaDeTexto 2"/>
          <p:cNvSpPr txBox="1"/>
          <p:nvPr/>
        </p:nvSpPr>
        <p:spPr>
          <a:xfrm>
            <a:off x="3683987" y="4205826"/>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2:9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47835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74108" y="2075180"/>
            <a:ext cx="5934736" cy="2123658"/>
          </a:xfrm>
          <a:prstGeom prst="rect">
            <a:avLst/>
          </a:prstGeom>
          <a:solidFill>
            <a:schemeClr val="tx1">
              <a:lumMod val="75000"/>
              <a:lumOff val="2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Antes do retorno de Jesus, o próprio Satanás irá falsificar a “vinda de Cristo”. </a:t>
            </a:r>
          </a:p>
        </p:txBody>
      </p:sp>
    </p:spTree>
    <p:extLst>
      <p:ext uri="{BB962C8B-B14F-4D97-AF65-F5344CB8AC3E}">
        <p14:creationId xmlns:p14="http://schemas.microsoft.com/office/powerpoint/2010/main" val="6617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63951" y="1765767"/>
            <a:ext cx="10165212" cy="2123658"/>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“porque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surgirão falsos cristos e falsos profetas operando grandes sinais e prodígios para enganar, se possível, os próprios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eleitos”.</a:t>
            </a:r>
            <a:endPar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3683987" y="4205826"/>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Mateus 24:24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585514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99417" y="2324567"/>
            <a:ext cx="10165212" cy="1569660"/>
          </a:xfrm>
          <a:prstGeom prst="rect">
            <a:avLst/>
          </a:prstGeom>
          <a:noFill/>
        </p:spPr>
        <p:txBody>
          <a:bodyPr wrap="square" rtlCol="0">
            <a:spAutoFit/>
          </a:bodyPr>
          <a:lstStyle/>
          <a:p>
            <a:pPr algn="ctr"/>
            <a:r>
              <a:rPr lang="pt-BR" sz="4800" spc="300" dirty="0">
                <a:solidFill>
                  <a:srgbClr val="FFC000"/>
                </a:solidFill>
                <a:effectLst>
                  <a:outerShdw blurRad="38100" dist="38100" dir="2700000" algn="tl">
                    <a:srgbClr val="000000">
                      <a:alpha val="43137"/>
                    </a:srgbClr>
                  </a:outerShdw>
                </a:effectLst>
                <a:latin typeface="Steelfish Rg" panose="020B0608020202040504" pitchFamily="34" charset="0"/>
              </a:rPr>
              <a:t>“Guias cegos, que coais o mosquito e engolis o camelo!”.</a:t>
            </a:r>
            <a:endParaRPr lang="pt-BR" sz="4800"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
        <p:nvSpPr>
          <p:cNvPr id="3" name="CaixaDeTexto 2"/>
          <p:cNvSpPr txBox="1"/>
          <p:nvPr/>
        </p:nvSpPr>
        <p:spPr>
          <a:xfrm>
            <a:off x="3683987" y="4205826"/>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Mateus 23:24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4210062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1629" y="3902842"/>
            <a:ext cx="11385634"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engano no tempo do fim será baseado na falsificação de três ações do ministério de Cristo: milagres; sinais e </a:t>
            </a:r>
            <a:r>
              <a:rPr lang="pt-BR" sz="4400" b="1" spc="300" dirty="0" err="1">
                <a:solidFill>
                  <a:srgbClr val="FFC000"/>
                </a:solidFill>
                <a:effectLst>
                  <a:outerShdw blurRad="38100" dist="38100" dir="2700000" algn="tl">
                    <a:srgbClr val="000000">
                      <a:alpha val="43137"/>
                    </a:srgbClr>
                  </a:outerShdw>
                </a:effectLst>
                <a:latin typeface="Steelfish Rg" panose="020B0608020202040504" pitchFamily="34" charset="0"/>
              </a:rPr>
              <a:t>pseudoprodígios</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 </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8703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02267" y="4246539"/>
            <a:ext cx="9901678" cy="1015663"/>
          </a:xfrm>
          <a:prstGeom prst="rect">
            <a:avLst/>
          </a:prstGeom>
          <a:solidFill>
            <a:schemeClr val="tx1">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 7. Quando o iníquo será destruído? </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83298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524432" y="3894099"/>
            <a:ext cx="11172489"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Os livros de Daniel e Apocalipse são conhecidos como apocalípticos, devido ao grande número de imagens, símbolos e mensagens proféticas. </a:t>
            </a:r>
            <a:endPar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1919196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24320" y="1636785"/>
            <a:ext cx="10165212" cy="2123658"/>
          </a:xfrm>
          <a:prstGeom prst="rect">
            <a:avLst/>
          </a:prstGeom>
          <a:no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“Então</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 será, de fato, revelado o iníquo, a quem o Senhor Jesus matará com o sopro de sua boca e o destruirá pela manifestação de sua vinda</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p:txBody>
      </p:sp>
      <p:sp>
        <p:nvSpPr>
          <p:cNvPr id="3" name="CaixaDeTexto 2"/>
          <p:cNvSpPr txBox="1"/>
          <p:nvPr/>
        </p:nvSpPr>
        <p:spPr>
          <a:xfrm>
            <a:off x="3508889" y="4264192"/>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2:8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4203270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22107" y="938429"/>
            <a:ext cx="11172489"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“iníquo” descrito pelo apóstolo Paulo é identificado como o chifre pequeno da profecia de Daniel 7 e como a besta de Apocalipse 13.  </a:t>
            </a:r>
          </a:p>
        </p:txBody>
      </p:sp>
    </p:spTree>
    <p:extLst>
      <p:ext uri="{BB962C8B-B14F-4D97-AF65-F5344CB8AC3E}">
        <p14:creationId xmlns:p14="http://schemas.microsoft.com/office/powerpoint/2010/main" val="31959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62214" y="3834030"/>
            <a:ext cx="10665625" cy="2123658"/>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 força dominante nos dias de Paulo era o Império Romano. </a:t>
            </a:r>
            <a:endPar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Por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isso, a sua descrição se encontra no futuro. </a:t>
            </a:r>
            <a:endPar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Ele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viveu sob o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poder simbolizado pelo </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dragão.</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4068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8746" y="3965518"/>
            <a:ext cx="11142854" cy="1938992"/>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 8. Que atitudes devem ter aqueles que aguardam a segunda vinda de Cristo? </a:t>
            </a:r>
          </a:p>
        </p:txBody>
      </p:sp>
    </p:spTree>
    <p:extLst>
      <p:ext uri="{BB962C8B-B14F-4D97-AF65-F5344CB8AC3E}">
        <p14:creationId xmlns:p14="http://schemas.microsoft.com/office/powerpoint/2010/main" val="2203413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24318" y="1451544"/>
            <a:ext cx="10437587" cy="3477875"/>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“Assim</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pois, irmãos, permanecei firmes e guardai as tradições que vos foram ensinadas, seja por palavra, seja por epístola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nossa.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Ora, nosso Senhor Jesus Cristo mesmo e Deus, o nosso Pai, que nos amou e nos deu eterna consolação e boa esperança, pela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graça...</a:t>
            </a:r>
          </a:p>
        </p:txBody>
      </p:sp>
    </p:spTree>
    <p:extLst>
      <p:ext uri="{BB962C8B-B14F-4D97-AF65-F5344CB8AC3E}">
        <p14:creationId xmlns:p14="http://schemas.microsoft.com/office/powerpoint/2010/main" val="61673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88131" y="2229757"/>
            <a:ext cx="10437587" cy="1446550"/>
          </a:xfrm>
          <a:prstGeom prst="rect">
            <a:avLst/>
          </a:prstGeom>
          <a:noFill/>
        </p:spPr>
        <p:txBody>
          <a:bodyPr wrap="square" rtlCol="0">
            <a:spAutoFit/>
          </a:bodyPr>
          <a:lstStyle/>
          <a:p>
            <a:pPr algn="ct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...consolem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o vosso coração e vos confirmem em toda boa obra e boa palavra</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p:txBody>
      </p:sp>
      <p:sp>
        <p:nvSpPr>
          <p:cNvPr id="3" name="CaixaDeTexto 2"/>
          <p:cNvSpPr txBox="1"/>
          <p:nvPr/>
        </p:nvSpPr>
        <p:spPr>
          <a:xfrm>
            <a:off x="3508887" y="4225281"/>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2:15-17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690201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459150" y="2711371"/>
            <a:ext cx="4046706" cy="1107996"/>
          </a:xfrm>
          <a:prstGeom prst="rect">
            <a:avLst/>
          </a:prstGeom>
          <a:noFill/>
        </p:spPr>
        <p:txBody>
          <a:bodyPr wrap="square" rtlCol="0">
            <a:spAutoFit/>
          </a:bodyPr>
          <a:lstStyle/>
          <a:p>
            <a:pPr algn="ctr"/>
            <a:r>
              <a:rPr lang="pt-BR" sz="6600" b="1" spc="300" dirty="0" smtClean="0">
                <a:ln>
                  <a:solidFill>
                    <a:sysClr val="windowText" lastClr="000000"/>
                  </a:solidFill>
                </a:ln>
                <a:solidFill>
                  <a:schemeClr val="bg1"/>
                </a:solidFill>
                <a:effectLst>
                  <a:outerShdw blurRad="38100" dist="38100" dir="2700000" algn="tl">
                    <a:srgbClr val="000000">
                      <a:alpha val="43137"/>
                    </a:srgbClr>
                  </a:outerShdw>
                </a:effectLst>
                <a:latin typeface="Steelfish Rg" panose="020B0608020202040504" pitchFamily="34" charset="0"/>
              </a:rPr>
              <a:t>MINHA DECISÃO</a:t>
            </a:r>
            <a:endParaRPr lang="pt-BR" sz="6600" b="1" spc="300" dirty="0">
              <a:ln>
                <a:solidFill>
                  <a:sysClr val="windowText" lastClr="000000"/>
                </a:solidFill>
              </a:ln>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593847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280399" y="2455333"/>
            <a:ext cx="2719271" cy="523220"/>
          </a:xfrm>
          <a:prstGeom prst="rect">
            <a:avLst/>
          </a:prstGeom>
          <a:noFill/>
        </p:spPr>
        <p:txBody>
          <a:bodyPr wrap="none" rtlCol="0">
            <a:spAutoFit/>
          </a:bodyPr>
          <a:lstStyle/>
          <a:p>
            <a:r>
              <a:rPr lang="pt-BR" sz="2800" b="1" dirty="0" smtClean="0">
                <a:solidFill>
                  <a:schemeClr val="bg1"/>
                </a:solidFill>
                <a:effectLst>
                  <a:outerShdw blurRad="38100" dist="38100" dir="2700000" algn="tl">
                    <a:srgbClr val="000000">
                      <a:alpha val="43137"/>
                    </a:srgbClr>
                  </a:outerShdw>
                </a:effectLst>
              </a:rPr>
              <a:t>PRÓXIMO TEMA:</a:t>
            </a:r>
            <a:endParaRPr lang="pt-BR"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46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01403" y="3401674"/>
            <a:ext cx="11177908" cy="1938992"/>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1. Que conselho deu o apóstolo Paulo aos cristãos de </a:t>
            </a:r>
            <a:r>
              <a:rPr lang="pt-BR" sz="6000" b="1" spc="300" dirty="0" err="1">
                <a:solidFill>
                  <a:schemeClr val="bg1"/>
                </a:solidFill>
                <a:effectLst>
                  <a:outerShdw blurRad="38100" dist="38100" dir="2700000" algn="tl">
                    <a:srgbClr val="000000">
                      <a:alpha val="43137"/>
                    </a:srgbClr>
                  </a:outerShdw>
                </a:effectLst>
                <a:latin typeface="Steelfish Rg" panose="020B0608020202040504" pitchFamily="34" charset="0"/>
              </a:rPr>
              <a:t>Tessalonica</a:t>
            </a:r>
            <a:r>
              <a:rPr lang="pt-BR" sz="6000" b="1" spc="300" dirty="0">
                <a:solidFill>
                  <a:schemeClr val="bg1"/>
                </a:solidFill>
                <a:effectLst>
                  <a:outerShdw blurRad="38100" dist="38100" dir="2700000" algn="tl">
                    <a:srgbClr val="000000">
                      <a:alpha val="43137"/>
                    </a:srgbClr>
                  </a:outerShdw>
                </a:effectLst>
                <a:latin typeface="Steelfish Rg" panose="020B0608020202040504" pitchFamily="34" charset="0"/>
              </a:rPr>
              <a:t>? </a:t>
            </a:r>
            <a:endParaRPr lang="pt-BR" sz="6000" b="1" spc="300" dirty="0" smtClean="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182554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75852" y="2684121"/>
            <a:ext cx="10793897" cy="923330"/>
          </a:xfrm>
          <a:prstGeom prst="rect">
            <a:avLst/>
          </a:prstGeom>
          <a:noFill/>
        </p:spPr>
        <p:txBody>
          <a:bodyPr wrap="square" rtlCol="0">
            <a:spAutoFit/>
          </a:bodyPr>
          <a:lstStyle/>
          <a:p>
            <a:pPr algn="ctr"/>
            <a:r>
              <a:rPr lang="pt-BR" sz="5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“Não </a:t>
            </a:r>
            <a:r>
              <a:rPr lang="pt-BR" sz="5400" b="1" spc="300" dirty="0">
                <a:solidFill>
                  <a:srgbClr val="FFC000"/>
                </a:solidFill>
                <a:effectLst>
                  <a:outerShdw blurRad="38100" dist="38100" dir="2700000" algn="tl">
                    <a:srgbClr val="000000">
                      <a:alpha val="43137"/>
                    </a:srgbClr>
                  </a:outerShdw>
                </a:effectLst>
                <a:latin typeface="Steelfish Rg" panose="020B0608020202040504" pitchFamily="34" charset="0"/>
              </a:rPr>
              <a:t>desprezeis as </a:t>
            </a:r>
            <a:r>
              <a:rPr lang="pt-BR" sz="5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profecias.”</a:t>
            </a:r>
          </a:p>
        </p:txBody>
      </p:sp>
      <p:sp>
        <p:nvSpPr>
          <p:cNvPr id="3" name="CaixaDeTexto 2"/>
          <p:cNvSpPr txBox="1"/>
          <p:nvPr/>
        </p:nvSpPr>
        <p:spPr>
          <a:xfrm>
            <a:off x="3574763" y="4025162"/>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1 Tessalonicenses </a:t>
            </a:r>
            <a:r>
              <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rPr>
              <a:t>5:20 </a:t>
            </a:r>
          </a:p>
        </p:txBody>
      </p:sp>
    </p:spTree>
    <p:extLst>
      <p:ext uri="{BB962C8B-B14F-4D97-AF65-F5344CB8AC3E}">
        <p14:creationId xmlns:p14="http://schemas.microsoft.com/office/powerpoint/2010/main" val="1083353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41365" y="3098232"/>
            <a:ext cx="11172489" cy="2800767"/>
          </a:xfrm>
          <a:prstGeom prst="rect">
            <a:avLst/>
          </a:prstGeom>
          <a:solidFill>
            <a:schemeClr val="tx1">
              <a:lumMod val="95000"/>
              <a:lumOff val="5000"/>
              <a:alpha val="78000"/>
            </a:schemeClr>
          </a:solidFill>
        </p:spPr>
        <p:txBody>
          <a:bodyPr wrap="square" rtlCol="0">
            <a:spAutoFit/>
          </a:bodyPr>
          <a:lstStyle/>
          <a:p>
            <a:pPr algn="ct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A profecia é a revelação da vontade de Deus para a salvação do homem.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O grande objetivo das profecias é revelar que Deus está no comando da história desta Terra, e que não é o acaso que governa nossa vida.</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34449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09170" y="3937056"/>
            <a:ext cx="11177908" cy="1938992"/>
          </a:xfrm>
          <a:prstGeom prst="rect">
            <a:avLst/>
          </a:prstGeom>
          <a:solidFill>
            <a:schemeClr val="tx1">
              <a:lumMod val="95000"/>
              <a:lumOff val="5000"/>
              <a:alpha val="78000"/>
            </a:schemeClr>
          </a:solidFill>
        </p:spPr>
        <p:txBody>
          <a:bodyPr wrap="square" rtlCol="0">
            <a:spAutoFit/>
          </a:bodyPr>
          <a:lstStyle/>
          <a:p>
            <a:pPr algn="ctr"/>
            <a:r>
              <a:rPr lang="pt-BR" sz="6000" b="1" spc="300" dirty="0">
                <a:solidFill>
                  <a:srgbClr val="FFC000"/>
                </a:solidFill>
                <a:effectLst>
                  <a:outerShdw blurRad="38100" dist="38100" dir="2700000" algn="tl">
                    <a:srgbClr val="000000">
                      <a:alpha val="43137"/>
                    </a:srgbClr>
                  </a:outerShdw>
                </a:effectLst>
                <a:latin typeface="Steelfish Rg" panose="020B0608020202040504" pitchFamily="34" charset="0"/>
              </a:rPr>
              <a:t>2. Que expectativa estava vivendo a igreja de </a:t>
            </a:r>
            <a:r>
              <a:rPr lang="pt-BR" sz="6000" b="1" spc="300" dirty="0" err="1">
                <a:solidFill>
                  <a:srgbClr val="FFC000"/>
                </a:solidFill>
                <a:effectLst>
                  <a:outerShdw blurRad="38100" dist="38100" dir="2700000" algn="tl">
                    <a:srgbClr val="000000">
                      <a:alpha val="43137"/>
                    </a:srgbClr>
                  </a:outerShdw>
                </a:effectLst>
                <a:latin typeface="Steelfish Rg" panose="020B0608020202040504" pitchFamily="34" charset="0"/>
              </a:rPr>
              <a:t>Tessalonica</a:t>
            </a:r>
            <a:r>
              <a:rPr lang="pt-BR" sz="6000" b="1" spc="300" dirty="0">
                <a:solidFill>
                  <a:srgbClr val="FFC000"/>
                </a:solidFill>
                <a:effectLst>
                  <a:outerShdw blurRad="38100" dist="38100" dir="2700000" algn="tl">
                    <a:srgbClr val="000000">
                      <a:alpha val="43137"/>
                    </a:srgbClr>
                  </a:outerShdw>
                </a:effectLst>
                <a:latin typeface="Steelfish Rg" panose="020B0608020202040504" pitchFamily="34" charset="0"/>
              </a:rPr>
              <a:t>? </a:t>
            </a:r>
            <a:endParaRPr lang="pt-BR" sz="6000" b="1" spc="300" dirty="0" smtClean="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427901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2097" y="1410750"/>
            <a:ext cx="11640570" cy="3477875"/>
          </a:xfrm>
          <a:prstGeom prst="rect">
            <a:avLst/>
          </a:prstGeom>
          <a:noFill/>
        </p:spPr>
        <p:txBody>
          <a:bodyPr wrap="square" rtlCol="0">
            <a:spAutoFit/>
          </a:bodyPr>
          <a:lstStyle/>
          <a:p>
            <a:pPr algn="ct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“Irmãos</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 no que diz respeito à vinda de nosso Senhor Jesus Cristo e à nossa reunião com ele, nós vos </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exortamos a </a:t>
            </a:r>
            <a:r>
              <a:rPr lang="pt-BR" sz="4400" spc="300" dirty="0">
                <a:solidFill>
                  <a:srgbClr val="FFC000"/>
                </a:solidFill>
                <a:effectLst>
                  <a:outerShdw blurRad="38100" dist="38100" dir="2700000" algn="tl">
                    <a:srgbClr val="000000">
                      <a:alpha val="43137"/>
                    </a:srgbClr>
                  </a:outerShdw>
                </a:effectLst>
                <a:latin typeface="Steelfish Rg" panose="020B0608020202040504" pitchFamily="34" charset="0"/>
              </a:rPr>
              <a:t>que não vos demovais da vossa mente, com facilidade, nem vos perturbeis, quer por espírito, quer por palavra, quer por epístola, como se procedesse de nós, supondo tenha chegado o Dia do Senhor</a:t>
            </a:r>
            <a:r>
              <a:rPr lang="pt-BR" sz="4400"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a:t>
            </a:r>
          </a:p>
        </p:txBody>
      </p:sp>
      <p:sp>
        <p:nvSpPr>
          <p:cNvPr id="3" name="CaixaDeTexto 2"/>
          <p:cNvSpPr txBox="1"/>
          <p:nvPr/>
        </p:nvSpPr>
        <p:spPr>
          <a:xfrm>
            <a:off x="3574761" y="5543981"/>
            <a:ext cx="4996073" cy="707886"/>
          </a:xfrm>
          <a:prstGeom prst="rect">
            <a:avLst/>
          </a:prstGeom>
          <a:noFill/>
        </p:spPr>
        <p:txBody>
          <a:bodyPr wrap="square" rtlCol="0">
            <a:spAutoFit/>
          </a:bodyPr>
          <a:lstStyle/>
          <a:p>
            <a:pPr algn="ctr"/>
            <a:r>
              <a:rPr lang="pt-BR" sz="4000" b="1" spc="300" dirty="0" smtClean="0">
                <a:solidFill>
                  <a:schemeClr val="bg1"/>
                </a:solidFill>
                <a:effectLst>
                  <a:outerShdw blurRad="38100" dist="38100" dir="2700000" algn="tl">
                    <a:srgbClr val="000000">
                      <a:alpha val="43137"/>
                    </a:srgbClr>
                  </a:outerShdw>
                </a:effectLst>
                <a:latin typeface="Steelfish Rg" panose="020B0608020202040504" pitchFamily="34" charset="0"/>
              </a:rPr>
              <a:t>2 Tessalonicenses 2:1.2 </a:t>
            </a:r>
            <a:endParaRPr lang="pt-BR" sz="4000" b="1" spc="300" dirty="0">
              <a:solidFill>
                <a:schemeClr val="bg1"/>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226015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43886" y="4098173"/>
            <a:ext cx="11326381" cy="1446550"/>
          </a:xfrm>
          <a:prstGeom prst="rect">
            <a:avLst/>
          </a:prstGeom>
          <a:solidFill>
            <a:schemeClr val="tx1">
              <a:lumMod val="95000"/>
              <a:lumOff val="5000"/>
              <a:alpha val="78000"/>
            </a:schemeClr>
          </a:solidFill>
        </p:spPr>
        <p:txBody>
          <a:bodyPr wrap="square" rtlCol="0">
            <a:spAutoFit/>
          </a:bodyPr>
          <a:lstStyle/>
          <a:p>
            <a:pPr algn="ct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“Paulo </a:t>
            </a:r>
            <a:r>
              <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rPr>
              <a:t>escreveu a carta aos Tessalonicenses para combater e corrigir ideias errôneas quanto à proximidade da vinda </a:t>
            </a:r>
            <a:r>
              <a:rPr lang="pt-BR" sz="4400" b="1" spc="300" dirty="0" smtClean="0">
                <a:solidFill>
                  <a:srgbClr val="FFC000"/>
                </a:solidFill>
                <a:effectLst>
                  <a:outerShdw blurRad="38100" dist="38100" dir="2700000" algn="tl">
                    <a:srgbClr val="000000">
                      <a:alpha val="43137"/>
                    </a:srgbClr>
                  </a:outerShdw>
                </a:effectLst>
                <a:latin typeface="Steelfish Rg" panose="020B0608020202040504" pitchFamily="34" charset="0"/>
              </a:rPr>
              <a:t>de Cristo.</a:t>
            </a:r>
            <a:endParaRPr lang="pt-BR" sz="4400" b="1" spc="300" dirty="0">
              <a:solidFill>
                <a:srgbClr val="FFC000"/>
              </a:solidFill>
              <a:effectLst>
                <a:outerShdw blurRad="38100" dist="38100" dir="2700000" algn="tl">
                  <a:srgbClr val="000000">
                    <a:alpha val="43137"/>
                  </a:srgbClr>
                </a:outerShdw>
              </a:effectLst>
              <a:latin typeface="Steelfish Rg" panose="020B0608020202040504" pitchFamily="34" charset="0"/>
            </a:endParaRPr>
          </a:p>
        </p:txBody>
      </p:sp>
    </p:spTree>
    <p:extLst>
      <p:ext uri="{BB962C8B-B14F-4D97-AF65-F5344CB8AC3E}">
        <p14:creationId xmlns:p14="http://schemas.microsoft.com/office/powerpoint/2010/main" val="9453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1900</Words>
  <Application>Microsoft Office PowerPoint</Application>
  <PresentationFormat>Widescreen</PresentationFormat>
  <Paragraphs>106</Paragraphs>
  <Slides>37</Slides>
  <Notes>23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Calibri Light</vt:lpstr>
      <vt:lpstr>Steelfish Rg</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Usuário do Windows</cp:lastModifiedBy>
  <cp:revision>40</cp:revision>
  <dcterms:created xsi:type="dcterms:W3CDTF">2018-08-08T16:38:05Z</dcterms:created>
  <dcterms:modified xsi:type="dcterms:W3CDTF">2018-08-09T15:36:05Z</dcterms:modified>
</cp:coreProperties>
</file>