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03" r:id="rId2"/>
    <p:sldId id="304" r:id="rId3"/>
    <p:sldId id="256" r:id="rId4"/>
    <p:sldId id="257" r:id="rId5"/>
    <p:sldId id="258" r:id="rId6"/>
    <p:sldId id="282" r:id="rId7"/>
    <p:sldId id="259" r:id="rId8"/>
    <p:sldId id="260" r:id="rId9"/>
    <p:sldId id="261" r:id="rId10"/>
    <p:sldId id="262" r:id="rId11"/>
    <p:sldId id="283" r:id="rId12"/>
    <p:sldId id="263" r:id="rId13"/>
    <p:sldId id="264" r:id="rId14"/>
    <p:sldId id="265" r:id="rId15"/>
    <p:sldId id="284" r:id="rId16"/>
    <p:sldId id="285" r:id="rId17"/>
    <p:sldId id="286" r:id="rId18"/>
    <p:sldId id="287" r:id="rId19"/>
    <p:sldId id="266" r:id="rId20"/>
    <p:sldId id="267" r:id="rId21"/>
    <p:sldId id="288" r:id="rId22"/>
    <p:sldId id="289" r:id="rId23"/>
    <p:sldId id="268" r:id="rId24"/>
    <p:sldId id="269" r:id="rId25"/>
    <p:sldId id="270" r:id="rId26"/>
    <p:sldId id="271" r:id="rId27"/>
    <p:sldId id="290" r:id="rId28"/>
    <p:sldId id="291" r:id="rId29"/>
    <p:sldId id="292" r:id="rId30"/>
    <p:sldId id="293" r:id="rId31"/>
    <p:sldId id="294" r:id="rId32"/>
    <p:sldId id="272" r:id="rId33"/>
    <p:sldId id="273" r:id="rId34"/>
    <p:sldId id="296" r:id="rId35"/>
    <p:sldId id="295" r:id="rId36"/>
    <p:sldId id="274" r:id="rId37"/>
    <p:sldId id="275" r:id="rId38"/>
    <p:sldId id="298" r:id="rId39"/>
    <p:sldId id="297" r:id="rId40"/>
    <p:sldId id="276" r:id="rId41"/>
    <p:sldId id="277" r:id="rId42"/>
    <p:sldId id="278" r:id="rId43"/>
    <p:sldId id="279" r:id="rId44"/>
    <p:sldId id="299" r:id="rId45"/>
    <p:sldId id="300" r:id="rId46"/>
    <p:sldId id="301" r:id="rId47"/>
    <p:sldId id="302" r:id="rId48"/>
    <p:sldId id="280" r:id="rId49"/>
    <p:sldId id="281" r:id="rId50"/>
    <p:sldId id="305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8815" autoAdjust="0"/>
  </p:normalViewPr>
  <p:slideViewPr>
    <p:cSldViewPr snapToGrid="0">
      <p:cViewPr varScale="1">
        <p:scale>
          <a:sx n="55" d="100"/>
          <a:sy n="55" d="100"/>
        </p:scale>
        <p:origin x="47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ED663-E86C-4651-9B27-FE5DAD5DD312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95950-1417-41BE-AA56-72173833D4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35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Um dos discursos mais discutidos da vida de Cristo aparece em Mateus 24, onde Jesus, em resposta a uma pergunta, apresentou os eventos que ocorrerão antes de Sua segunda vinda – um assunto que interessa aos Seus seguidores desde o tempo dos discípulos, os primeiros a fazer a pergunta que provocou o discurso.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98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pergunta dos discípulos a Jesus implicava três fatos: 1) a queda de Jerusalém; 2) o sinal da vinda de Jesus; 3) o sinal do fim dos tempos. Jesus não respondeu na ordem da pergunta dos discípulos, mas na seguinte ordem. 1) Sinal do fim dos tempos;  2) Queda de Jerusalém; 3) Sinal da Sua vinda.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43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Ele combinou os sinais da destruição de Jerusalém no ano 70 com os sinais de Sua vinda. “Houvesse (Jesus) desenrolado perante os discípulos os eventos futuros segundo Ele os via, e não teriam podido suportar esse espetáculo. Por misericórdia com eles, Jesus associou a descrição das duas crises, deixando aos discípulos a tarefa de procurar por si mesmos o significado de suas palavras” (O Desejado de Todas as Nações, p. 628).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89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Que sinais no mundo religioso indicariam a proximidade da segunda vinda de Jesus? Mateus 24:4,5,11,12,24,29 -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805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999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185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161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421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expressão “logo em seguida a tribulação daqueles dias” refere-se ao período dos 1.260 dias (anos) de supremacia papal que terminaram no ano 1798, durante o qual ocorreram cruéis perseguições contra o povo de Deus (</a:t>
            </a:r>
            <a:r>
              <a:rPr lang="pt-BR" dirty="0" err="1" smtClean="0"/>
              <a:t>Dn</a:t>
            </a:r>
            <a:r>
              <a:rPr lang="pt-BR" dirty="0" smtClean="0"/>
              <a:t> 7:25) (Ver apêndice 2).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829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Que sinais sociais e naturais são descritos por Jesus? Mateus 24:6, 7, 10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057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13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Jesus começou a descrição apocalíptica do futuro com os eventos que iriam acontecer durante a vida dos discípulos. Daquele ponto, Ele Se voltou para o futuro, através do que frequentemente chamamos de Idade das Trevas, passando pelos nossos dias e</a:t>
            </a:r>
          </a:p>
          <a:p>
            <a:r>
              <a:rPr lang="pt-BR" dirty="0" smtClean="0"/>
              <a:t>terminando com Sua vinda em glória (adaptado de: Angel Manuel Rodríguez, Grandes Profecias Apocalípticas, Lição da Escola Sabatina Abril-Junho 2002, p. 75).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007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329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Através desses sinais descritos por Jesus no mundo social, podemos perceber que antes de Sua vinda, o mundo estaria envolvido em guerras locais e entre nações, a fome grassando a vida de muitos, traição e ódio entre as pessoas estariam na ordem do dia.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44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apóstolo Paulo também descreveu as circunstâncias que antecedem a volta de Jesus, dizendo que haveria tempos difíceis, pessoas egoístas, avarentas, indivíduos blasfemando de Deus, filhos desobedientes aos pais, homens sem domínio de si (2Tim. 3: 1-5).  As predições referentes a pestes, fomes, e terremotos devem aplicar-se primeiramente ao período de Cristo.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6815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Entretanto, Jesus advertiu aos primeiros cristãos que essas coisas eram apenas o "princípio de dores" e não um sinal de que o mundo se acabaria imediatamente. Esses sinais têm se cumprido ao longo da história, mas antes da vinda de Jesus, ocorrerão com maior intensidade e rapidez.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821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Que sinal indica que estamos vivendo o tempo do fim? Mateus 24:14, Apocalipse 14:6-12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877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714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445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675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086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45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O sermão apresentado por Jesus aos discípulos foi baseado em qual livro do Antigo Testamento? Mateus 24:15  - Marque “V ou “F”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053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cumprimento global desta predição está ainda por realizar-se. O glorioso progresso do Evangelho em todo mundo durante o século XIX e a primeira metade do século XX alegra o coração de todo cristão fervoroso e consciencioso, e o induz a acreditar que a realização final da promessa do capítulo 24:14 logo se cumprirá (ver apêndice 3).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410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Por qual experiência passará o povo de Deus antes da 2º vinda de Cristo? Mateus 24:21, 22, 29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719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445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031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afirma que logo em seguida a tribulação daqueles dias, ou seja, logo após os 1260 anos de supremacia papal, haveria o escurecimento do sol, a lua não daria sua claridade, e a estrela cairiam do firmamento. Após esses eventos estaríamos mais próximos da vinda de Jesus a este mundo (Apêndice 5).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598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7. Como Jesus descreveu Sua vinda? Mateus 24:27,30,31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3722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4847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7381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salmista declara: “vem o Senhor nosso Deus e não guarda silêncio” (</a:t>
            </a:r>
            <a:r>
              <a:rPr lang="pt-BR" dirty="0" err="1" smtClean="0"/>
              <a:t>Sl</a:t>
            </a:r>
            <a:r>
              <a:rPr lang="pt-BR" dirty="0" smtClean="0"/>
              <a:t> 50:3). João diz no Apocalipse: “Eis que vem com as nuvens e todo olho verá” (</a:t>
            </a:r>
            <a:r>
              <a:rPr lang="pt-BR" dirty="0" err="1" smtClean="0"/>
              <a:t>Ap</a:t>
            </a:r>
            <a:r>
              <a:rPr lang="pt-BR" dirty="0" smtClean="0"/>
              <a:t> 1:7). Lucas registrou as palavras angelicais no momento da ascensão do Senhor: “Esse Jesus que dentre vós foi assunto ao céu virá do modo como o vistes subir” (At 1:11).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1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apóstolo João declara que os que morreram em Cristo, farão parte da primeira ressurreição, que é a ressurreição da vida. De acordo com João 5:28-29, ocorrerão duas ressurreições: A primeira, a ressurreição da vida, acontecerá no momento exato da segunda vinda. E está reservada aos fiéis.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847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53048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segunda ressurreição ocorrerá após um período de mil anos (</a:t>
            </a:r>
            <a:r>
              <a:rPr lang="pt-BR" dirty="0" err="1" smtClean="0"/>
              <a:t>Ap</a:t>
            </a:r>
            <a:r>
              <a:rPr lang="pt-BR" dirty="0" smtClean="0"/>
              <a:t> 20:6). Os vivos fiéis serão arrebatados juntamente com os mortos fiéis ressuscitados, e estarão com o Senhor, no Céu, durante mil anos (1Ts 4:17; </a:t>
            </a:r>
            <a:r>
              <a:rPr lang="pt-BR" dirty="0" err="1" smtClean="0"/>
              <a:t>Ap</a:t>
            </a:r>
            <a:r>
              <a:rPr lang="pt-BR" dirty="0" smtClean="0"/>
              <a:t> 20:6).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7063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8. Que atitude deve ter o povo de Deus no tempo do fim? Lucas 21:28,34,36; Mateus 25:13 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489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2410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960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2883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1267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dias em que vivemos são de preparo para a volta do Senhor, mas nem todos estão se preparando. Através da parábola da figueira Jesus nos advertiu quanto aos pecados que podem destruir o Seu povo antes de Sua vinda.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6362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Compromisso de fé:</a:t>
            </a:r>
          </a:p>
          <a:p>
            <a:pPr>
              <a:lnSpc>
                <a:spcPct val="150000"/>
              </a:lnSpc>
            </a:pPr>
            <a:endParaRPr lang="pt-BR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     ) Creio que a vinda de Jesus está próxima e estamos no tempo do fim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Creio que a vinda de Jesus será literal, corpórea e não secreta 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Desejo me preparar para encontrar-me com o meu Salvador	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36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Esta referência de Jesus citando o livro de Daniel demonstra que Ele acreditava na sua existência como personagem histórico, profeta e autor do livro que leva o seu nome. Daniel indica, através da profecia das 70 semanas, o momento exato em que o Messias havia de aparecer.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76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À medida que se aproximavam os acontecimentos preditos, era essencial que o povo de Deus compreendesse o que havia sido revelado (</a:t>
            </a:r>
            <a:r>
              <a:rPr lang="pt-BR" dirty="0" err="1" smtClean="0"/>
              <a:t>Am</a:t>
            </a:r>
            <a:r>
              <a:rPr lang="pt-BR" dirty="0" smtClean="0"/>
              <a:t> 3: 7; </a:t>
            </a:r>
            <a:r>
              <a:rPr lang="pt-BR" dirty="0" err="1" smtClean="0"/>
              <a:t>Rm</a:t>
            </a:r>
            <a:r>
              <a:rPr lang="pt-BR" dirty="0" smtClean="0"/>
              <a:t> 15: 4; 1Co 10: 11). Neste capítulo Jesus revela o cumprimento histórico do quarto poder mencionado por Daniel, que estava atuando em Seus dias e que finalmente destruiria o templo de Jerusalém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93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Roma invadiu Jerusalém ano 70 d.C. Mas, a profecia desse capítulo é de duplo cumprimento. Ela tem ainda uma aplicação específica para os acontecimentos que antecedem o fim do mundo (Ver apêndice 1).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025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Que pergunta fizeram os discípulos a Jesus? Mateus 24:3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633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95950-1417-41BE-AA56-72173833D41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49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83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962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29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348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28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37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44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78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16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6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3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A1B1A-B0EA-49A8-B02F-53051E1FD496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847C8-3A20-4444-8172-808CB9A6EB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04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272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1473" y="4877102"/>
            <a:ext cx="11177908" cy="1015663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Que pergunta fizeram os discípulos a Jesus? </a:t>
            </a:r>
          </a:p>
        </p:txBody>
      </p:sp>
    </p:spTree>
    <p:extLst>
      <p:ext uri="{BB962C8B-B14F-4D97-AF65-F5344CB8AC3E}">
        <p14:creationId xmlns:p14="http://schemas.microsoft.com/office/powerpoint/2010/main" val="296612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2" y="1524376"/>
            <a:ext cx="107938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“No monte das Oliveiras, achava-se Jesus assentado, quando se aproximaram dele os discípulos, em particular, e lhe pediram: Dize-nos quando sucederão estas coisas e que sinal haverá da tua vinda e da consumação do século.”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74763" y="4325143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24:3</a:t>
            </a:r>
          </a:p>
        </p:txBody>
      </p:sp>
    </p:spTree>
    <p:extLst>
      <p:ext uri="{BB962C8B-B14F-4D97-AF65-F5344CB8AC3E}">
        <p14:creationId xmlns:p14="http://schemas.microsoft.com/office/powerpoint/2010/main" val="16936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2672" y="3984156"/>
            <a:ext cx="11035145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pergunta dos discípulos a Jesus implicava três fatos: 1) a queda de Jerusalém; 2) o sinal da vinda de Jesus; 3) o sinal do fim dos tempos.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02673" y="3984156"/>
            <a:ext cx="11035145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 não respondeu na ordem da pergunta dos discípulos, mas na seguinte ordem. 1) Sinal do fim dos tempos;  2) Queda de Jerusalém; 3) Sinal da Sua vinda. </a:t>
            </a:r>
          </a:p>
        </p:txBody>
      </p:sp>
    </p:spTree>
    <p:extLst>
      <p:ext uri="{BB962C8B-B14F-4D97-AF65-F5344CB8AC3E}">
        <p14:creationId xmlns:p14="http://schemas.microsoft.com/office/powerpoint/2010/main" val="8686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6582" y="1488766"/>
            <a:ext cx="5611092" cy="3477875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“Houvesse (Jesus) desenrolado perante os discípulos os eventos futuros segundo Ele os via, e não teriam podido suportar esse espetáculo.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06582" y="811658"/>
            <a:ext cx="5611092" cy="48320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Por misericórdia com eles, Jesus associou a descrição das duas crises, deixando aos discípulos a tarefa de procurar por si mesmos o significado de suas palavras”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(O Desejado de Todas as Nações, p. 628).</a:t>
            </a:r>
          </a:p>
        </p:txBody>
      </p:sp>
    </p:spTree>
    <p:extLst>
      <p:ext uri="{BB962C8B-B14F-4D97-AF65-F5344CB8AC3E}">
        <p14:creationId xmlns:p14="http://schemas.microsoft.com/office/powerpoint/2010/main" val="59617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1473" y="4191302"/>
            <a:ext cx="11177908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Que sinais no mundo religioso indicariam a proximidade da segunda vinda de Jesus? </a:t>
            </a:r>
          </a:p>
        </p:txBody>
      </p:sp>
    </p:spTree>
    <p:extLst>
      <p:ext uri="{BB962C8B-B14F-4D97-AF65-F5344CB8AC3E}">
        <p14:creationId xmlns:p14="http://schemas.microsoft.com/office/powerpoint/2010/main" val="40674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7797" y="1693836"/>
            <a:ext cx="107938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 ele lhes respondeu: Vede que ninguém vos engane. Porque virão muitos em meu nome, dizendo: Eu sou o Cristo, e enganarão a muitos.”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02237" y="4215397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24:4.5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1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3510" y="2200833"/>
            <a:ext cx="110450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“Levantar-se-ão muitos falsos profetas e enganarão a muitos. E, por se multiplicar a iniquidade, o amor se esfriará de quase todos.”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02237" y="447418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24:11,12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7418" y="1828328"/>
            <a:ext cx="107938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“Porque surgirão falsos cristos e falsos profetas operando grandes sinais e prodígios para enganar, se possível, os próprios eleitos.”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367732" y="4366054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24:24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4" y="1606002"/>
            <a:ext cx="107938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“Logo em seguida à tribulação daqueles dias, o sol escurecerá, a lua não dará a sua claridade, as estrelas cairão do firmamento, e os poderes dos céus serão abalados.”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29708" y="435341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24:29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4073" y="569011"/>
            <a:ext cx="5527964" cy="5509200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expressão “logo em seguida a tribulação daqueles dias” refere-se ao período dos 1.260 dias (anos) de supremacia papal que terminaram no ano 1798, durante o qual ocorreram cruéis perseguições contra o povo de Deus.</a:t>
            </a:r>
          </a:p>
        </p:txBody>
      </p:sp>
    </p:spTree>
    <p:extLst>
      <p:ext uri="{BB962C8B-B14F-4D97-AF65-F5344CB8AC3E}">
        <p14:creationId xmlns:p14="http://schemas.microsoft.com/office/powerpoint/2010/main" val="14990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7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71637" y="4232866"/>
            <a:ext cx="10616800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Que sinais sociais e naturais são descritos por Jesus? </a:t>
            </a:r>
          </a:p>
        </p:txBody>
      </p:sp>
    </p:spTree>
    <p:extLst>
      <p:ext uri="{BB962C8B-B14F-4D97-AF65-F5344CB8AC3E}">
        <p14:creationId xmlns:p14="http://schemas.microsoft.com/office/powerpoint/2010/main" val="583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6625" y="1520172"/>
            <a:ext cx="107541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“E, certamente, ouvireis falar de guerras e rumores de guerras; vede, não vos assusteis, porque é necessário assim acontecer, mas ainda não é o fim. Porquanto se levantará nação contra nação, reino contra reino, e haverá fomes e terremotos em vários lugares.”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368442" y="537760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24:6,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5068" y="2041285"/>
            <a:ext cx="10733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“Nesse tempo, muitos hão de se escandalizar, trair e odiar uns aos outros.”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23715" y="4322050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24:10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8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0936" y="4025720"/>
            <a:ext cx="10370128" cy="2123658"/>
          </a:xfrm>
          <a:prstGeom prst="rect">
            <a:avLst/>
          </a:prstGeom>
          <a:solidFill>
            <a:schemeClr val="bg2">
              <a:lumMod val="5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Através desses sinais descritos por Jesus no mundo social, podemos perceber que antes de Sua vinda, o mundo estaria envolvido em...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10936" y="4025720"/>
            <a:ext cx="10370128" cy="2123658"/>
          </a:xfrm>
          <a:prstGeom prst="rect">
            <a:avLst/>
          </a:prstGeom>
          <a:solidFill>
            <a:schemeClr val="bg2">
              <a:lumMod val="5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...guerras locais e entre nações, a fome grassando a vida de muitos, traição e ódio entre as pessoas estariam na ordem do dia. </a:t>
            </a:r>
          </a:p>
        </p:txBody>
      </p:sp>
    </p:spTree>
    <p:extLst>
      <p:ext uri="{BB962C8B-B14F-4D97-AF65-F5344CB8AC3E}">
        <p14:creationId xmlns:p14="http://schemas.microsoft.com/office/powerpoint/2010/main" val="376213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1889" y="4075186"/>
            <a:ext cx="1128452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apóstolo Paulo também descreveu as circunstâncias que antecedem a volta de Jesus, dizendo que haveria tempos difíceis, pessoas egoístas, avarentas, indivíduos blasfemando de Deus...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81890" y="4046502"/>
            <a:ext cx="1128452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...filhos desobedientes aos pais, homens sem domínio de si.  As predições referentes a pestes, fomes, e terremotos devem aplicar-se primeiramente ao período de Cristo. </a:t>
            </a:r>
          </a:p>
        </p:txBody>
      </p:sp>
    </p:spTree>
    <p:extLst>
      <p:ext uri="{BB962C8B-B14F-4D97-AF65-F5344CB8AC3E}">
        <p14:creationId xmlns:p14="http://schemas.microsoft.com/office/powerpoint/2010/main" val="218998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14845" y="3860441"/>
            <a:ext cx="10370128" cy="2123658"/>
          </a:xfrm>
          <a:prstGeom prst="rect">
            <a:avLst/>
          </a:prstGeom>
          <a:solidFill>
            <a:schemeClr val="bg2">
              <a:lumMod val="5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Entretanto, Jesus advertiu aos primeiros cristãos que essas coisas eram apenas o "princípio de dores" e não um sinal de que o mundo se acabaria imediatamente.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14845" y="3882197"/>
            <a:ext cx="10370128" cy="2123658"/>
          </a:xfrm>
          <a:prstGeom prst="rect">
            <a:avLst/>
          </a:prstGeom>
          <a:solidFill>
            <a:schemeClr val="bg2">
              <a:lumMod val="5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Esses sinais têm se cumprido ao longo da história, mas antes da vinda de Jesus, ocorrerão com maior intensidade e rapidez. </a:t>
            </a:r>
          </a:p>
        </p:txBody>
      </p:sp>
    </p:spTree>
    <p:extLst>
      <p:ext uri="{BB962C8B-B14F-4D97-AF65-F5344CB8AC3E}">
        <p14:creationId xmlns:p14="http://schemas.microsoft.com/office/powerpoint/2010/main" val="85256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0073" y="4149739"/>
            <a:ext cx="10616800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Que sinal indica que estamos vivendo o tempo do fim?  </a:t>
            </a:r>
          </a:p>
        </p:txBody>
      </p:sp>
    </p:spTree>
    <p:extLst>
      <p:ext uri="{BB962C8B-B14F-4D97-AF65-F5344CB8AC3E}">
        <p14:creationId xmlns:p14="http://schemas.microsoft.com/office/powerpoint/2010/main" val="171773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5070" y="2365560"/>
            <a:ext cx="10733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 será pregado este evangelho do reino por todo o mundo, para testemunho a todas as nações. Então, virá o fim.”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23715" y="4056200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24:14</a:t>
            </a:r>
          </a:p>
        </p:txBody>
      </p:sp>
    </p:spTree>
    <p:extLst>
      <p:ext uri="{BB962C8B-B14F-4D97-AF65-F5344CB8AC3E}">
        <p14:creationId xmlns:p14="http://schemas.microsoft.com/office/powerpoint/2010/main" val="8373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46013" y="1182302"/>
            <a:ext cx="105878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“Vi outro anjo voando pelo meio do céu, tendo um evangelho eterno para pregar aos que se assentam sobre a terra, e a cada nação, e tribo, e língua, e povo, dizendo, em grande voz: Temei a Deus e dai-lhe glória, pois é chegada a hora do seu juízo; e adorai aquele que fez o céu, e a terra, e o mar, e as fontes das águas.</a:t>
            </a:r>
          </a:p>
        </p:txBody>
      </p:sp>
    </p:spTree>
    <p:extLst>
      <p:ext uri="{BB962C8B-B14F-4D97-AF65-F5344CB8AC3E}">
        <p14:creationId xmlns:p14="http://schemas.microsoft.com/office/powerpoint/2010/main" val="15308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2722" y="1452465"/>
            <a:ext cx="109827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Seguiu-se outro anjo, o segundo, dizendo: Caiu, caiu a grande Babilônia que tem dado a beber a todas as nações do vinho da fúria da sua prostituição. Seguiu-se a estes outro anjo, o terceiro, dizendo, em grande voz: Se alguém adora a besta e a sua imagem e recebe a sua marca na fronte ou sobre a mão,</a:t>
            </a:r>
          </a:p>
        </p:txBody>
      </p:sp>
    </p:spTree>
    <p:extLst>
      <p:ext uri="{BB962C8B-B14F-4D97-AF65-F5344CB8AC3E}">
        <p14:creationId xmlns:p14="http://schemas.microsoft.com/office/powerpoint/2010/main" val="38676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27675" y="3894101"/>
            <a:ext cx="1117248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Um dos discursos mais discutidos da vida de Cristo aparece em Mateus 24, onde Jesus, em resposta a uma pergunta, apresentou os eventos que ocorrerão antes de Sua segunda vinda.</a:t>
            </a:r>
          </a:p>
        </p:txBody>
      </p:sp>
    </p:spTree>
    <p:extLst>
      <p:ext uri="{BB962C8B-B14F-4D97-AF65-F5344CB8AC3E}">
        <p14:creationId xmlns:p14="http://schemas.microsoft.com/office/powerpoint/2010/main" val="213503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4121" y="1099174"/>
            <a:ext cx="115646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também esse beberá do vinho da cólera de Deus, preparado, sem mistura, do cálice da sua ira, e será atormentado com fogo e enxofre, diante dos santos anjos e na presença do Cordeiro. A fumaça do seu tormento sobe pelos séculos dos séculos, e não têm descanso algum, nem de dia nem de noite, os adoradores da besta e da sua imagem e quem quer que receba a marca do seu nome.</a:t>
            </a:r>
          </a:p>
        </p:txBody>
      </p:sp>
    </p:spTree>
    <p:extLst>
      <p:ext uri="{BB962C8B-B14F-4D97-AF65-F5344CB8AC3E}">
        <p14:creationId xmlns:p14="http://schemas.microsoft.com/office/powerpoint/2010/main" val="9200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558" y="2283738"/>
            <a:ext cx="113983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Aqui está a perseverança dos santos, os que guardam os mandamentos de Deus e a fé em Jesus.”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23713" y="4014637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14:6-12</a:t>
            </a:r>
          </a:p>
        </p:txBody>
      </p:sp>
    </p:spTree>
    <p:extLst>
      <p:ext uri="{BB962C8B-B14F-4D97-AF65-F5344CB8AC3E}">
        <p14:creationId xmlns:p14="http://schemas.microsoft.com/office/powerpoint/2010/main" val="33524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7979" y="4054404"/>
            <a:ext cx="1128452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...de todo cristão fervoroso e consciencioso, e o induz a acreditar que a realização final da promessa do capítulo 24:14 logo se cumprirá.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77979" y="4054404"/>
            <a:ext cx="1128452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cumprimento global desta predição está ainda por realizar-se. O glorioso progresso do Evangelho em todo mundo durante o século XIX e a primeira metade do século XX alegra o coração...</a:t>
            </a:r>
          </a:p>
        </p:txBody>
      </p:sp>
    </p:spTree>
    <p:extLst>
      <p:ext uri="{BB962C8B-B14F-4D97-AF65-F5344CB8AC3E}">
        <p14:creationId xmlns:p14="http://schemas.microsoft.com/office/powerpoint/2010/main" val="306007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1637" y="4045830"/>
            <a:ext cx="10616800" cy="1938992"/>
          </a:xfrm>
          <a:prstGeom prst="rect">
            <a:avLst/>
          </a:prstGeom>
          <a:solidFill>
            <a:schemeClr val="bg2">
              <a:lumMod val="2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Por qual experiência passará o povo de Deus antes da 2º vinda de Cristo? </a:t>
            </a:r>
          </a:p>
        </p:txBody>
      </p:sp>
    </p:spTree>
    <p:extLst>
      <p:ext uri="{BB962C8B-B14F-4D97-AF65-F5344CB8AC3E}">
        <p14:creationId xmlns:p14="http://schemas.microsoft.com/office/powerpoint/2010/main" val="153205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8030" y="1263208"/>
            <a:ext cx="115230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“porque nesse tempo haverá grande tribulação, como desde o princípio do mundo até agora não tem havido e nem haverá jamais. Não tivessem aqueles dias sido abreviados, ninguém seria salvo; mas, por causa dos escolhidos, tais dias serão abreviados.”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65278" y="4305582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24:21,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22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7247" y="1854120"/>
            <a:ext cx="11232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“Logo em seguida à tribulação daqueles dias, o sol escurecerá, a lua não dará a sua claridade, as estrelas cairão do firmamento, e os poderes dos céus serão abalados.”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65278" y="4305582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24:29 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8759" y="3978204"/>
            <a:ext cx="1128452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Bíblia afirma que logo em seguida a tribulação daqueles dias, ou seja, logo após os 1260 anos de supremacia papal, haveria o escurecimento do sol, a lua não daria...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98760" y="3978204"/>
            <a:ext cx="1128452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...sua claridade, e a estrela cairiam do firmamento. Após esses eventos estaríamos mais próximos da vinda de Jesus a este mundo.</a:t>
            </a:r>
          </a:p>
        </p:txBody>
      </p:sp>
    </p:spTree>
    <p:extLst>
      <p:ext uri="{BB962C8B-B14F-4D97-AF65-F5344CB8AC3E}">
        <p14:creationId xmlns:p14="http://schemas.microsoft.com/office/powerpoint/2010/main" val="267529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52291" y="4752411"/>
            <a:ext cx="8247672" cy="1015663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7. Como Jesus descreveu Sua vinda? </a:t>
            </a:r>
          </a:p>
        </p:txBody>
      </p:sp>
    </p:spTree>
    <p:extLst>
      <p:ext uri="{BB962C8B-B14F-4D97-AF65-F5344CB8AC3E}">
        <p14:creationId xmlns:p14="http://schemas.microsoft.com/office/powerpoint/2010/main" val="12572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7247" y="2345431"/>
            <a:ext cx="112321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“Porque, assim como o relâmpago sai do oriente e se mostra até no ocidente, assim há de ser a vinda do Filho do Homem.”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65277" y="432714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24:27 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19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7410" y="1098523"/>
            <a:ext cx="10920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“Então, aparecerá no céu o sinal do Filho do Homem; todos os povos da terra se lamentarão e verão o Filho do Homem vindo sobre as nuvens do céu, com poder e muita glória. E ele enviará os seus anjos, com grande 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clangor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de trombeta, os quais reunirão os seus escolhidos, dos quatro ventos, de uma a outra extremidade dos céus.”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79577" y="5448582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24:30,31 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88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3147" y="3998014"/>
            <a:ext cx="1117248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 começou a descrição apocalíptica do futuro com os eventos que iriam acontecer durante a vida dos discípulos. Daquele ponto, Ele Se voltou para o futuro, através...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73147" y="4004936"/>
            <a:ext cx="1117248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...do que frequentemente chamamos de Idade das Trevas, passando pelos nossos dias e terminando com Sua vinda em glória.</a:t>
            </a:r>
          </a:p>
        </p:txBody>
      </p:sp>
    </p:spTree>
    <p:extLst>
      <p:ext uri="{BB962C8B-B14F-4D97-AF65-F5344CB8AC3E}">
        <p14:creationId xmlns:p14="http://schemas.microsoft.com/office/powerpoint/2010/main" val="419385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7978" y="3219080"/>
            <a:ext cx="11284527" cy="2800767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salmista declara: “vem o Senhor nosso Deus e não guarda silêncio” </a:t>
            </a:r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(</a:t>
            </a:r>
            <a:r>
              <a:rPr lang="pt-BR" sz="4400" b="1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Sl</a:t>
            </a:r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50:3). </a:t>
            </a:r>
            <a:endParaRPr lang="pt-BR" sz="44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João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diz no Apocalipse: “Eis que vem com as nuvens e todo olho verá” </a:t>
            </a:r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(</a:t>
            </a:r>
            <a:r>
              <a:rPr lang="pt-BR" sz="4400" b="1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</a:t>
            </a:r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1:7). </a:t>
            </a:r>
          </a:p>
        </p:txBody>
      </p:sp>
    </p:spTree>
    <p:extLst>
      <p:ext uri="{BB962C8B-B14F-4D97-AF65-F5344CB8AC3E}">
        <p14:creationId xmlns:p14="http://schemas.microsoft.com/office/powerpoint/2010/main" val="309327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7976" y="3952447"/>
            <a:ext cx="1128452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apóstolo João declara que os que morreram em Cristo, farão parte da primeira ressurreição, que é a ressurreição da vida. De acordo com João 5:28-29, ocorrerão...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77976" y="3964351"/>
            <a:ext cx="1128452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...duas ressurreições: A primeira, a ressurreição da vida, acontecerá no momento exato da segunda vinda. E está reservada aos fiéis. </a:t>
            </a:r>
          </a:p>
        </p:txBody>
      </p:sp>
    </p:spTree>
    <p:extLst>
      <p:ext uri="{BB962C8B-B14F-4D97-AF65-F5344CB8AC3E}">
        <p14:creationId xmlns:p14="http://schemas.microsoft.com/office/powerpoint/2010/main" val="146092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8139" y="930205"/>
            <a:ext cx="5320151" cy="4832092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segunda ressurreição ocorrerá após um período de mil anos. Os vivos fiéis serão arrebatados juntamente com os mortos fiéis ressuscitados, e estarão com o Senhor, no Céu, durante mil anos. </a:t>
            </a:r>
          </a:p>
        </p:txBody>
      </p:sp>
    </p:spTree>
    <p:extLst>
      <p:ext uri="{BB962C8B-B14F-4D97-AF65-F5344CB8AC3E}">
        <p14:creationId xmlns:p14="http://schemas.microsoft.com/office/powerpoint/2010/main" val="16057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9419" y="221975"/>
            <a:ext cx="9102436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8. Que atitude deve ter o povo de Deus no tempo do fim? </a:t>
            </a:r>
          </a:p>
        </p:txBody>
      </p:sp>
    </p:spTree>
    <p:extLst>
      <p:ext uri="{BB962C8B-B14F-4D97-AF65-F5344CB8AC3E}">
        <p14:creationId xmlns:p14="http://schemas.microsoft.com/office/powerpoint/2010/main" val="237434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1156" y="2294457"/>
            <a:ext cx="10920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“Ora, ao começarem estas coisas a suceder, exultai e erguei a vossa cabeça; porque a vossa redenção se aproxima.”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79575" y="421970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Lucas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21:28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7407" y="1095776"/>
            <a:ext cx="109204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“Acautelai-vos por vós mesmos, para que nunca vos suceda que o vosso coração fique sobrecarregado com as consequências da orgia, da embriaguez e das preocupações deste mundo, e para que aquele dia não venha sobre vós repentinamente, como um laço.”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79574" y="4573651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Lucas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21:34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7408" y="1909014"/>
            <a:ext cx="109204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“Vigiai, pois, a todo tempo, orando, para que possais escapar de todas estas coisas que têm de suceder e estar em pé na presença do Filho do Homem.”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300012" y="440948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Lucas </a:t>
            </a:r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21:36</a:t>
            </a:r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7409" y="2470123"/>
            <a:ext cx="10920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“Vigiai, pois, porque não sabeis o dia nem a hora.”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79576" y="380681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25:13 </a:t>
            </a:r>
          </a:p>
        </p:txBody>
      </p:sp>
    </p:spTree>
    <p:extLst>
      <p:ext uri="{BB962C8B-B14F-4D97-AF65-F5344CB8AC3E}">
        <p14:creationId xmlns:p14="http://schemas.microsoft.com/office/powerpoint/2010/main" val="10921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5012" y="3444805"/>
            <a:ext cx="10931243" cy="2800767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dias em que vivemos são de preparo para a volta do Senhor, mas nem todos estão se preparando. Através da parábola da figueira Jesus nos advertiu quanto aos pecados que podem destruir o Seu povo antes de Sua vinda. </a:t>
            </a:r>
          </a:p>
        </p:txBody>
      </p:sp>
    </p:spTree>
    <p:extLst>
      <p:ext uri="{BB962C8B-B14F-4D97-AF65-F5344CB8AC3E}">
        <p14:creationId xmlns:p14="http://schemas.microsoft.com/office/powerpoint/2010/main" val="391409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62998" y="3463233"/>
            <a:ext cx="4340655" cy="1015663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</a:t>
            </a:r>
          </a:p>
        </p:txBody>
      </p:sp>
    </p:spTree>
    <p:extLst>
      <p:ext uri="{BB962C8B-B14F-4D97-AF65-F5344CB8AC3E}">
        <p14:creationId xmlns:p14="http://schemas.microsoft.com/office/powerpoint/2010/main" val="38779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3037" y="4170520"/>
            <a:ext cx="11177908" cy="1754326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O sermão apresentado por Jesus aos discípulos foi baseado em qual livro do Antigo Testamento? </a:t>
            </a:r>
          </a:p>
        </p:txBody>
      </p:sp>
    </p:spTree>
    <p:extLst>
      <p:ext uri="{BB962C8B-B14F-4D97-AF65-F5344CB8AC3E}">
        <p14:creationId xmlns:p14="http://schemas.microsoft.com/office/powerpoint/2010/main" val="12011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22898" y="2294626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846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4" y="1847542"/>
            <a:ext cx="107938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“Considerava ele ainda, quando saiu Rebeca, filha de 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Betuel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filho de 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Milca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mulher de 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Naor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irmão de Abraão, trazendo um cântaro ao ombro.”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74767" y="412243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Mateus 24:15</a:t>
            </a:r>
          </a:p>
        </p:txBody>
      </p:sp>
    </p:spTree>
    <p:extLst>
      <p:ext uri="{BB962C8B-B14F-4D97-AF65-F5344CB8AC3E}">
        <p14:creationId xmlns:p14="http://schemas.microsoft.com/office/powerpoint/2010/main" val="35838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6374" y="4372084"/>
            <a:ext cx="11172489" cy="144655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indica, através da profecia das 70 semanas, o momento exato em que o Messias havia de aparecer.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66373" y="4033530"/>
            <a:ext cx="1117248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Esta referência de Jesus citando o livro de Daniel demonstra que Ele acreditava na sua existência como personagem histórico, profeta e autor do livro que leva o seu nome.</a:t>
            </a:r>
          </a:p>
        </p:txBody>
      </p:sp>
    </p:spTree>
    <p:extLst>
      <p:ext uri="{BB962C8B-B14F-4D97-AF65-F5344CB8AC3E}">
        <p14:creationId xmlns:p14="http://schemas.microsoft.com/office/powerpoint/2010/main" val="423439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0019" y="4033623"/>
            <a:ext cx="1117248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À medida que se aproximavam os acontecimentos preditos, era essencial que o povo de Deus compreendesse o que havia sido revelado. Neste capítulo...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90019" y="4025722"/>
            <a:ext cx="1117248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...Jesus revela o cumprimento histórico do quarto poder mencionado por Daniel, que estava atuando em Seus dias e que finalmente destruiria o templo de Jerusalém.</a:t>
            </a:r>
          </a:p>
        </p:txBody>
      </p:sp>
    </p:spTree>
    <p:extLst>
      <p:ext uri="{BB962C8B-B14F-4D97-AF65-F5344CB8AC3E}">
        <p14:creationId xmlns:p14="http://schemas.microsoft.com/office/powerpoint/2010/main" val="6163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4855" y="4101919"/>
            <a:ext cx="11471564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Roma invadiu Jerusalém ano 70 d.C. Mas, a profecia desse capítulo é de duplo cumprimento. Ela tem ainda uma aplicação específica para os acontecimentos que antecedem o fim do mundo. </a:t>
            </a:r>
          </a:p>
        </p:txBody>
      </p:sp>
    </p:spTree>
    <p:extLst>
      <p:ext uri="{BB962C8B-B14F-4D97-AF65-F5344CB8AC3E}">
        <p14:creationId xmlns:p14="http://schemas.microsoft.com/office/powerpoint/2010/main" val="8827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3069</Words>
  <Application>Microsoft Office PowerPoint</Application>
  <PresentationFormat>Widescreen</PresentationFormat>
  <Paragraphs>158</Paragraphs>
  <Slides>50</Slides>
  <Notes>47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28</cp:revision>
  <dcterms:created xsi:type="dcterms:W3CDTF">2018-08-08T10:52:11Z</dcterms:created>
  <dcterms:modified xsi:type="dcterms:W3CDTF">2018-08-08T17:02:15Z</dcterms:modified>
</cp:coreProperties>
</file>