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93" r:id="rId2"/>
    <p:sldId id="294" r:id="rId3"/>
    <p:sldId id="256" r:id="rId4"/>
    <p:sldId id="257" r:id="rId5"/>
    <p:sldId id="258" r:id="rId6"/>
    <p:sldId id="292" r:id="rId7"/>
    <p:sldId id="259" r:id="rId8"/>
    <p:sldId id="260" r:id="rId9"/>
    <p:sldId id="261" r:id="rId10"/>
    <p:sldId id="291" r:id="rId11"/>
    <p:sldId id="262" r:id="rId12"/>
    <p:sldId id="263" r:id="rId13"/>
    <p:sldId id="287" r:id="rId14"/>
    <p:sldId id="288" r:id="rId15"/>
    <p:sldId id="289" r:id="rId16"/>
    <p:sldId id="290" r:id="rId17"/>
    <p:sldId id="264" r:id="rId18"/>
    <p:sldId id="265" r:id="rId19"/>
    <p:sldId id="285" r:id="rId20"/>
    <p:sldId id="286" r:id="rId21"/>
    <p:sldId id="266" r:id="rId22"/>
    <p:sldId id="267" r:id="rId23"/>
    <p:sldId id="283" r:id="rId24"/>
    <p:sldId id="284" r:id="rId25"/>
    <p:sldId id="268" r:id="rId26"/>
    <p:sldId id="269" r:id="rId27"/>
    <p:sldId id="270" r:id="rId28"/>
    <p:sldId id="271" r:id="rId29"/>
    <p:sldId id="282" r:id="rId30"/>
    <p:sldId id="272" r:id="rId31"/>
    <p:sldId id="273" r:id="rId32"/>
    <p:sldId id="274" r:id="rId33"/>
    <p:sldId id="275" r:id="rId34"/>
    <p:sldId id="276" r:id="rId35"/>
    <p:sldId id="281" r:id="rId36"/>
    <p:sldId id="277" r:id="rId37"/>
    <p:sldId id="278" r:id="rId38"/>
    <p:sldId id="279" r:id="rId39"/>
    <p:sldId id="280" r:id="rId40"/>
    <p:sldId id="295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78636" autoAdjust="0"/>
  </p:normalViewPr>
  <p:slideViewPr>
    <p:cSldViewPr snapToGrid="0">
      <p:cViewPr varScale="1">
        <p:scale>
          <a:sx n="55" d="100"/>
          <a:sy n="55" d="100"/>
        </p:scale>
        <p:origin x="47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FECBD-9DA7-4C17-A5C1-34EA2CB93E6F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6320D-FE2E-42EE-8639-2A4438019E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5796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último capítulo de Daniel apresenta os eventos da História na porção final do “tempo do fim”, quando</a:t>
            </a:r>
          </a:p>
          <a:p>
            <a:r>
              <a:rPr lang="pt-BR" dirty="0" smtClean="0"/>
              <a:t>“haverá tempo de angústia, qual nunca houve” (</a:t>
            </a:r>
            <a:r>
              <a:rPr lang="pt-BR" dirty="0" err="1" smtClean="0"/>
              <a:t>Dn</a:t>
            </a:r>
            <a:r>
              <a:rPr lang="pt-BR" dirty="0" smtClean="0"/>
              <a:t> 12:1). No capítulo 12 de Daniel, estamos nos limites da</a:t>
            </a:r>
          </a:p>
          <a:p>
            <a:r>
              <a:rPr lang="pt-BR" dirty="0" smtClean="0"/>
              <a:t>eternidade. Atrás de nós, os grandes eventos da história da salvação se desdobram: o Dilúvio, no qual oito pessoas foram salvas;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9380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Em que evento se dará a ressurreição dos mortos? Daniel 12:1-2; 1Tessalonicenses 4:14-16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664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0929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6628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471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6428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Por ocasião da 2º vinda de Cristo se dará a ressurreição dos que morreram em Cristo. Esses serão transformados e trasladados num abrir e fechar de olhos (Ver Apêndice 2)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6598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O que aconteceria com as profecias do livro de Daniel no tempo do fim? Daniel 12:4, 9, 10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522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98555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contexto desse verso se refere especificamente à pesquisa das profecias do tempo do fim e o seu objetivo para o homem atual. Somente os que estudam de maneira persistente e dedicada compreenderão suas verdades.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91648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Em que momento, as profecias de Daniel seriam compreendidas? Daniel 12:6-7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2294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Êxodo do Egito, que deu origem à nação de Israel; a cruz, que trouxe libertação do pecado a toda a humanidade, etc. O clímax da história da salvação, porém, está ainda à nossa frente – o grande êxodo dos remidos deste planeta cheio de pecados para a Canaã celestial (adaptado de: Gerhard </a:t>
            </a:r>
            <a:r>
              <a:rPr lang="pt-BR" dirty="0" err="1" smtClean="0"/>
              <a:t>Pfandl</a:t>
            </a:r>
            <a:r>
              <a:rPr lang="pt-BR" dirty="0" smtClean="0"/>
              <a:t>, Daniel, Lição da Escola Sabatina Outubro- Dezembro 2004, p. 147).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9235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Este período é apresentado nas seguintes passagens: Dan. 7:25; 12: 7; </a:t>
            </a:r>
            <a:r>
              <a:rPr lang="pt-BR" dirty="0" err="1" smtClean="0"/>
              <a:t>Aop</a:t>
            </a:r>
            <a:r>
              <a:rPr lang="pt-BR" dirty="0" smtClean="0"/>
              <a:t>. 11:2 e 3; 12:6 e 14; 13:5, e se refere ao tempo em que Roma papal dominaria o mundo. O período de supremacia seria de “1 tempo, 2 tempos, e ½ tempo (Dan. 7:25). Em profecia, tempos significam anos (Dan. 11:13). Portanto:1 tempo = 1 ano; 2 tempos = 2 anos; ½ tempo = ½ ano.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1234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Cada ano profético tem 360 dias (de acordo com o calendário judaico). Dessa forma:1 ano =  360 dias; 2 anos = 720 dias; ½ ano = 180 dias. Totalizando, 1.260 dias. Como em profecia cada dia representa um ano, segue-se que 1.260 dias proféticos correspondem a 1.260 anos.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508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Esse foi o período em que Roma papal perseguiu os “santos do Altíssimo, dominou o mundo, pretendeu mudar os tempos e a lei de Deus. Esse poder se colocaria no lugar de Cristo, pretendendo ser o seu representante (2Ts 2:3-4) e perdoando pecados (Mc 2:7).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60569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6. Quanto tempo duraria a abominação assoladora? Daniel 12:11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9539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No capítulo oito de Daniel analisou-se o significado de “tirar o contínuo” (Apêndice 3). A contínua mediação, intercessão de Jesus no santuário celestial, seria substituída por um sistema falso de adoração e salvação. Na passagem acima é declarado ao profeta, que, depois de ser tirado o contínuo, ou o “sacrifício costumado, haverá mil duzentos e noventa dias”.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9873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substituição de Cristo por um sistema falso foi sendo introduzida aos poucos, até que nos anos 503-508 tomou forma mais definida. As prerrogativas e atribuições inerentes a Cristo foram cada vez mais reclamados pelo bispo de Roma.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7780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Até um “trono” prepararam para o líder desse sistema, tentando igualá-lo a Deus (2Ts 2:3-4). Jesus, o único Salvador e intercessor, disse: “o Pai a ninguém julga, mas ao Filho confiou todo o julgamento (</a:t>
            </a:r>
            <a:r>
              <a:rPr lang="pt-BR" dirty="0" err="1" smtClean="0"/>
              <a:t>Jo</a:t>
            </a:r>
            <a:r>
              <a:rPr lang="pt-BR" dirty="0" smtClean="0"/>
              <a:t> 5:22). O papado atribui a si mesmo o poder de julgar, absolver ou excomungar conforme lhe apraz”.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5171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93894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7. Que bem aventurança teria no final dos 1335 dias profético? Daniel 12:12,13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3211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Aqueles que estivessem vivendo 1.335 anos após o estabelecimento do sistema falso de culto (508 e 538) veriam o inverso da moeda, ou seja, o restabelecimento do verdadeiro culto a Deus. De acordo com Daniel 8:13 e 14, a restauração da verdade seria ao final dos 2.300 anos, isto é, em 1844.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865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Quem se levantará no tempo de angústia para socorrer seu povo? Daniel 12:1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23602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Feliz (bem-aventurado) o cristão que estivesse vivendo nessa ocasião. As verdades bíblicas em evidência outra vez, lhe encheriam o coração de gozo e alegria. A Bíblia começou a ser estudada e novas doutrinas foram descobertas. Os 1.335 anos são uma extensão dos 1.290, anteriormente explicados.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38893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Depois que houvesse a troca do contínuo (mediação contínua de Cristo)pela abominação desoladora (sistema papal), transcorreriam 1.290 anos (que alcança o ano de 1798). Feliz seria aquele que estivesse vivendo alguns anos depois (1.335), porque testemunharia o retorno do ensino sobre a mediação de Cristo, bem como as demais verdades atinentes ao grande plano de salvação. Ao profeta Daniel foi dada a certeza que ressurgiria para receber a herança dos salvos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66889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Compromisso de fé:</a:t>
            </a:r>
          </a:p>
          <a:p>
            <a:endParaRPr lang="pt-BR" dirty="0" smtClean="0"/>
          </a:p>
          <a:p>
            <a:r>
              <a:rPr lang="pt-BR" dirty="0" smtClean="0"/>
              <a:t>(    ) Desejo ter o meu nome escrito no livro da vida</a:t>
            </a:r>
          </a:p>
          <a:p>
            <a:endParaRPr lang="pt-BR" dirty="0" smtClean="0"/>
          </a:p>
          <a:p>
            <a:r>
              <a:rPr lang="pt-BR" dirty="0" smtClean="0"/>
              <a:t>(    ) Quero fazer parte dos que esquadrinham a Bíblia</a:t>
            </a:r>
          </a:p>
          <a:p>
            <a:endParaRPr lang="pt-BR" dirty="0" smtClean="0"/>
          </a:p>
          <a:p>
            <a:r>
              <a:rPr lang="pt-BR" dirty="0" smtClean="0"/>
              <a:t>(    ) Colocarei em prática as verdades ensinadas pela Palavra de Deus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5421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771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Esta cena final do livro de Daniel é impressionante e fala especialmente do momento em que Cristo triunfará com Seu povo sobre as forças do mal. Miguel é Cristo (Apêndice 1), “o grande Príncipe” da profecia. Tanto no Antigo Testamento como no Novo Testamento, Cristo é reconhecido como Príncipe (</a:t>
            </a:r>
            <a:r>
              <a:rPr lang="pt-BR" dirty="0" err="1" smtClean="0"/>
              <a:t>Dn</a:t>
            </a:r>
            <a:r>
              <a:rPr lang="pt-BR" dirty="0" smtClean="0"/>
              <a:t> 11:22; 9:25;8:11;8:25; At 3:15;Hb 2:10; </a:t>
            </a:r>
            <a:r>
              <a:rPr lang="pt-BR" dirty="0" err="1" smtClean="0"/>
              <a:t>Ap</a:t>
            </a:r>
            <a:r>
              <a:rPr lang="pt-BR" dirty="0" smtClean="0"/>
              <a:t> 1:5; </a:t>
            </a:r>
            <a:r>
              <a:rPr lang="pt-BR" dirty="0" err="1" smtClean="0"/>
              <a:t>Is</a:t>
            </a:r>
            <a:r>
              <a:rPr lang="pt-BR" dirty="0" smtClean="0"/>
              <a:t> 9:6).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3103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É incontestável a evidência de que Cristo se “levantará” como sucessor eterno dos reis e governantes de nosso mundo. Os fiéis terão a alegria de estar com Miguel “naquele tempo”, e reinar com Ele por toda eternidade.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4413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De acordo com a Bíblia quem será salvo no tempo do fim? Daniel 12:1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7960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8366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No plano divino, é necessário ser inscrito “no livro” para ser salvo. Mas isto é espontâneo, um caloroso desejo do pecador por salvar-se. Cada um de nós deve se inscrever no livro aceitando a Cristo e ao Seu evangelho puro como norma de vida. Aquele que recusar ser inscrito no livro será lançado no lago de fogo (</a:t>
            </a:r>
            <a:r>
              <a:rPr lang="pt-BR" dirty="0" err="1" smtClean="0"/>
              <a:t>Ap</a:t>
            </a:r>
            <a:r>
              <a:rPr lang="pt-BR" dirty="0" smtClean="0"/>
              <a:t> 20:15).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6320D-FE2E-42EE-8639-2A4438019E7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6465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8B7-C0FC-481F-90A2-D53477580B01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B7C8-94C3-4311-8F5D-4786E75206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3108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8B7-C0FC-481F-90A2-D53477580B01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B7C8-94C3-4311-8F5D-4786E75206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332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8B7-C0FC-481F-90A2-D53477580B01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B7C8-94C3-4311-8F5D-4786E75206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907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8B7-C0FC-481F-90A2-D53477580B01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B7C8-94C3-4311-8F5D-4786E75206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249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8B7-C0FC-481F-90A2-D53477580B01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B7C8-94C3-4311-8F5D-4786E75206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619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8B7-C0FC-481F-90A2-D53477580B01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B7C8-94C3-4311-8F5D-4786E75206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613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8B7-C0FC-481F-90A2-D53477580B01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B7C8-94C3-4311-8F5D-4786E75206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8097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8B7-C0FC-481F-90A2-D53477580B01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B7C8-94C3-4311-8F5D-4786E75206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333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8B7-C0FC-481F-90A2-D53477580B01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B7C8-94C3-4311-8F5D-4786E75206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641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8B7-C0FC-481F-90A2-D53477580B01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B7C8-94C3-4311-8F5D-4786E75206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6620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8B7-C0FC-481F-90A2-D53477580B01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CB7C8-94C3-4311-8F5D-4786E75206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9142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C58B7-C0FC-481F-90A2-D53477580B01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CB7C8-94C3-4311-8F5D-4786E75206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195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848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5848" y="1139370"/>
            <a:ext cx="110324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“Nesse tempo, se levantará Miguel, o grande príncipe, o defensor dos filhos do teu povo, e haverá tempo de angústia, qual nunca houve, desde que houve nação até àquele tempo; mas, naquele tempo, será salvo o teu povo, todo aquele que for achado inscrito no livro.”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94030" y="4465949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Daniel 12:1</a:t>
            </a:r>
          </a:p>
        </p:txBody>
      </p:sp>
    </p:spTree>
    <p:extLst>
      <p:ext uri="{BB962C8B-B14F-4D97-AF65-F5344CB8AC3E}">
        <p14:creationId xmlns:p14="http://schemas.microsoft.com/office/powerpoint/2010/main" val="262148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83367" y="424407"/>
            <a:ext cx="10177670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No plano divino, é necessário ser inscrito “no livro” para ser salvo. Mas isto é espontâneo, um caloroso desejo do pecador por salvar-se. 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40468" y="424407"/>
            <a:ext cx="10863467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Cada um de nós deve se inscrever no livro aceitando a Cristo e ao Seu evangelho puro como norma de vida. Aquele que recusar ser inscrito no livro será lançado no lago de fogo. 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42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5252" y="4128053"/>
            <a:ext cx="10634869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3. Em que evento se dará a ressurreição dos mortos?</a:t>
            </a:r>
          </a:p>
        </p:txBody>
      </p:sp>
    </p:spTree>
    <p:extLst>
      <p:ext uri="{BB962C8B-B14F-4D97-AF65-F5344CB8AC3E}">
        <p14:creationId xmlns:p14="http://schemas.microsoft.com/office/powerpoint/2010/main" val="293002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5850" y="1385638"/>
            <a:ext cx="110324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“Nesse tempo, se levantará Miguel, o grande príncipe, o defensor dos filhos do teu povo, e haverá tempo de angústia, qual nunca houve, desde que houve nação até àquele tempo; mas, naquele tempo, será salvo o teu povo, todo aquele que for achado inscrito no livro...</a:t>
            </a:r>
          </a:p>
        </p:txBody>
      </p:sp>
    </p:spTree>
    <p:extLst>
      <p:ext uri="{BB962C8B-B14F-4D97-AF65-F5344CB8AC3E}">
        <p14:creationId xmlns:p14="http://schemas.microsoft.com/office/powerpoint/2010/main" val="66221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5848" y="2121134"/>
            <a:ext cx="110324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...Muitos dos que dormem no pó da terra ressuscitarão, uns para a vida eterna, e outros para vergonha e horror eterno.”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94032" y="3889479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Daniel 12:1,2</a:t>
            </a:r>
          </a:p>
        </p:txBody>
      </p:sp>
    </p:spTree>
    <p:extLst>
      <p:ext uri="{BB962C8B-B14F-4D97-AF65-F5344CB8AC3E}">
        <p14:creationId xmlns:p14="http://schemas.microsoft.com/office/powerpoint/2010/main" val="402660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6337" y="1743446"/>
            <a:ext cx="110324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“Pois, se cremos que Jesus morreu e ressuscitou, assim também Deus, mediante Jesus, trará, em sua companhia, os que dormem. Ora, ainda vos declaramos, por palavra do Senhor, isto: nós, os vivos, os que...</a:t>
            </a:r>
          </a:p>
        </p:txBody>
      </p:sp>
    </p:spTree>
    <p:extLst>
      <p:ext uri="{BB962C8B-B14F-4D97-AF65-F5344CB8AC3E}">
        <p14:creationId xmlns:p14="http://schemas.microsoft.com/office/powerpoint/2010/main" val="44722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7190" y="1462533"/>
            <a:ext cx="113902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...ficarmos até à vinda do Senhor, de modo algum precederemos os que dormem. Porquanto o Senhor mesmo, dada a sua palavra de ordem, ouvida a voz do arcanjo, e ressoada a trombeta de Deus, descerá dos céus, e os mortos em Cristo ressuscitarão primeiro.”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54275" y="4292530"/>
            <a:ext cx="49960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1Tessalonicenses 4:14-16</a:t>
            </a:r>
          </a:p>
          <a:p>
            <a:pPr algn="ctr"/>
            <a:endParaRPr lang="pt-BR" sz="40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82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0833" y="4062129"/>
            <a:ext cx="10863467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Por ocasião da 2º vinda de Cristo se dará a ressurreição dos que morreram em Cristo. Esses serão transformados e trasladados num abrir e fechar de olhos.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8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4765" y="4108175"/>
            <a:ext cx="10634869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4. O que aconteceria com as profecias do livro de Daniel no tempo do fim? </a:t>
            </a:r>
          </a:p>
        </p:txBody>
      </p:sp>
    </p:spTree>
    <p:extLst>
      <p:ext uri="{BB962C8B-B14F-4D97-AF65-F5344CB8AC3E}">
        <p14:creationId xmlns:p14="http://schemas.microsoft.com/office/powerpoint/2010/main" val="261919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6584" y="1968618"/>
            <a:ext cx="112709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“Tu, porém, Daniel, encerra as palavras e sela o livro, até ao tempo do fim; muitos o esquadrinharão, e o saber se multiplicará.”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94037" y="4271033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Daniel 12:4</a:t>
            </a:r>
          </a:p>
        </p:txBody>
      </p:sp>
    </p:spTree>
    <p:extLst>
      <p:ext uri="{BB962C8B-B14F-4D97-AF65-F5344CB8AC3E}">
        <p14:creationId xmlns:p14="http://schemas.microsoft.com/office/powerpoint/2010/main" val="270823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899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7805" y="1127221"/>
            <a:ext cx="116685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“Ele respondeu: Vai, Daniel, porque estas palavras estão encerradas e seladas até ao tempo do fim. Muitos serão purificados, embranquecidos e provados; mas os perversos procederão perversamente, e nenhum deles entenderá, mas os sábios entenderão.”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94035" y="4505706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Daniel 12:9,10</a:t>
            </a:r>
          </a:p>
        </p:txBody>
      </p:sp>
    </p:spTree>
    <p:extLst>
      <p:ext uri="{BB962C8B-B14F-4D97-AF65-F5344CB8AC3E}">
        <p14:creationId xmlns:p14="http://schemas.microsoft.com/office/powerpoint/2010/main" val="257059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7566" y="4757868"/>
            <a:ext cx="11410122" cy="1446550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contexto desse verso se refere especificamente à pesquisa das profecias do tempo do fim e o seu objetivo para o homem atual.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55375" y="4757868"/>
            <a:ext cx="10694503" cy="1446550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Somente os que estudam de maneira persistente e dedicada compreenderão suas verdades.</a:t>
            </a:r>
          </a:p>
        </p:txBody>
      </p:sp>
    </p:spTree>
    <p:extLst>
      <p:ext uri="{BB962C8B-B14F-4D97-AF65-F5344CB8AC3E}">
        <p14:creationId xmlns:p14="http://schemas.microsoft.com/office/powerpoint/2010/main" val="20446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4765" y="4108175"/>
            <a:ext cx="10634869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5. Em que momento, as profecias de Daniel seriam compreendidas? </a:t>
            </a:r>
          </a:p>
        </p:txBody>
      </p:sp>
    </p:spTree>
    <p:extLst>
      <p:ext uri="{BB962C8B-B14F-4D97-AF65-F5344CB8AC3E}">
        <p14:creationId xmlns:p14="http://schemas.microsoft.com/office/powerpoint/2010/main" val="242889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5246" y="1809594"/>
            <a:ext cx="1079389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“Um deles disse ao homem vestido de linho, que estava sobre as águas do rio: Quando se cumprirão estas maravilhas? Ouvi o homem vestido de linho, que estava sobre as águas do rio, quando levantou...</a:t>
            </a:r>
          </a:p>
        </p:txBody>
      </p:sp>
    </p:spTree>
    <p:extLst>
      <p:ext uri="{BB962C8B-B14F-4D97-AF65-F5344CB8AC3E}">
        <p14:creationId xmlns:p14="http://schemas.microsoft.com/office/powerpoint/2010/main" val="151655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6586" y="1531297"/>
            <a:ext cx="112709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...a mão direita e a esquerda ao céu e jurou, por aquele que vive eternamente, que isso seria depois de um tempo, dois tempos e metade de um tempo. E, quando se acabar a destruição do poder do povo santo, estas coisas todas se cumprirão.”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94039" y="4370424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Daniel 12:6,7</a:t>
            </a:r>
          </a:p>
        </p:txBody>
      </p:sp>
    </p:spTree>
    <p:extLst>
      <p:ext uri="{BB962C8B-B14F-4D97-AF65-F5344CB8AC3E}">
        <p14:creationId xmlns:p14="http://schemas.microsoft.com/office/powerpoint/2010/main" val="42185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7566" y="3823590"/>
            <a:ext cx="11410122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...de “1 tempo, 2 tempos, e ½ tempo (Dan. 7:25). Em profecia, tempos significam anos (Dan. 11:13). Portanto:1 tempo = 1 ano; 2 tempos = 2 anos; ½ tempo = ½ ano.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7566" y="3823590"/>
            <a:ext cx="11410122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Este período é apresentado nas seguintes passagens: Dan. 7:25; 12: 7; </a:t>
            </a:r>
            <a:r>
              <a:rPr lang="pt-BR" sz="4400" b="1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Aop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 11:2 e 3; 12:6 e 14; 13:5, e se refere ao tempo em que Roma papal dominaria o mundo. O período de supremacia seria...</a:t>
            </a:r>
          </a:p>
        </p:txBody>
      </p:sp>
    </p:spTree>
    <p:extLst>
      <p:ext uri="{BB962C8B-B14F-4D97-AF65-F5344CB8AC3E}">
        <p14:creationId xmlns:p14="http://schemas.microsoft.com/office/powerpoint/2010/main" val="96785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49687" y="603311"/>
            <a:ext cx="6698975" cy="5509200"/>
          </a:xfrm>
          <a:prstGeom prst="rect">
            <a:avLst/>
          </a:prstGeom>
          <a:solidFill>
            <a:schemeClr val="tx1">
              <a:lumMod val="75000"/>
              <a:lumOff val="25000"/>
              <a:alpha val="1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Cada ano profético tem 360 dias (de acordo com o calendário judaico). Dessa forma:1 ano =  360 dias; 2 anos = 720 dias; ½ ano = 180 dias. Totalizando, 1.260 dias. Como em profecia cada dia representa um ano, segue-se que 1.260 dias proféticos correspondem a 1.260 anos. </a:t>
            </a:r>
          </a:p>
        </p:txBody>
      </p:sp>
    </p:spTree>
    <p:extLst>
      <p:ext uri="{BB962C8B-B14F-4D97-AF65-F5344CB8AC3E}">
        <p14:creationId xmlns:p14="http://schemas.microsoft.com/office/powerpoint/2010/main" val="228774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7566" y="3247121"/>
            <a:ext cx="11410122" cy="2800767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Esse foi o período em que Roma papal perseguiu os “santos do Altíssimo, dominou o mundo, pretendeu mudar os tempos e a lei de Deus. Esse poder se colocaria no lugar de Cristo, pretendendo ser o seu representante e perdoando pecados.</a:t>
            </a:r>
          </a:p>
        </p:txBody>
      </p:sp>
    </p:spTree>
    <p:extLst>
      <p:ext uri="{BB962C8B-B14F-4D97-AF65-F5344CB8AC3E}">
        <p14:creationId xmlns:p14="http://schemas.microsoft.com/office/powerpoint/2010/main" val="409014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4765" y="4108175"/>
            <a:ext cx="10634869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6. Quanto tempo duraria a abominação assoladora?</a:t>
            </a:r>
          </a:p>
        </p:txBody>
      </p:sp>
    </p:spTree>
    <p:extLst>
      <p:ext uri="{BB962C8B-B14F-4D97-AF65-F5344CB8AC3E}">
        <p14:creationId xmlns:p14="http://schemas.microsoft.com/office/powerpoint/2010/main" val="191399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5856" y="1769836"/>
            <a:ext cx="107938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“Depois do tempo em que o sacrifício diário for tirado, e posta a abominação desoladora, haverá ainda mil duzentos e noventa dias.”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74767" y="4332064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Daniel 12:11</a:t>
            </a:r>
          </a:p>
        </p:txBody>
      </p:sp>
    </p:spTree>
    <p:extLst>
      <p:ext uri="{BB962C8B-B14F-4D97-AF65-F5344CB8AC3E}">
        <p14:creationId xmlns:p14="http://schemas.microsoft.com/office/powerpoint/2010/main" val="160371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808381" y="4131363"/>
            <a:ext cx="10634869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último capítulo de Daniel apresenta os eventos da História na porção final do “tempo do fim”, quando haverá tempo de angústia, qual nunca houve. 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43946" y="4131363"/>
            <a:ext cx="11363741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No capítulo 12 de Daniel, estamos nos limites da eternidade. Atrás de nós, os grandes eventos da história da salvação se desdobram: o Dilúvio, no qual oito pessoas foram salvas;</a:t>
            </a:r>
          </a:p>
        </p:txBody>
      </p:sp>
    </p:spTree>
    <p:extLst>
      <p:ext uri="{BB962C8B-B14F-4D97-AF65-F5344CB8AC3E}">
        <p14:creationId xmlns:p14="http://schemas.microsoft.com/office/powerpoint/2010/main" val="24631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7444" y="4102224"/>
            <a:ext cx="11410122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No capítulo oito de Daniel analisou-se o significado de “tirar o contínuo”. A contínua mediação, intercessão de Jesus no santuário celestial, seria substituída por um sistema falso de...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17444" y="4075381"/>
            <a:ext cx="11410122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...adoração e salvação. Na passagem acima é declarado ao profeta, que, depois de ser tirado o contínuo, ou o “sacrifício costumado, haverá mil duzentos e noventa dias”. </a:t>
            </a:r>
          </a:p>
        </p:txBody>
      </p:sp>
    </p:spTree>
    <p:extLst>
      <p:ext uri="{BB962C8B-B14F-4D97-AF65-F5344CB8AC3E}">
        <p14:creationId xmlns:p14="http://schemas.microsoft.com/office/powerpoint/2010/main" val="147655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32453" y="4062467"/>
            <a:ext cx="9581321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substituição de Cristo por um sistema falso foi sendo introduzida aos poucos, até que nos anos 503-508 tomou forma mais definida.</a:t>
            </a:r>
          </a:p>
        </p:txBody>
      </p:sp>
    </p:spTree>
    <p:extLst>
      <p:ext uri="{BB962C8B-B14F-4D97-AF65-F5344CB8AC3E}">
        <p14:creationId xmlns:p14="http://schemas.microsoft.com/office/powerpoint/2010/main" val="78101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64094" y="4002829"/>
            <a:ext cx="10303565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Até um “trono” prepararam para o líder desse sistema, tentando igualá-lo a Deus (2Ts 2:3-4). Jesus, o único Salvador e intercessor, disse: “o Pai a ninguém julga, mas..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64094" y="4016087"/>
            <a:ext cx="10303565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...ao Filho confiou todo o julgamento (</a:t>
            </a:r>
            <a:r>
              <a:rPr lang="pt-BR" sz="4400" b="1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Jo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5:22). O papado atribui a si mesmo o poder de julgar, absolver ou excomungar conforme lhe apraz”.</a:t>
            </a:r>
          </a:p>
        </p:txBody>
      </p:sp>
    </p:spTree>
    <p:extLst>
      <p:ext uri="{BB962C8B-B14F-4D97-AF65-F5344CB8AC3E}">
        <p14:creationId xmlns:p14="http://schemas.microsoft.com/office/powerpoint/2010/main" val="307694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134371" y="2059799"/>
            <a:ext cx="3680475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pt-BR" sz="3600" b="1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Arial" pitchFamily="34" charset="0"/>
              </a:rPr>
              <a:t>1.335 anos de espera para a restauração da Verdade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29638" y="2059799"/>
            <a:ext cx="446592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3600" b="1" i="0" u="none" strike="noStrike" cap="none" spc="300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itchFamily="34" charset="0"/>
              </a:rPr>
              <a:t>1.290 anos de supremacia da “abominação assoladora” (sistema falso de adoração)</a:t>
            </a:r>
            <a:endParaRPr kumimoji="0" lang="pt-BR" sz="7200" b="1" i="0" u="none" strike="noStrike" cap="none" spc="300" normalizeH="0" baseline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201885" y="3515869"/>
            <a:ext cx="171451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3200" b="1" i="0" u="none" strike="noStrike" cap="none" spc="300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Steelfish Rg" panose="020B0608020202040504" pitchFamily="34" charset="0"/>
                <a:cs typeface="Arial" pitchFamily="34" charset="0"/>
              </a:rPr>
              <a:t>1793-1798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6000" b="1" i="0" u="none" strike="noStrike" cap="none" spc="300" normalizeH="0" baseline="0" dirty="0" smtClean="0">
              <a:ln>
                <a:noFill/>
              </a:ln>
              <a:solidFill>
                <a:srgbClr val="92D050"/>
              </a:solidFill>
              <a:effectLst/>
              <a:latin typeface="Steelfish Rg" panose="020B0608020202040504" pitchFamily="34" charset="0"/>
              <a:cs typeface="Arial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-209152" y="3401299"/>
            <a:ext cx="167641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3200" b="1" i="0" u="none" strike="noStrike" cap="none" spc="300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Steelfish Rg" panose="020B0608020202040504" pitchFamily="34" charset="0"/>
                <a:cs typeface="Arial" pitchFamily="34" charset="0"/>
              </a:rPr>
              <a:t>503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3200" b="1" i="0" u="none" strike="noStrike" cap="none" spc="300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Steelfish Rg" panose="020B0608020202040504" pitchFamily="34" charset="0"/>
                <a:cs typeface="Arial" pitchFamily="34" charset="0"/>
              </a:rPr>
              <a:t>508</a:t>
            </a:r>
            <a:endParaRPr kumimoji="0" lang="pt-BR" sz="6000" b="1" i="0" u="none" strike="noStrike" cap="none" spc="300" normalizeH="0" baseline="0" dirty="0" smtClean="0">
              <a:ln>
                <a:noFill/>
              </a:ln>
              <a:solidFill>
                <a:srgbClr val="92D050"/>
              </a:solidFill>
              <a:effectLst/>
              <a:latin typeface="Steelfish Rg" panose="020B0608020202040504" pitchFamily="34" charset="0"/>
              <a:cs typeface="Arial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0914236" y="3412224"/>
            <a:ext cx="107157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pt-BR" sz="3200" b="1" spc="300" dirty="0" smtClean="0">
                <a:solidFill>
                  <a:srgbClr val="92D050"/>
                </a:solidFill>
                <a:latin typeface="Steelfish Rg" panose="020B0608020202040504" pitchFamily="34" charset="0"/>
                <a:cs typeface="Arial" pitchFamily="34" charset="0"/>
              </a:rPr>
              <a:t>1839 </a:t>
            </a: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pt-BR" sz="3200" b="1" spc="300" dirty="0" smtClean="0">
                <a:solidFill>
                  <a:srgbClr val="92D050"/>
                </a:solidFill>
                <a:latin typeface="Steelfish Rg" panose="020B0608020202040504" pitchFamily="34" charset="0"/>
                <a:cs typeface="Arial" pitchFamily="34" charset="0"/>
              </a:rPr>
              <a:t>1844</a:t>
            </a:r>
          </a:p>
        </p:txBody>
      </p:sp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537349"/>
              </p:ext>
            </p:extLst>
          </p:nvPr>
        </p:nvGraphicFramePr>
        <p:xfrm>
          <a:off x="569421" y="1818175"/>
          <a:ext cx="10979440" cy="1565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orelDRAW" r:id="rId5" imgW="1869910" imgH="266029" progId="CorelDraw.Graphic.18">
                  <p:embed/>
                </p:oleObj>
              </mc:Choice>
              <mc:Fallback>
                <p:oleObj name="CorelDRAW" r:id="rId5" imgW="1869910" imgH="266029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9421" y="1818175"/>
                        <a:ext cx="10979440" cy="1565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494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54765" y="4108175"/>
            <a:ext cx="10634869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7. Que bem aventurança teria no final dos 1335 dias profético? </a:t>
            </a:r>
          </a:p>
        </p:txBody>
      </p:sp>
    </p:spTree>
    <p:extLst>
      <p:ext uri="{BB962C8B-B14F-4D97-AF65-F5344CB8AC3E}">
        <p14:creationId xmlns:p14="http://schemas.microsoft.com/office/powerpoint/2010/main" val="10814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5856" y="1431905"/>
            <a:ext cx="1079389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“Bem-aventurado o que espera e chega até mil trezentos e trinta e cinco dias. Tu, porém, segue o teu caminho até ao fim; pois descansarás e, ao fim dos dias, te levantarás para receber a tua herança.”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74769" y="4371821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Daniel 12:12,13</a:t>
            </a:r>
          </a:p>
        </p:txBody>
      </p:sp>
    </p:spTree>
    <p:extLst>
      <p:ext uri="{BB962C8B-B14F-4D97-AF65-F5344CB8AC3E}">
        <p14:creationId xmlns:p14="http://schemas.microsoft.com/office/powerpoint/2010/main" val="11385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34886" y="4042590"/>
            <a:ext cx="10472528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Aqueles que estivessem vivendo 1.335 anos após o estabelecimento do sistema falso de culto (508 e 538) veriam o inverso da moeda, ou seja, o restabelecimento do...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54764" y="4016083"/>
            <a:ext cx="10472527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...verdadeiro culto a Deus. De acordo com Daniel 8:13 e 14, a restauração da verdade seria ao final dos 2.300 anos, isto é, em 1844.</a:t>
            </a:r>
          </a:p>
        </p:txBody>
      </p:sp>
    </p:spTree>
    <p:extLst>
      <p:ext uri="{BB962C8B-B14F-4D97-AF65-F5344CB8AC3E}">
        <p14:creationId xmlns:p14="http://schemas.microsoft.com/office/powerpoint/2010/main" val="216903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95129" y="298174"/>
            <a:ext cx="10472528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Feliz (bem-aventurado) o cristão que estivesse vivendo nessa ocasião. As verdades bíblicas em evidência outra vez, lhe encheriam o coração de gozo e alegria...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95129" y="298846"/>
            <a:ext cx="10472528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...A Bíblia começou a ser estudada e novas doutrinas foram descobertas. Os 1.335 anos são uma extensão dos 1.290, anteriormente explicados.</a:t>
            </a:r>
          </a:p>
        </p:txBody>
      </p:sp>
    </p:spTree>
    <p:extLst>
      <p:ext uri="{BB962C8B-B14F-4D97-AF65-F5344CB8AC3E}">
        <p14:creationId xmlns:p14="http://schemas.microsoft.com/office/powerpoint/2010/main" val="681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35493" y="3956446"/>
            <a:ext cx="10793897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Depois que houvesse a troca do contínuo (mediação contínua de Cristo)pela abominação desoladora (sistema papal), transcorreriam 1.290 anos (que alcança o ano de 1798). </a:t>
            </a:r>
          </a:p>
        </p:txBody>
      </p:sp>
    </p:spTree>
    <p:extLst>
      <p:ext uri="{BB962C8B-B14F-4D97-AF65-F5344CB8AC3E}">
        <p14:creationId xmlns:p14="http://schemas.microsoft.com/office/powerpoint/2010/main" val="32096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33058" y="2346307"/>
            <a:ext cx="5327375" cy="1569660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96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MINHA DECISÃO</a:t>
            </a:r>
          </a:p>
        </p:txBody>
      </p:sp>
    </p:spTree>
    <p:extLst>
      <p:ext uri="{BB962C8B-B14F-4D97-AF65-F5344CB8AC3E}">
        <p14:creationId xmlns:p14="http://schemas.microsoft.com/office/powerpoint/2010/main" val="176287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6713" y="4055166"/>
            <a:ext cx="11270974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Êxodo do Egito, que deu origem à nação de Israel; a cruz, que trouxe libertação do pecado a toda a humanidade, etc. O clímax da história da salvação, porém, está ainda à nossa frente, 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74643" y="4055166"/>
            <a:ext cx="10634869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grande êxodo dos remidos deste planeta cheio de pecados para a Canaã celestial (adaptado de: Gerhard </a:t>
            </a:r>
            <a:r>
              <a:rPr lang="pt-BR" sz="4400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Pfandl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Daniel, Lição da Escola Sabatina Outubro- Dezembro 2004, p. 147).</a:t>
            </a:r>
          </a:p>
        </p:txBody>
      </p:sp>
    </p:spTree>
    <p:extLst>
      <p:ext uri="{BB962C8B-B14F-4D97-AF65-F5344CB8AC3E}">
        <p14:creationId xmlns:p14="http://schemas.microsoft.com/office/powerpoint/2010/main" val="393089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436635" y="2087592"/>
            <a:ext cx="271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PRÓXIMO TEMA: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840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5008" y="4048541"/>
            <a:ext cx="10634869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1. Quem se levantará no tempo de angústia para socorrer seu povo? </a:t>
            </a:r>
            <a:endParaRPr lang="pt-BR" sz="60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19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5848" y="1139370"/>
            <a:ext cx="110324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“Nesse tempo, se levantará Miguel, o grande príncipe, o defensor dos filhos do teu povo, e haverá tempo de angústia, qual nunca houve, desde que houve nação até àquele tempo; mas, naquele tempo, será salvo o teu povo, todo aquele que for achado inscrito no livro.”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94030" y="4465949"/>
            <a:ext cx="499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Daniel 12:1</a:t>
            </a:r>
          </a:p>
        </p:txBody>
      </p:sp>
    </p:spTree>
    <p:extLst>
      <p:ext uri="{BB962C8B-B14F-4D97-AF65-F5344CB8AC3E}">
        <p14:creationId xmlns:p14="http://schemas.microsoft.com/office/powerpoint/2010/main" val="30389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83976" y="4042250"/>
            <a:ext cx="10177670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...“o grande Príncipe” da profecia. Tanto no Antigo Testamento como no Novo Testamento, Cristo é reconhecido como Príncipe.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83976" y="4042250"/>
            <a:ext cx="10177670" cy="2123658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Esta cena final do livro de Daniel é impressionante e fala especialmente do momento em que Cristo triunfará com Seu povo sobre as forças do mal. Miguel é Cristo...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97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7260" y="467478"/>
            <a:ext cx="5297557" cy="5509200"/>
          </a:xfrm>
          <a:prstGeom prst="rect">
            <a:avLst/>
          </a:prstGeom>
          <a:solidFill>
            <a:schemeClr val="bg1">
              <a:lumMod val="5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É incontestável a evidência de que Cristo se “levantará” como sucessor eterno dos reis e governantes de nosso mundo. Os fiéis terão a alegria de estar com Miguel “naquele tempo”, e reinar com Ele por toda eternidade.</a:t>
            </a:r>
          </a:p>
        </p:txBody>
      </p:sp>
    </p:spTree>
    <p:extLst>
      <p:ext uri="{BB962C8B-B14F-4D97-AF65-F5344CB8AC3E}">
        <p14:creationId xmlns:p14="http://schemas.microsoft.com/office/powerpoint/2010/main" val="204340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95130" y="569845"/>
            <a:ext cx="10634869" cy="1938992"/>
          </a:xfrm>
          <a:prstGeom prst="rect">
            <a:avLst/>
          </a:prstGeom>
          <a:solidFill>
            <a:schemeClr val="tx1">
              <a:lumMod val="95000"/>
              <a:lumOff val="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2. De acordo com a Bíblia quem será salvo no tempo do fim? </a:t>
            </a:r>
          </a:p>
        </p:txBody>
      </p:sp>
    </p:spTree>
    <p:extLst>
      <p:ext uri="{BB962C8B-B14F-4D97-AF65-F5344CB8AC3E}">
        <p14:creationId xmlns:p14="http://schemas.microsoft.com/office/powerpoint/2010/main" val="180378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2688</Words>
  <Application>Microsoft Office PowerPoint</Application>
  <PresentationFormat>Widescreen</PresentationFormat>
  <Paragraphs>127</Paragraphs>
  <Slides>40</Slides>
  <Notes>32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Steelfish Rg</vt:lpstr>
      <vt:lpstr>Tema do Office</vt:lpstr>
      <vt:lpstr>CorelDRAW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27</cp:revision>
  <dcterms:created xsi:type="dcterms:W3CDTF">2018-08-07T20:21:02Z</dcterms:created>
  <dcterms:modified xsi:type="dcterms:W3CDTF">2018-08-08T03:56:54Z</dcterms:modified>
</cp:coreProperties>
</file>