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21" r:id="rId2"/>
    <p:sldId id="322" r:id="rId3"/>
    <p:sldId id="256" r:id="rId4"/>
    <p:sldId id="257" r:id="rId5"/>
    <p:sldId id="258" r:id="rId6"/>
    <p:sldId id="295" r:id="rId7"/>
    <p:sldId id="296" r:id="rId8"/>
    <p:sldId id="297" r:id="rId9"/>
    <p:sldId id="259" r:id="rId10"/>
    <p:sldId id="260" r:id="rId11"/>
    <p:sldId id="263" r:id="rId12"/>
    <p:sldId id="264" r:id="rId13"/>
    <p:sldId id="291" r:id="rId14"/>
    <p:sldId id="298" r:id="rId15"/>
    <p:sldId id="299" r:id="rId16"/>
    <p:sldId id="300" r:id="rId17"/>
    <p:sldId id="265" r:id="rId18"/>
    <p:sldId id="266" r:id="rId19"/>
    <p:sldId id="267" r:id="rId20"/>
    <p:sldId id="302" r:id="rId21"/>
    <p:sldId id="268" r:id="rId22"/>
    <p:sldId id="269" r:id="rId23"/>
    <p:sldId id="271" r:id="rId24"/>
    <p:sldId id="292" r:id="rId25"/>
    <p:sldId id="305" r:id="rId26"/>
    <p:sldId id="303" r:id="rId27"/>
    <p:sldId id="306" r:id="rId28"/>
    <p:sldId id="273" r:id="rId29"/>
    <p:sldId id="274" r:id="rId30"/>
    <p:sldId id="275" r:id="rId31"/>
    <p:sldId id="276" r:id="rId32"/>
    <p:sldId id="307" r:id="rId33"/>
    <p:sldId id="308" r:id="rId34"/>
    <p:sldId id="309" r:id="rId35"/>
    <p:sldId id="310" r:id="rId36"/>
    <p:sldId id="311" r:id="rId37"/>
    <p:sldId id="312" r:id="rId38"/>
    <p:sldId id="313" r:id="rId39"/>
    <p:sldId id="277" r:id="rId40"/>
    <p:sldId id="278" r:id="rId41"/>
    <p:sldId id="279" r:id="rId42"/>
    <p:sldId id="280" r:id="rId43"/>
    <p:sldId id="314" r:id="rId44"/>
    <p:sldId id="315" r:id="rId45"/>
    <p:sldId id="316" r:id="rId46"/>
    <p:sldId id="293" r:id="rId47"/>
    <p:sldId id="282" r:id="rId48"/>
    <p:sldId id="294" r:id="rId49"/>
    <p:sldId id="284" r:id="rId50"/>
    <p:sldId id="317" r:id="rId51"/>
    <p:sldId id="285" r:id="rId52"/>
    <p:sldId id="286" r:id="rId53"/>
    <p:sldId id="287" r:id="rId54"/>
    <p:sldId id="318" r:id="rId55"/>
    <p:sldId id="319" r:id="rId56"/>
    <p:sldId id="320" r:id="rId57"/>
    <p:sldId id="288" r:id="rId58"/>
    <p:sldId id="289" r:id="rId59"/>
    <p:sldId id="290" r:id="rId60"/>
    <p:sldId id="323" r:id="rId6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64273" autoAdjust="0"/>
  </p:normalViewPr>
  <p:slideViewPr>
    <p:cSldViewPr snapToGrid="0">
      <p:cViewPr varScale="1">
        <p:scale>
          <a:sx n="44" d="100"/>
          <a:sy n="44" d="100"/>
        </p:scale>
        <p:origin x="9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023F1-BC7B-4792-B539-8EE2E4C3026A}" type="datetimeFigureOut">
              <a:rPr lang="pt-BR" smtClean="0"/>
              <a:t>06/08/2018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A65A7-C230-447E-A7CB-5DF7FF9295F1}" type="slidenum">
              <a:rPr lang="pt-BR" smtClean="0"/>
              <a:t>‹nº›</a:t>
            </a:fld>
            <a:endParaRPr lang="pt-BR"/>
          </a:p>
        </p:txBody>
      </p:sp>
    </p:spTree>
    <p:extLst>
      <p:ext uri="{BB962C8B-B14F-4D97-AF65-F5344CB8AC3E}">
        <p14:creationId xmlns:p14="http://schemas.microsoft.com/office/powerpoint/2010/main" val="157715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As profecias de Daniel fornecem a chave para a compreensão das profecias do Apocalipse, e ao mesmo tempo, a profecia do capítulo dois de Daniel é o ponto de partida para a apreensão das demais que vêm a seguir.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a:t>
            </a:fld>
            <a:endParaRPr lang="pt-BR"/>
          </a:p>
        </p:txBody>
      </p:sp>
    </p:spTree>
    <p:extLst>
      <p:ext uri="{BB962C8B-B14F-4D97-AF65-F5344CB8AC3E}">
        <p14:creationId xmlns:p14="http://schemas.microsoft.com/office/powerpoint/2010/main" val="1350341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3. Qual é o significado do ferro misturado com o barro? Daniel 2:43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19</a:t>
            </a:fld>
            <a:endParaRPr lang="pt-BR"/>
          </a:p>
        </p:txBody>
      </p:sp>
    </p:spTree>
    <p:extLst>
      <p:ext uri="{BB962C8B-B14F-4D97-AF65-F5344CB8AC3E}">
        <p14:creationId xmlns:p14="http://schemas.microsoft.com/office/powerpoint/2010/main" val="412992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Ao longo dos anos houve várias tentativas de reunificar a Europa e formar um novo Império Mundial. Estes reinos formalizavam matrimônios (alianças humanas), na esperança de consolidar o poder original, tentando unificar os reinos/países da Europa, num grande império.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21</a:t>
            </a:fld>
            <a:endParaRPr lang="pt-BR"/>
          </a:p>
        </p:txBody>
      </p:sp>
    </p:spTree>
    <p:extLst>
      <p:ext uri="{BB962C8B-B14F-4D97-AF65-F5344CB8AC3E}">
        <p14:creationId xmlns:p14="http://schemas.microsoft.com/office/powerpoint/2010/main" val="8393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rainha Vitória da Inglaterra (1819 a 1901) foi mãe e avó de quase todos os reis da Europa. Na 1ª Guerra Mundial (1914 a 1918), os reis da Espanha, Portugal, Itália, Dinamarca, Noruega, etc... eram irmãos, primos, tios e avós.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22</a:t>
            </a:fld>
            <a:endParaRPr lang="pt-BR"/>
          </a:p>
        </p:txBody>
      </p:sp>
    </p:spTree>
    <p:extLst>
      <p:ext uri="{BB962C8B-B14F-4D97-AF65-F5344CB8AC3E}">
        <p14:creationId xmlns:p14="http://schemas.microsoft.com/office/powerpoint/2010/main" val="4096077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No séc. IX, Carlos Magno tentou unificar a Europa, mas fracassou. No século XVI, Carlos V da Espanha fez outra tentativa, também fracassou. Depois, no século XVIII, Luiz XIV tentou novamente. No século XIX, Napoleão Bonaparte propôs governar toda a Europa, e foi derrotado.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23</a:t>
            </a:fld>
            <a:endParaRPr lang="pt-BR"/>
          </a:p>
        </p:txBody>
      </p:sp>
    </p:spTree>
    <p:extLst>
      <p:ext uri="{BB962C8B-B14F-4D97-AF65-F5344CB8AC3E}">
        <p14:creationId xmlns:p14="http://schemas.microsoft.com/office/powerpoint/2010/main" val="36967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Qual o significado da pedra “cortada sem o auxílio de mãos”?</a:t>
            </a:r>
          </a:p>
          <a:p>
            <a:r>
              <a:rPr lang="pt-BR" dirty="0" smtClean="0"/>
              <a:t>Daniel 2:44, 45, 1Coríntios 10:4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24</a:t>
            </a:fld>
            <a:endParaRPr lang="pt-BR"/>
          </a:p>
        </p:txBody>
      </p:sp>
    </p:spTree>
    <p:extLst>
      <p:ext uri="{BB962C8B-B14F-4D97-AF65-F5344CB8AC3E}">
        <p14:creationId xmlns:p14="http://schemas.microsoft.com/office/powerpoint/2010/main" val="3772186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26</a:t>
            </a:fld>
            <a:endParaRPr lang="pt-BR"/>
          </a:p>
        </p:txBody>
      </p:sp>
    </p:spTree>
    <p:extLst>
      <p:ext uri="{BB962C8B-B14F-4D97-AF65-F5344CB8AC3E}">
        <p14:creationId xmlns:p14="http://schemas.microsoft.com/office/powerpoint/2010/main" val="8659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27</a:t>
            </a:fld>
            <a:endParaRPr lang="pt-BR"/>
          </a:p>
        </p:txBody>
      </p:sp>
    </p:spTree>
    <p:extLst>
      <p:ext uri="{BB962C8B-B14F-4D97-AF65-F5344CB8AC3E}">
        <p14:creationId xmlns:p14="http://schemas.microsoft.com/office/powerpoint/2010/main" val="15415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Esse é o capítulo final da História da humanidade, contada nos nove versos que abrangem a interpretação do sonho feito por Daniel. Que desfecho! A pedra que, no sonho, destruiu a estátua, representa o reino de Deus que virá com Jesus em Sua segunda vinda.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28</a:t>
            </a:fld>
            <a:endParaRPr lang="pt-BR"/>
          </a:p>
        </p:txBody>
      </p:sp>
    </p:spTree>
    <p:extLst>
      <p:ext uri="{BB962C8B-B14F-4D97-AF65-F5344CB8AC3E}">
        <p14:creationId xmlns:p14="http://schemas.microsoft.com/office/powerpoint/2010/main" val="970917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Esse reino colocará um fim à dominação do mal que por tanto tempo tem imperado no mundo, e abrirá espaço para a nova realidade do domínio de Deus entre os homens. E virá “nos dias destes reinos”, isto é, em nossos dias!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29</a:t>
            </a:fld>
            <a:endParaRPr lang="pt-BR"/>
          </a:p>
        </p:txBody>
      </p:sp>
    </p:spTree>
    <p:extLst>
      <p:ext uri="{BB962C8B-B14F-4D97-AF65-F5344CB8AC3E}">
        <p14:creationId xmlns:p14="http://schemas.microsoft.com/office/powerpoint/2010/main" val="583545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Conforme o cumprimento do sonho, estamos vivendo exatamente no período dos dedos da estátua. Os países da Europa são representados por eles. Não existirá um novo Império Mundial. O próximo reino de acordo com a profecia será o Reino de Cristo.</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30</a:t>
            </a:fld>
            <a:endParaRPr lang="pt-BR"/>
          </a:p>
        </p:txBody>
      </p:sp>
    </p:spTree>
    <p:extLst>
      <p:ext uri="{BB962C8B-B14F-4D97-AF65-F5344CB8AC3E}">
        <p14:creationId xmlns:p14="http://schemas.microsoft.com/office/powerpoint/2010/main" val="109465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Este capítulo é a base sobre a qual os capítulos sete a doze serão montados. Cada um deles agrega novas informações detalhando aspectos não tratados no anterior, formando um quadro profético coeso.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a:t>
            </a:fld>
            <a:endParaRPr lang="pt-BR"/>
          </a:p>
        </p:txBody>
      </p:sp>
    </p:spTree>
    <p:extLst>
      <p:ext uri="{BB962C8B-B14F-4D97-AF65-F5344CB8AC3E}">
        <p14:creationId xmlns:p14="http://schemas.microsoft.com/office/powerpoint/2010/main" val="2483619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5. Que sinais indicam a proximidade da vinda de Cristo? Mateus 24:6, 7, 10, 14, 24 e 29; 2Timóteo 3:1-4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31</a:t>
            </a:fld>
            <a:endParaRPr lang="pt-BR"/>
          </a:p>
        </p:txBody>
      </p:sp>
    </p:spTree>
    <p:extLst>
      <p:ext uri="{BB962C8B-B14F-4D97-AF65-F5344CB8AC3E}">
        <p14:creationId xmlns:p14="http://schemas.microsoft.com/office/powerpoint/2010/main" val="136313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32</a:t>
            </a:fld>
            <a:endParaRPr lang="pt-BR"/>
          </a:p>
        </p:txBody>
      </p:sp>
    </p:spTree>
    <p:extLst>
      <p:ext uri="{BB962C8B-B14F-4D97-AF65-F5344CB8AC3E}">
        <p14:creationId xmlns:p14="http://schemas.microsoft.com/office/powerpoint/2010/main" val="1251154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33</a:t>
            </a:fld>
            <a:endParaRPr lang="pt-BR"/>
          </a:p>
        </p:txBody>
      </p:sp>
    </p:spTree>
    <p:extLst>
      <p:ext uri="{BB962C8B-B14F-4D97-AF65-F5344CB8AC3E}">
        <p14:creationId xmlns:p14="http://schemas.microsoft.com/office/powerpoint/2010/main" val="40215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34</a:t>
            </a:fld>
            <a:endParaRPr lang="pt-BR"/>
          </a:p>
        </p:txBody>
      </p:sp>
    </p:spTree>
    <p:extLst>
      <p:ext uri="{BB962C8B-B14F-4D97-AF65-F5344CB8AC3E}">
        <p14:creationId xmlns:p14="http://schemas.microsoft.com/office/powerpoint/2010/main" val="200561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35</a:t>
            </a:fld>
            <a:endParaRPr lang="pt-BR"/>
          </a:p>
        </p:txBody>
      </p:sp>
    </p:spTree>
    <p:extLst>
      <p:ext uri="{BB962C8B-B14F-4D97-AF65-F5344CB8AC3E}">
        <p14:creationId xmlns:p14="http://schemas.microsoft.com/office/powerpoint/2010/main" val="3752268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36</a:t>
            </a:fld>
            <a:endParaRPr lang="pt-BR"/>
          </a:p>
        </p:txBody>
      </p:sp>
    </p:spTree>
    <p:extLst>
      <p:ext uri="{BB962C8B-B14F-4D97-AF65-F5344CB8AC3E}">
        <p14:creationId xmlns:p14="http://schemas.microsoft.com/office/powerpoint/2010/main" val="3745771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37</a:t>
            </a:fld>
            <a:endParaRPr lang="pt-BR"/>
          </a:p>
        </p:txBody>
      </p:sp>
    </p:spTree>
    <p:extLst>
      <p:ext uri="{BB962C8B-B14F-4D97-AF65-F5344CB8AC3E}">
        <p14:creationId xmlns:p14="http://schemas.microsoft.com/office/powerpoint/2010/main" val="3522282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38</a:t>
            </a:fld>
            <a:endParaRPr lang="pt-BR"/>
          </a:p>
        </p:txBody>
      </p:sp>
    </p:spTree>
    <p:extLst>
      <p:ext uri="{BB962C8B-B14F-4D97-AF65-F5344CB8AC3E}">
        <p14:creationId xmlns:p14="http://schemas.microsoft.com/office/powerpoint/2010/main" val="1132750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Ha sinais abundantes que indicam a proximidade da Vinda de Jesus. Ele não deixou Seus filhos sem evidências quanto ao tempo da Sua vinda.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39</a:t>
            </a:fld>
            <a:endParaRPr lang="pt-BR"/>
          </a:p>
        </p:txBody>
      </p:sp>
    </p:spTree>
    <p:extLst>
      <p:ext uri="{BB962C8B-B14F-4D97-AF65-F5344CB8AC3E}">
        <p14:creationId xmlns:p14="http://schemas.microsoft.com/office/powerpoint/2010/main" val="3207873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Jesus mesmo afirmou em Mateus 24 aos seus discípulos que antes da Sua vinda muitos falsos cristos e falsos profetas, com intuitos gananciosos, se levantariam para contrariar a Palavra de Deus (II Ped. 3:1-4).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40</a:t>
            </a:fld>
            <a:endParaRPr lang="pt-BR"/>
          </a:p>
        </p:txBody>
      </p:sp>
    </p:spTree>
    <p:extLst>
      <p:ext uri="{BB962C8B-B14F-4D97-AF65-F5344CB8AC3E}">
        <p14:creationId xmlns:p14="http://schemas.microsoft.com/office/powerpoint/2010/main" val="52368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Que mistério continha o sonho do rei? Daniel 2:31-35</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a:t>
            </a:fld>
            <a:endParaRPr lang="pt-BR"/>
          </a:p>
        </p:txBody>
      </p:sp>
    </p:spTree>
    <p:extLst>
      <p:ext uri="{BB962C8B-B14F-4D97-AF65-F5344CB8AC3E}">
        <p14:creationId xmlns:p14="http://schemas.microsoft.com/office/powerpoint/2010/main" val="799377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Jesus enfatizou o engano no Seu sermão escatológico, porque o engano será o instrumento mais poderoso do inimigo nesses dias finais.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41</a:t>
            </a:fld>
            <a:endParaRPr lang="pt-BR"/>
          </a:p>
        </p:txBody>
      </p:sp>
    </p:spTree>
    <p:extLst>
      <p:ext uri="{BB962C8B-B14F-4D97-AF65-F5344CB8AC3E}">
        <p14:creationId xmlns:p14="http://schemas.microsoft.com/office/powerpoint/2010/main" val="3462958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6.  Como o Apocalipse descreve a Segunda vinda de Jesus? Apocalipse 1:7; Mateus 24:27 e 30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42</a:t>
            </a:fld>
            <a:endParaRPr lang="pt-BR"/>
          </a:p>
        </p:txBody>
      </p:sp>
    </p:spTree>
    <p:extLst>
      <p:ext uri="{BB962C8B-B14F-4D97-AF65-F5344CB8AC3E}">
        <p14:creationId xmlns:p14="http://schemas.microsoft.com/office/powerpoint/2010/main" val="807103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43</a:t>
            </a:fld>
            <a:endParaRPr lang="pt-BR"/>
          </a:p>
        </p:txBody>
      </p:sp>
    </p:spTree>
    <p:extLst>
      <p:ext uri="{BB962C8B-B14F-4D97-AF65-F5344CB8AC3E}">
        <p14:creationId xmlns:p14="http://schemas.microsoft.com/office/powerpoint/2010/main" val="1446436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44</a:t>
            </a:fld>
            <a:endParaRPr lang="pt-BR"/>
          </a:p>
        </p:txBody>
      </p:sp>
    </p:spTree>
    <p:extLst>
      <p:ext uri="{BB962C8B-B14F-4D97-AF65-F5344CB8AC3E}">
        <p14:creationId xmlns:p14="http://schemas.microsoft.com/office/powerpoint/2010/main" val="3873949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45</a:t>
            </a:fld>
            <a:endParaRPr lang="pt-BR"/>
          </a:p>
        </p:txBody>
      </p:sp>
    </p:spTree>
    <p:extLst>
      <p:ext uri="{BB962C8B-B14F-4D97-AF65-F5344CB8AC3E}">
        <p14:creationId xmlns:p14="http://schemas.microsoft.com/office/powerpoint/2010/main" val="151875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vinda de Jesus será literal e visível. Não há espaço no relato bíblico para uma vinda espiritual ou simbólica. De acordo com Atos 1:11, Jesus virá fisicamente. Os anjos são literais (Mat. 24:31; I Tes. 4:13-16).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46</a:t>
            </a:fld>
            <a:endParaRPr lang="pt-BR"/>
          </a:p>
        </p:txBody>
      </p:sp>
    </p:spTree>
    <p:extLst>
      <p:ext uri="{BB962C8B-B14F-4D97-AF65-F5344CB8AC3E}">
        <p14:creationId xmlns:p14="http://schemas.microsoft.com/office/powerpoint/2010/main" val="969711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ressurreição é um acontecimento real e a ascensão ao Céu será idêntica à maneira como o próprio Senhor Jesus subiu após Sua ressurreição (João 20:17, 24-29).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47</a:t>
            </a:fld>
            <a:endParaRPr lang="pt-BR"/>
          </a:p>
        </p:txBody>
      </p:sp>
    </p:spTree>
    <p:extLst>
      <p:ext uri="{BB962C8B-B14F-4D97-AF65-F5344CB8AC3E}">
        <p14:creationId xmlns:p14="http://schemas.microsoft.com/office/powerpoint/2010/main" val="1848200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Não será um acontecimento secreto, mas acompanhado de glória e majestade, ao som das trombetas angelicais (Sal. 50:3). Uma das mais impressionantes descrições da segunda vinda está em Apocalipse 19:11-16.</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48</a:t>
            </a:fld>
            <a:endParaRPr lang="pt-BR"/>
          </a:p>
        </p:txBody>
      </p:sp>
    </p:spTree>
    <p:extLst>
      <p:ext uri="{BB962C8B-B14F-4D97-AF65-F5344CB8AC3E}">
        <p14:creationId xmlns:p14="http://schemas.microsoft.com/office/powerpoint/2010/main" val="2915274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7. Como ficará a terra após a vinda de Jesus? Apocalipse 20:4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49</a:t>
            </a:fld>
            <a:endParaRPr lang="pt-BR"/>
          </a:p>
        </p:txBody>
      </p:sp>
    </p:spTree>
    <p:extLst>
      <p:ext uri="{BB962C8B-B14F-4D97-AF65-F5344CB8AC3E}">
        <p14:creationId xmlns:p14="http://schemas.microsoft.com/office/powerpoint/2010/main" val="859980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50</a:t>
            </a:fld>
            <a:endParaRPr lang="pt-BR"/>
          </a:p>
        </p:txBody>
      </p:sp>
    </p:spTree>
    <p:extLst>
      <p:ext uri="{BB962C8B-B14F-4D97-AF65-F5344CB8AC3E}">
        <p14:creationId xmlns:p14="http://schemas.microsoft.com/office/powerpoint/2010/main" val="2199057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Possivelmente o rei viu na estátua uma representação dos seus próprios deuses. Naquele tempo cria-se que, quando uma nação conquistava outra, os deuses da nação conquistadora eram mais poderosos que os deuses da nação conquistada.</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9</a:t>
            </a:fld>
            <a:endParaRPr lang="pt-BR"/>
          </a:p>
        </p:txBody>
      </p:sp>
    </p:spTree>
    <p:extLst>
      <p:ext uri="{BB962C8B-B14F-4D97-AF65-F5344CB8AC3E}">
        <p14:creationId xmlns:p14="http://schemas.microsoft.com/office/powerpoint/2010/main" val="2557305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Após a segunda vinda de Jesus se iniciará o período do milênio. Durante esse período os salvos estarão no céu participando do juízo judicativo (I Cor. 6:2 – ver apêndice 2). A terra ficará sem forma e vazia, como um deserto, como um abismo; não haverá pessoa viva, e as cidades estarão todas destruídas diante da vinda de Cristo.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51</a:t>
            </a:fld>
            <a:endParaRPr lang="pt-BR"/>
          </a:p>
        </p:txBody>
      </p:sp>
    </p:spTree>
    <p:extLst>
      <p:ext uri="{BB962C8B-B14F-4D97-AF65-F5344CB8AC3E}">
        <p14:creationId xmlns:p14="http://schemas.microsoft.com/office/powerpoint/2010/main" val="4146929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Terra ficará cheia de mortos, sem haver quem os sepulte (</a:t>
            </a:r>
            <a:r>
              <a:rPr lang="pt-BR" dirty="0" err="1" smtClean="0"/>
              <a:t>Jer</a:t>
            </a:r>
            <a:r>
              <a:rPr lang="pt-BR" dirty="0" smtClean="0"/>
              <a:t>. 4:23-26). Estas circunstâncias são as cadeias que prendem Satanás a esta Terra, contemplando o resultado da sua obra de morte e destruição. (Ver Apêndice 3).</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52</a:t>
            </a:fld>
            <a:endParaRPr lang="pt-BR"/>
          </a:p>
        </p:txBody>
      </p:sp>
    </p:spTree>
    <p:extLst>
      <p:ext uri="{BB962C8B-B14F-4D97-AF65-F5344CB8AC3E}">
        <p14:creationId xmlns:p14="http://schemas.microsoft.com/office/powerpoint/2010/main" val="2631946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8. O que acontecerá após o milênio? Apocalipse 20:3; 5-7 - Marque com um “X” a alternativa certa</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53</a:t>
            </a:fld>
            <a:endParaRPr lang="pt-BR"/>
          </a:p>
        </p:txBody>
      </p:sp>
    </p:spTree>
    <p:extLst>
      <p:ext uri="{BB962C8B-B14F-4D97-AF65-F5344CB8AC3E}">
        <p14:creationId xmlns:p14="http://schemas.microsoft.com/office/powerpoint/2010/main" val="31588572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54</a:t>
            </a:fld>
            <a:endParaRPr lang="pt-BR"/>
          </a:p>
        </p:txBody>
      </p:sp>
    </p:spTree>
    <p:extLst>
      <p:ext uri="{BB962C8B-B14F-4D97-AF65-F5344CB8AC3E}">
        <p14:creationId xmlns:p14="http://schemas.microsoft.com/office/powerpoint/2010/main" val="3193147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55</a:t>
            </a:fld>
            <a:endParaRPr lang="pt-BR"/>
          </a:p>
        </p:txBody>
      </p:sp>
    </p:spTree>
    <p:extLst>
      <p:ext uri="{BB962C8B-B14F-4D97-AF65-F5344CB8AC3E}">
        <p14:creationId xmlns:p14="http://schemas.microsoft.com/office/powerpoint/2010/main" val="2907619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56</a:t>
            </a:fld>
            <a:endParaRPr lang="pt-BR"/>
          </a:p>
        </p:txBody>
      </p:sp>
    </p:spTree>
    <p:extLst>
      <p:ext uri="{BB962C8B-B14F-4D97-AF65-F5344CB8AC3E}">
        <p14:creationId xmlns:p14="http://schemas.microsoft.com/office/powerpoint/2010/main" val="692398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Depois dos mil anos, Deus ressuscitará os ímpios para que recebam o castigo pelos males praticados durante a vida. O fato de satanás ser solto da prisão depois dos mil anos infere que os ímpios voltarão à vida, e somente Deus pode dar vida.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57</a:t>
            </a:fld>
            <a:endParaRPr lang="pt-BR"/>
          </a:p>
        </p:txBody>
      </p:sp>
    </p:spTree>
    <p:extLst>
      <p:ext uri="{BB962C8B-B14F-4D97-AF65-F5344CB8AC3E}">
        <p14:creationId xmlns:p14="http://schemas.microsoft.com/office/powerpoint/2010/main" val="466567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única sedução que o </a:t>
            </a:r>
            <a:r>
              <a:rPr lang="pt-BR" dirty="0" err="1" smtClean="0"/>
              <a:t>arqui-enganador</a:t>
            </a:r>
            <a:r>
              <a:rPr lang="pt-BR" dirty="0" smtClean="0"/>
              <a:t> poderá lançar sobre os ímpios ressuscitados é afirmar que ele os trouxe novamente à existência para lutar contra Deus (</a:t>
            </a:r>
            <a:r>
              <a:rPr lang="pt-BR" dirty="0" err="1" smtClean="0"/>
              <a:t>Apoc</a:t>
            </a:r>
            <a:r>
              <a:rPr lang="pt-BR" dirty="0" smtClean="0"/>
              <a:t>. 20:8). Nessa ocasião, toda a humanidade estará reunida. Os remidos na cidade santa e os ímpios sobre a terra caótica (</a:t>
            </a:r>
            <a:r>
              <a:rPr lang="pt-BR" dirty="0" err="1" smtClean="0"/>
              <a:t>Zac</a:t>
            </a:r>
            <a:r>
              <a:rPr lang="pt-BR" dirty="0" smtClean="0"/>
              <a:t>. 14:9; Rom. 14:11; Fil. 2:9-11; </a:t>
            </a:r>
            <a:r>
              <a:rPr lang="pt-BR" dirty="0" err="1" smtClean="0"/>
              <a:t>Apoc</a:t>
            </a:r>
            <a:r>
              <a:rPr lang="pt-BR" dirty="0" smtClean="0"/>
              <a:t>. 20:9, 11 ver Apêndice 4  ). </a:t>
            </a:r>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58</a:t>
            </a:fld>
            <a:endParaRPr lang="pt-BR"/>
          </a:p>
        </p:txBody>
      </p:sp>
    </p:spTree>
    <p:extLst>
      <p:ext uri="{BB962C8B-B14F-4D97-AF65-F5344CB8AC3E}">
        <p14:creationId xmlns:p14="http://schemas.microsoft.com/office/powerpoint/2010/main" val="883234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150000"/>
              </a:lnSpc>
            </a:pPr>
            <a:r>
              <a:rPr lang="pt-BR" sz="1200" b="1" dirty="0" smtClean="0">
                <a:solidFill>
                  <a:schemeClr val="bg1"/>
                </a:solidFill>
                <a:latin typeface="Arial" pitchFamily="34" charset="0"/>
                <a:cs typeface="Arial" pitchFamily="34" charset="0"/>
              </a:rPr>
              <a:t>Compromisso de fé:</a:t>
            </a:r>
          </a:p>
          <a:p>
            <a:pPr>
              <a:lnSpc>
                <a:spcPct val="150000"/>
              </a:lnSpc>
            </a:pPr>
            <a:endParaRPr lang="pt-BR" sz="1200" b="1" dirty="0" smtClean="0">
              <a:solidFill>
                <a:schemeClr val="bg1"/>
              </a:solidFill>
              <a:latin typeface="Arial" pitchFamily="34" charset="0"/>
              <a:cs typeface="Arial" pitchFamily="34" charset="0"/>
            </a:endParaRPr>
          </a:p>
          <a:p>
            <a:r>
              <a:rPr lang="pt-BR" sz="1200" dirty="0" smtClean="0">
                <a:solidFill>
                  <a:schemeClr val="bg1"/>
                </a:solidFill>
                <a:latin typeface="Arial" pitchFamily="34" charset="0"/>
                <a:cs typeface="Arial" pitchFamily="34" charset="0"/>
              </a:rPr>
              <a:t>(     ) Creio que Deus dirige a história. </a:t>
            </a:r>
          </a:p>
          <a:p>
            <a:endParaRPr lang="pt-BR" sz="1200" dirty="0" smtClean="0">
              <a:solidFill>
                <a:schemeClr val="bg1"/>
              </a:solidFill>
              <a:latin typeface="Arial" pitchFamily="34" charset="0"/>
              <a:cs typeface="Arial" pitchFamily="34" charset="0"/>
            </a:endParaRPr>
          </a:p>
          <a:p>
            <a:r>
              <a:rPr lang="pt-BR" sz="1200" dirty="0" smtClean="0">
                <a:solidFill>
                  <a:schemeClr val="bg1"/>
                </a:solidFill>
                <a:latin typeface="Arial" pitchFamily="34" charset="0"/>
                <a:cs typeface="Arial" pitchFamily="34" charset="0"/>
              </a:rPr>
              <a:t>(     ) Aceito o principio </a:t>
            </a:r>
            <a:r>
              <a:rPr lang="pt-BR" sz="1200" dirty="0" err="1" smtClean="0">
                <a:solidFill>
                  <a:schemeClr val="bg1"/>
                </a:solidFill>
                <a:latin typeface="Arial" pitchFamily="34" charset="0"/>
                <a:cs typeface="Arial" pitchFamily="34" charset="0"/>
              </a:rPr>
              <a:t>dia-ano</a:t>
            </a:r>
            <a:r>
              <a:rPr lang="pt-BR" sz="1200" dirty="0" smtClean="0">
                <a:solidFill>
                  <a:schemeClr val="bg1"/>
                </a:solidFill>
                <a:latin typeface="Arial" pitchFamily="34" charset="0"/>
                <a:cs typeface="Arial" pitchFamily="34" charset="0"/>
              </a:rPr>
              <a:t> como principio </a:t>
            </a:r>
          </a:p>
          <a:p>
            <a:r>
              <a:rPr lang="pt-BR" sz="1200" dirty="0" smtClean="0">
                <a:solidFill>
                  <a:schemeClr val="bg1"/>
                </a:solidFill>
                <a:latin typeface="Arial" pitchFamily="34" charset="0"/>
                <a:cs typeface="Arial" pitchFamily="34" charset="0"/>
              </a:rPr>
              <a:t>        de interpretação profética. </a:t>
            </a:r>
          </a:p>
          <a:p>
            <a:endParaRPr lang="pt-BR" sz="1200" dirty="0" smtClean="0">
              <a:solidFill>
                <a:schemeClr val="bg1"/>
              </a:solidFill>
              <a:latin typeface="Arial" pitchFamily="34" charset="0"/>
              <a:cs typeface="Arial" pitchFamily="34" charset="0"/>
            </a:endParaRPr>
          </a:p>
          <a:p>
            <a:r>
              <a:rPr lang="pt-BR" sz="1200" dirty="0" smtClean="0">
                <a:solidFill>
                  <a:schemeClr val="bg1"/>
                </a:solidFill>
                <a:latin typeface="Arial" pitchFamily="34" charset="0"/>
                <a:cs typeface="Arial" pitchFamily="34" charset="0"/>
              </a:rPr>
              <a:t>(     ) Quero me preparar para a segunda   </a:t>
            </a:r>
          </a:p>
          <a:p>
            <a:r>
              <a:rPr lang="pt-BR" sz="1200" dirty="0" smtClean="0">
                <a:solidFill>
                  <a:schemeClr val="bg1"/>
                </a:solidFill>
                <a:latin typeface="Arial" pitchFamily="34" charset="0"/>
                <a:cs typeface="Arial" pitchFamily="34" charset="0"/>
              </a:rPr>
              <a:t>         vinda de Cristo.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59</a:t>
            </a:fld>
            <a:endParaRPr lang="pt-BR"/>
          </a:p>
        </p:txBody>
      </p:sp>
    </p:spTree>
    <p:extLst>
      <p:ext uri="{BB962C8B-B14F-4D97-AF65-F5344CB8AC3E}">
        <p14:creationId xmlns:p14="http://schemas.microsoft.com/office/powerpoint/2010/main" val="1420046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60</a:t>
            </a:fld>
            <a:endParaRPr lang="pt-BR"/>
          </a:p>
        </p:txBody>
      </p:sp>
    </p:spTree>
    <p:extLst>
      <p:ext uri="{BB962C8B-B14F-4D97-AF65-F5344CB8AC3E}">
        <p14:creationId xmlns:p14="http://schemas.microsoft.com/office/powerpoint/2010/main" val="400914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Se o sonho mostrava uma pedra que destruiria a representação dos deuses babilônicos, então era certo, na mente do rei, a existência de um poder superior ao da Babilônia, e que por fim aniquilaria o seu domínio. Daí o desespero do rei.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10</a:t>
            </a:fld>
            <a:endParaRPr lang="pt-BR"/>
          </a:p>
        </p:txBody>
      </p:sp>
    </p:spTree>
    <p:extLst>
      <p:ext uri="{BB962C8B-B14F-4D97-AF65-F5344CB8AC3E}">
        <p14:creationId xmlns:p14="http://schemas.microsoft.com/office/powerpoint/2010/main" val="215589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Além disso, os reis da antiguidade acreditavam que os seus deuses os avisavam em sonhos sobre insurreições e traições. Como frequência, os reis eram envenenados pelos seus próprios súditos ambiciosos por ocupar o seu lugar. É possível que Nabucodonosor encarasse o sonho como um aviso do deus </a:t>
            </a:r>
            <a:r>
              <a:rPr lang="pt-BR" dirty="0" err="1" smtClean="0"/>
              <a:t>Marduque</a:t>
            </a:r>
            <a:r>
              <a:rPr lang="pt-BR" dirty="0" smtClean="0"/>
              <a:t> sobre algo dessa natureza.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11</a:t>
            </a:fld>
            <a:endParaRPr lang="pt-BR"/>
          </a:p>
        </p:txBody>
      </p:sp>
    </p:spTree>
    <p:extLst>
      <p:ext uri="{BB962C8B-B14F-4D97-AF65-F5344CB8AC3E}">
        <p14:creationId xmlns:p14="http://schemas.microsoft.com/office/powerpoint/2010/main" val="360402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2. Qual é a interpretação do sonho? </a:t>
            </a:r>
          </a:p>
          <a:p>
            <a:r>
              <a:rPr lang="pt-BR" dirty="0" smtClean="0"/>
              <a:t>Daniel 2:36-42</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12</a:t>
            </a:fld>
            <a:endParaRPr lang="pt-BR"/>
          </a:p>
        </p:txBody>
      </p:sp>
    </p:spTree>
    <p:extLst>
      <p:ext uri="{BB962C8B-B14F-4D97-AF65-F5344CB8AC3E}">
        <p14:creationId xmlns:p14="http://schemas.microsoft.com/office/powerpoint/2010/main" val="4154053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verso 38 é a chave da profecia do capítulo 2, pois identifica o seu ponto de partida, tanto no aspecto geográfico quanto cronológico. </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17</a:t>
            </a:fld>
            <a:endParaRPr lang="pt-BR"/>
          </a:p>
        </p:txBody>
      </p:sp>
    </p:spTree>
    <p:extLst>
      <p:ext uri="{BB962C8B-B14F-4D97-AF65-F5344CB8AC3E}">
        <p14:creationId xmlns:p14="http://schemas.microsoft.com/office/powerpoint/2010/main" val="99815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 Isto é, indica o tempo e o local onde a profecia deveria começar a se cumprir: a cabeça é Babilônia, governada por Nabucodonosor, cujo domínio político começou no final de 606 e início de 605 a.C. (Apêndice 1)</a:t>
            </a:r>
          </a:p>
          <a:p>
            <a:endParaRPr lang="pt-BR" dirty="0"/>
          </a:p>
        </p:txBody>
      </p:sp>
      <p:sp>
        <p:nvSpPr>
          <p:cNvPr id="4" name="Espaço Reservado para Número de Slide 3"/>
          <p:cNvSpPr>
            <a:spLocks noGrp="1"/>
          </p:cNvSpPr>
          <p:nvPr>
            <p:ph type="sldNum" sz="quarter" idx="10"/>
          </p:nvPr>
        </p:nvSpPr>
        <p:spPr/>
        <p:txBody>
          <a:bodyPr/>
          <a:lstStyle/>
          <a:p>
            <a:fld id="{2ACA65A7-C230-447E-A7CB-5DF7FF9295F1}" type="slidenum">
              <a:rPr lang="pt-BR" smtClean="0"/>
              <a:t>18</a:t>
            </a:fld>
            <a:endParaRPr lang="pt-BR"/>
          </a:p>
        </p:txBody>
      </p:sp>
    </p:spTree>
    <p:extLst>
      <p:ext uri="{BB962C8B-B14F-4D97-AF65-F5344CB8AC3E}">
        <p14:creationId xmlns:p14="http://schemas.microsoft.com/office/powerpoint/2010/main" val="310134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7B750C72-8241-4FB2-A52A-1C6FB6601EC9}" type="datetimeFigureOut">
              <a:rPr lang="pt-BR" smtClean="0"/>
              <a:t>06/08/2018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2923290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B750C72-8241-4FB2-A52A-1C6FB6601EC9}" type="datetimeFigureOut">
              <a:rPr lang="pt-BR" smtClean="0"/>
              <a:t>06/08/2018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75590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B750C72-8241-4FB2-A52A-1C6FB6601EC9}" type="datetimeFigureOut">
              <a:rPr lang="pt-BR" smtClean="0"/>
              <a:t>06/08/2018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263815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B750C72-8241-4FB2-A52A-1C6FB6601EC9}" type="datetimeFigureOut">
              <a:rPr lang="pt-BR" smtClean="0"/>
              <a:t>06/08/2018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1722228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7B750C72-8241-4FB2-A52A-1C6FB6601EC9}" type="datetimeFigureOut">
              <a:rPr lang="pt-BR" smtClean="0"/>
              <a:t>06/08/2018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261991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7B750C72-8241-4FB2-A52A-1C6FB6601EC9}" type="datetimeFigureOut">
              <a:rPr lang="pt-BR" smtClean="0"/>
              <a:t>06/08/2018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292096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7B750C72-8241-4FB2-A52A-1C6FB6601EC9}" type="datetimeFigureOut">
              <a:rPr lang="pt-BR" smtClean="0"/>
              <a:t>06/08/2018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74640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7B750C72-8241-4FB2-A52A-1C6FB6601EC9}" type="datetimeFigureOut">
              <a:rPr lang="pt-BR" smtClean="0"/>
              <a:t>06/08/2018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275630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B750C72-8241-4FB2-A52A-1C6FB6601EC9}" type="datetimeFigureOut">
              <a:rPr lang="pt-BR" smtClean="0"/>
              <a:t>06/08/2018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31296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7B750C72-8241-4FB2-A52A-1C6FB6601EC9}" type="datetimeFigureOut">
              <a:rPr lang="pt-BR" smtClean="0"/>
              <a:t>06/08/2018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103368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7B750C72-8241-4FB2-A52A-1C6FB6601EC9}" type="datetimeFigureOut">
              <a:rPr lang="pt-BR" smtClean="0"/>
              <a:t>06/08/2018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2FBE18F-B8F8-4AD9-8942-BCBCB7A92F80}" type="slidenum">
              <a:rPr lang="pt-BR" smtClean="0"/>
              <a:t>‹nº›</a:t>
            </a:fld>
            <a:endParaRPr lang="pt-BR"/>
          </a:p>
        </p:txBody>
      </p:sp>
    </p:spTree>
    <p:extLst>
      <p:ext uri="{BB962C8B-B14F-4D97-AF65-F5344CB8AC3E}">
        <p14:creationId xmlns:p14="http://schemas.microsoft.com/office/powerpoint/2010/main" val="1015657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50C72-8241-4FB2-A52A-1C6FB6601EC9}" type="datetimeFigureOut">
              <a:rPr lang="pt-BR" smtClean="0"/>
              <a:t>06/08/2018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BE18F-B8F8-4AD9-8942-BCBCB7A92F80}" type="slidenum">
              <a:rPr lang="pt-BR" smtClean="0"/>
              <a:t>‹nº›</a:t>
            </a:fld>
            <a:endParaRPr lang="pt-BR"/>
          </a:p>
        </p:txBody>
      </p:sp>
    </p:spTree>
    <p:extLst>
      <p:ext uri="{BB962C8B-B14F-4D97-AF65-F5344CB8AC3E}">
        <p14:creationId xmlns:p14="http://schemas.microsoft.com/office/powerpoint/2010/main" val="1626273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246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72208" y="397566"/>
            <a:ext cx="9601201" cy="1446550"/>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Se o sonho mostrava uma pedra que destruiria a representação dos deuses babilônicos.</a:t>
            </a:r>
          </a:p>
        </p:txBody>
      </p:sp>
    </p:spTree>
    <p:extLst>
      <p:ext uri="{BB962C8B-B14F-4D97-AF65-F5344CB8AC3E}">
        <p14:creationId xmlns:p14="http://schemas.microsoft.com/office/powerpoint/2010/main" val="3263787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16227" y="1590262"/>
            <a:ext cx="4989443" cy="3477875"/>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Além disso, os reis da antiguidade acreditavam que os seus deuses os avisavam em sonhos sobre insurreições e traições. </a:t>
            </a:r>
          </a:p>
        </p:txBody>
      </p:sp>
    </p:spTree>
    <p:extLst>
      <p:ext uri="{BB962C8B-B14F-4D97-AF65-F5344CB8AC3E}">
        <p14:creationId xmlns:p14="http://schemas.microsoft.com/office/powerpoint/2010/main" val="1277676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65921" y="818797"/>
            <a:ext cx="9044607" cy="1015663"/>
          </a:xfrm>
          <a:prstGeom prst="rect">
            <a:avLst/>
          </a:prstGeom>
          <a:solidFill>
            <a:schemeClr val="tx1">
              <a:alpha val="78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2. Qual é a interpretação do sonho? </a:t>
            </a:r>
          </a:p>
        </p:txBody>
      </p:sp>
    </p:spTree>
    <p:extLst>
      <p:ext uri="{BB962C8B-B14F-4D97-AF65-F5344CB8AC3E}">
        <p14:creationId xmlns:p14="http://schemas.microsoft.com/office/powerpoint/2010/main" val="4010361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689102" y="1112756"/>
            <a:ext cx="10820410" cy="4154984"/>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“Este é o sonho; e também a sua interpretação diremos ao rei. Tu, ó rei, rei de reis, a quem o Deus do céu conferiu o reino, o poder, a força e a glória; a cujas mãos foram entregues os filhos dos homens, onde quer que eles habitem, e os animais do campo e as aves do céu, para que dominasses sobre todos eles, tu és a cabeça de ouro...</a:t>
            </a:r>
          </a:p>
        </p:txBody>
      </p:sp>
    </p:spTree>
    <p:extLst>
      <p:ext uri="{BB962C8B-B14F-4D97-AF65-F5344CB8AC3E}">
        <p14:creationId xmlns:p14="http://schemas.microsoft.com/office/powerpoint/2010/main" val="2470248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57200" y="1092877"/>
            <a:ext cx="11363729" cy="4154984"/>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...Depois de ti, se levantará outro reino, inferior ao teu; e um terceiro reino, de bronze, o qual terá domínio sobre toda a terra. O quarto reino será forte como ferro; pois o ferro a tudo quebra e esmiúça; como o ferro quebra todas as coisas, assim ele fará em pedaços e esmiuçará. Quanto ao que viste dos pés e dos artelhos, em parte, de barro de oleiro e, em parte, de ferro...</a:t>
            </a:r>
          </a:p>
        </p:txBody>
      </p:sp>
    </p:spTree>
    <p:extLst>
      <p:ext uri="{BB962C8B-B14F-4D97-AF65-F5344CB8AC3E}">
        <p14:creationId xmlns:p14="http://schemas.microsoft.com/office/powerpoint/2010/main" val="142603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57201" y="1152512"/>
            <a:ext cx="11443243" cy="3477875"/>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...será esse um reino dividido; contudo, haverá nele alguma coisa da firmeza do ferro, pois que viste o ferro misturado com barro de lodo. Como os artelhos dos pés eram, em parte, de ferro e, em parte, de barro, assim, por uma parte, o reino será forte e, por outra, será frágil.</a:t>
            </a:r>
          </a:p>
        </p:txBody>
      </p:sp>
      <p:sp>
        <p:nvSpPr>
          <p:cNvPr id="3" name="CaixaDeTexto 2"/>
          <p:cNvSpPr txBox="1"/>
          <p:nvPr/>
        </p:nvSpPr>
        <p:spPr>
          <a:xfrm>
            <a:off x="4687950" y="4532244"/>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Daniel 2:36-42</a:t>
            </a:r>
          </a:p>
        </p:txBody>
      </p:sp>
    </p:spTree>
    <p:extLst>
      <p:ext uri="{BB962C8B-B14F-4D97-AF65-F5344CB8AC3E}">
        <p14:creationId xmlns:p14="http://schemas.microsoft.com/office/powerpoint/2010/main" val="177294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90321" y="1848251"/>
            <a:ext cx="11171583"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...Quanto ao que viste do ferro misturado com barro de lodo, misturar-se-ão mediante casamento, mas não se ligarão um ao outro, assim como o ferro não se mistura com o barro.”</a:t>
            </a:r>
          </a:p>
        </p:txBody>
      </p:sp>
      <p:sp>
        <p:nvSpPr>
          <p:cNvPr id="3" name="CaixaDeTexto 2"/>
          <p:cNvSpPr txBox="1"/>
          <p:nvPr/>
        </p:nvSpPr>
        <p:spPr>
          <a:xfrm>
            <a:off x="4764146" y="4412975"/>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Daniel 2:36-43</a:t>
            </a:r>
          </a:p>
        </p:txBody>
      </p:sp>
    </p:spTree>
    <p:extLst>
      <p:ext uri="{BB962C8B-B14F-4D97-AF65-F5344CB8AC3E}">
        <p14:creationId xmlns:p14="http://schemas.microsoft.com/office/powerpoint/2010/main" val="189147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75861" y="3955774"/>
            <a:ext cx="11131825"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O verso 38 é a chave da profecia do capítulo 2, pois identifica o seu ponto de partida, tanto no aspecto geográfico quanto cronológico. </a:t>
            </a:r>
          </a:p>
        </p:txBody>
      </p:sp>
    </p:spTree>
    <p:extLst>
      <p:ext uri="{BB962C8B-B14F-4D97-AF65-F5344CB8AC3E}">
        <p14:creationId xmlns:p14="http://schemas.microsoft.com/office/powerpoint/2010/main" val="2732105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57808" y="4214191"/>
            <a:ext cx="11549270"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 Isto é, indica o tempo e o local onde a profecia deveria começar a se cumprir: a cabeça é Babilônia, governada por Nabucodonosor, cujo domínio político começou no final de 606 e início de 605 a.C. </a:t>
            </a:r>
          </a:p>
        </p:txBody>
      </p:sp>
    </p:spTree>
    <p:extLst>
      <p:ext uri="{BB962C8B-B14F-4D97-AF65-F5344CB8AC3E}">
        <p14:creationId xmlns:p14="http://schemas.microsoft.com/office/powerpoint/2010/main" val="3886326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31845" y="218661"/>
            <a:ext cx="9720468" cy="1938992"/>
          </a:xfrm>
          <a:prstGeom prst="rect">
            <a:avLst/>
          </a:prstGeom>
          <a:solidFill>
            <a:schemeClr val="tx1">
              <a:alpha val="78000"/>
            </a:schemeClr>
          </a:solidFill>
        </p:spPr>
        <p:txBody>
          <a:bodyPr wrap="square" rtlCol="0">
            <a:spAutoFit/>
          </a:bodyPr>
          <a:lstStyle/>
          <a:p>
            <a:pPr algn="ctr"/>
            <a:r>
              <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3. Qual é o significado do ferro misturado com o barro? </a:t>
            </a:r>
          </a:p>
        </p:txBody>
      </p:sp>
    </p:spTree>
    <p:extLst>
      <p:ext uri="{BB962C8B-B14F-4D97-AF65-F5344CB8AC3E}">
        <p14:creationId xmlns:p14="http://schemas.microsoft.com/office/powerpoint/2010/main" val="3140796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618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90321" y="1848251"/>
            <a:ext cx="11171583"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...Quanto ao que viste do ferro misturado com barro de lodo, misturar-se-ão mediante casamento, mas não se ligarão um ao outro, assim como o ferro não se mistura com o barro.”</a:t>
            </a:r>
          </a:p>
        </p:txBody>
      </p:sp>
      <p:sp>
        <p:nvSpPr>
          <p:cNvPr id="3" name="CaixaDeTexto 2"/>
          <p:cNvSpPr txBox="1"/>
          <p:nvPr/>
        </p:nvSpPr>
        <p:spPr>
          <a:xfrm>
            <a:off x="4764146" y="4412975"/>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Daniel 2:43</a:t>
            </a:r>
          </a:p>
        </p:txBody>
      </p:sp>
    </p:spTree>
    <p:extLst>
      <p:ext uri="{BB962C8B-B14F-4D97-AF65-F5344CB8AC3E}">
        <p14:creationId xmlns:p14="http://schemas.microsoft.com/office/powerpoint/2010/main" val="1129348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57198" y="4591878"/>
            <a:ext cx="11290853" cy="1446550"/>
          </a:xfrm>
          <a:prstGeom prst="rect">
            <a:avLst/>
          </a:prstGeom>
          <a:solidFill>
            <a:schemeClr val="tx1">
              <a:alpha val="78000"/>
            </a:schemeClr>
          </a:solidFill>
        </p:spPr>
        <p:txBody>
          <a:bodyPr wrap="square" rtlCol="0">
            <a:spAutoFit/>
          </a:bodyPr>
          <a:lstStyle/>
          <a:p>
            <a:pPr algn="ctr"/>
            <a:r>
              <a:rPr lang="pt-BR" sz="44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Ao longo dos anos houve várias tentativas de reunificar a Europa e formar um novo Império Mundial. </a:t>
            </a:r>
          </a:p>
        </p:txBody>
      </p:sp>
    </p:spTree>
    <p:extLst>
      <p:ext uri="{BB962C8B-B14F-4D97-AF65-F5344CB8AC3E}">
        <p14:creationId xmlns:p14="http://schemas.microsoft.com/office/powerpoint/2010/main" val="330307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77076" y="3518452"/>
            <a:ext cx="11290853" cy="2800767"/>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 rainha Vitória da Inglaterra (1819 a 1901) foi mãe e avó de quase todos os reis da Europa. Na 1ª Guerra Mundial (1914 a 1918), os reis da Espanha, Portugal, Itália, Dinamarca, Noruega, etc... eram irmãos, primos, tios e avós. </a:t>
            </a:r>
          </a:p>
        </p:txBody>
      </p:sp>
    </p:spTree>
    <p:extLst>
      <p:ext uri="{BB962C8B-B14F-4D97-AF65-F5344CB8AC3E}">
        <p14:creationId xmlns:p14="http://schemas.microsoft.com/office/powerpoint/2010/main" val="3365788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84040" y="3923591"/>
            <a:ext cx="11290853" cy="1569660"/>
          </a:xfrm>
          <a:prstGeom prst="rect">
            <a:avLst/>
          </a:prstGeom>
          <a:solidFill>
            <a:schemeClr val="tx1">
              <a:alpha val="78000"/>
            </a:schemeClr>
          </a:solidFill>
        </p:spPr>
        <p:txBody>
          <a:bodyPr wrap="square" rtlCol="0">
            <a:spAutoFit/>
          </a:bodyPr>
          <a:lstStyle/>
          <a:p>
            <a:pPr algn="ctr"/>
            <a:r>
              <a:rPr lang="pt-BR" sz="48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Napoleão Bonaparte propôs governar toda a Europa, e foi derrotado.  </a:t>
            </a:r>
          </a:p>
        </p:txBody>
      </p:sp>
    </p:spTree>
    <p:extLst>
      <p:ext uri="{BB962C8B-B14F-4D97-AF65-F5344CB8AC3E}">
        <p14:creationId xmlns:p14="http://schemas.microsoft.com/office/powerpoint/2010/main" val="141670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252332" y="258418"/>
            <a:ext cx="9720468" cy="1938992"/>
          </a:xfrm>
          <a:prstGeom prst="rect">
            <a:avLst/>
          </a:prstGeom>
          <a:solidFill>
            <a:schemeClr val="tx1">
              <a:alpha val="78000"/>
            </a:schemeClr>
          </a:solidFill>
        </p:spPr>
        <p:txBody>
          <a:bodyPr wrap="square" rtlCol="0">
            <a:spAutoFit/>
          </a:bodyPr>
          <a:lstStyle/>
          <a:p>
            <a:pPr algn="ctr"/>
            <a:r>
              <a:rPr lang="pt-BR" sz="6000" spc="300" dirty="0">
                <a:solidFill>
                  <a:schemeClr val="bg1"/>
                </a:solidFill>
                <a:effectLst>
                  <a:outerShdw blurRad="38100" dist="38100" dir="2700000" algn="tl">
                    <a:srgbClr val="000000">
                      <a:alpha val="43137"/>
                    </a:srgbClr>
                  </a:outerShdw>
                </a:effectLst>
                <a:latin typeface="Steelfish Rg" panose="020B0608020202040504" pitchFamily="34" charset="0"/>
              </a:rPr>
              <a:t>4</a:t>
            </a:r>
            <a:r>
              <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 Qual é o significado do ferro misturado com o barro? </a:t>
            </a:r>
          </a:p>
        </p:txBody>
      </p:sp>
    </p:spTree>
    <p:extLst>
      <p:ext uri="{BB962C8B-B14F-4D97-AF65-F5344CB8AC3E}">
        <p14:creationId xmlns:p14="http://schemas.microsoft.com/office/powerpoint/2010/main" val="3526567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510199" y="1808494"/>
            <a:ext cx="11171583" cy="2800767"/>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“Mas, nos dias destes reis, o Deus do céu suscitará um reino que não será jamais destruído; este reino não passará a outro povo; esmiuçará e consumirá todos estes reinos, mas ele mesmo subsistirá para sempre...</a:t>
            </a:r>
          </a:p>
        </p:txBody>
      </p:sp>
    </p:spTree>
    <p:extLst>
      <p:ext uri="{BB962C8B-B14F-4D97-AF65-F5344CB8AC3E}">
        <p14:creationId xmlns:p14="http://schemas.microsoft.com/office/powerpoint/2010/main" val="1627959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669225" y="1612208"/>
            <a:ext cx="11171583" cy="2800767"/>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...como viste que do monte foi cortada uma pedra, sem auxílio de mãos, e ela esmiuçou o ferro, o bronze, o barro, a prata e o ouro. O Grande Deus fez saber ao rei o que há de ser futuramente. Certo é o sonho, e fiel, a sua interpretação.”</a:t>
            </a:r>
          </a:p>
        </p:txBody>
      </p:sp>
      <p:sp>
        <p:nvSpPr>
          <p:cNvPr id="3" name="CaixaDeTexto 2"/>
          <p:cNvSpPr txBox="1"/>
          <p:nvPr/>
        </p:nvSpPr>
        <p:spPr>
          <a:xfrm>
            <a:off x="4764146" y="4412975"/>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Daniel 2:44,45;</a:t>
            </a:r>
          </a:p>
        </p:txBody>
      </p:sp>
    </p:spTree>
    <p:extLst>
      <p:ext uri="{BB962C8B-B14F-4D97-AF65-F5344CB8AC3E}">
        <p14:creationId xmlns:p14="http://schemas.microsoft.com/office/powerpoint/2010/main" val="185235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669225" y="2288069"/>
            <a:ext cx="11171583" cy="1446550"/>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 beberam da mesma fonte espiritual; porque bebiam de uma pedra espiritual que os seguia. E a pedra era Cristo.”</a:t>
            </a:r>
          </a:p>
        </p:txBody>
      </p:sp>
      <p:sp>
        <p:nvSpPr>
          <p:cNvPr id="3" name="CaixaDeTexto 2"/>
          <p:cNvSpPr txBox="1"/>
          <p:nvPr/>
        </p:nvSpPr>
        <p:spPr>
          <a:xfrm>
            <a:off x="4764146" y="4412975"/>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1Coríntios 10:4 </a:t>
            </a:r>
          </a:p>
        </p:txBody>
      </p:sp>
    </p:spTree>
    <p:extLst>
      <p:ext uri="{BB962C8B-B14F-4D97-AF65-F5344CB8AC3E}">
        <p14:creationId xmlns:p14="http://schemas.microsoft.com/office/powerpoint/2010/main" val="3890347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aixaDeTexto 4"/>
          <p:cNvSpPr txBox="1"/>
          <p:nvPr/>
        </p:nvSpPr>
        <p:spPr>
          <a:xfrm>
            <a:off x="675859" y="4194313"/>
            <a:ext cx="10952924"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Esse é o capítulo final da História da humanidade, contada nos nove versos que abrangem a interpretação do sonho feito por Daniel.</a:t>
            </a:r>
          </a:p>
        </p:txBody>
      </p:sp>
    </p:spTree>
    <p:extLst>
      <p:ext uri="{BB962C8B-B14F-4D97-AF65-F5344CB8AC3E}">
        <p14:creationId xmlns:p14="http://schemas.microsoft.com/office/powerpoint/2010/main" val="3128163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36102" y="3975652"/>
            <a:ext cx="10952924"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Esse reino colocará um fim à dominação do mal que por tanto tempo tem imperado no mundo, e abrirá espaço para a nova realidade do domínio de Deus entre os homens. </a:t>
            </a:r>
          </a:p>
        </p:txBody>
      </p:sp>
    </p:spTree>
    <p:extLst>
      <p:ext uri="{BB962C8B-B14F-4D97-AF65-F5344CB8AC3E}">
        <p14:creationId xmlns:p14="http://schemas.microsoft.com/office/powerpoint/2010/main" val="2529807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77076" y="3478697"/>
            <a:ext cx="11171583" cy="2800767"/>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As profecias de Daniel fornecem a chave para a compreensão das profecias do Apocalipse, e ao mesmo tempo, a profecia do capítulo dois de Daniel é o ponto de partida para a apreensão das demais que vêm a seguir. </a:t>
            </a:r>
          </a:p>
        </p:txBody>
      </p:sp>
    </p:spTree>
    <p:extLst>
      <p:ext uri="{BB962C8B-B14F-4D97-AF65-F5344CB8AC3E}">
        <p14:creationId xmlns:p14="http://schemas.microsoft.com/office/powerpoint/2010/main" val="354609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37927" y="198783"/>
            <a:ext cx="11449881" cy="2800767"/>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Conforme o cumprimento do sonho, estamos vivendo exatamente no período dos dedos da estátua. Os países da Europa são representados por eles. Não existirá um novo Império Mundial. </a:t>
            </a:r>
            <a:endPar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endParaRPr>
          </a:p>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O </a:t>
            </a: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próximo reino de acordo com a profecia será o Reino de Cristo.</a:t>
            </a:r>
          </a:p>
        </p:txBody>
      </p:sp>
    </p:spTree>
    <p:extLst>
      <p:ext uri="{BB962C8B-B14F-4D97-AF65-F5344CB8AC3E}">
        <p14:creationId xmlns:p14="http://schemas.microsoft.com/office/powerpoint/2010/main" val="3040404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2332" y="258418"/>
            <a:ext cx="9720468" cy="1938992"/>
          </a:xfrm>
          <a:prstGeom prst="rect">
            <a:avLst/>
          </a:prstGeom>
          <a:solidFill>
            <a:schemeClr val="tx1">
              <a:alpha val="78000"/>
            </a:schemeClr>
          </a:solidFill>
        </p:spPr>
        <p:txBody>
          <a:bodyPr wrap="square" rtlCol="0">
            <a:spAutoFit/>
          </a:bodyPr>
          <a:lstStyle/>
          <a:p>
            <a:pPr algn="ctr"/>
            <a:r>
              <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5. Que sinais indicam a proximidade da vinda de Cristo? </a:t>
            </a:r>
          </a:p>
        </p:txBody>
      </p:sp>
    </p:spTree>
    <p:extLst>
      <p:ext uri="{BB962C8B-B14F-4D97-AF65-F5344CB8AC3E}">
        <p14:creationId xmlns:p14="http://schemas.microsoft.com/office/powerpoint/2010/main" val="2871637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669225" y="1532697"/>
            <a:ext cx="10820410" cy="3477875"/>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 certamente, ouvireis falar de guerras e rumores de guerras; vede, não vos assusteis, porque é necessário assim acontecer, mas ainda não é o fim. Porquanto se levantará nação contra nação, reino contra reino, e haverá fomes e terremotos em vários lugares.”</a:t>
            </a:r>
          </a:p>
        </p:txBody>
      </p:sp>
      <p:sp>
        <p:nvSpPr>
          <p:cNvPr id="3" name="CaixaDeTexto 2"/>
          <p:cNvSpPr txBox="1"/>
          <p:nvPr/>
        </p:nvSpPr>
        <p:spPr>
          <a:xfrm>
            <a:off x="4764146" y="5426765"/>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Mateus 24:6, 7</a:t>
            </a:r>
          </a:p>
        </p:txBody>
      </p:sp>
    </p:spTree>
    <p:extLst>
      <p:ext uri="{BB962C8B-B14F-4D97-AF65-F5344CB8AC3E}">
        <p14:creationId xmlns:p14="http://schemas.microsoft.com/office/powerpoint/2010/main" val="1629517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844812" y="2427218"/>
            <a:ext cx="10820410" cy="1446550"/>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“Nesse tempo, muitos hão de se escandalizar, trair e odiar uns aos outros.”</a:t>
            </a:r>
          </a:p>
        </p:txBody>
      </p:sp>
      <p:sp>
        <p:nvSpPr>
          <p:cNvPr id="5" name="CaixaDeTexto 4"/>
          <p:cNvSpPr txBox="1"/>
          <p:nvPr/>
        </p:nvSpPr>
        <p:spPr>
          <a:xfrm>
            <a:off x="4764145" y="4214192"/>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Mateus 24:10</a:t>
            </a:r>
          </a:p>
        </p:txBody>
      </p:sp>
    </p:spTree>
    <p:extLst>
      <p:ext uri="{BB962C8B-B14F-4D97-AF65-F5344CB8AC3E}">
        <p14:creationId xmlns:p14="http://schemas.microsoft.com/office/powerpoint/2010/main" val="1247251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844812" y="2427218"/>
            <a:ext cx="10820410" cy="1446550"/>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 será pregado este evangelho do reino por todo o mundo, para testemunho a todas as nações. Então, virá o fim.”</a:t>
            </a:r>
          </a:p>
        </p:txBody>
      </p:sp>
      <p:sp>
        <p:nvSpPr>
          <p:cNvPr id="5" name="CaixaDeTexto 4"/>
          <p:cNvSpPr txBox="1"/>
          <p:nvPr/>
        </p:nvSpPr>
        <p:spPr>
          <a:xfrm>
            <a:off x="4764145" y="4214192"/>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Mateus 24:14</a:t>
            </a:r>
          </a:p>
        </p:txBody>
      </p:sp>
    </p:spTree>
    <p:extLst>
      <p:ext uri="{BB962C8B-B14F-4D97-AF65-F5344CB8AC3E}">
        <p14:creationId xmlns:p14="http://schemas.microsoft.com/office/powerpoint/2010/main" val="673344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844811" y="1771235"/>
            <a:ext cx="10820410"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“Porque surgirão falsos cristos e falsos profetas operando grandes sinais e prodígios para enganar, se possível, os próprios eleitos.”</a:t>
            </a:r>
          </a:p>
        </p:txBody>
      </p:sp>
      <p:sp>
        <p:nvSpPr>
          <p:cNvPr id="5" name="CaixaDeTexto 4"/>
          <p:cNvSpPr txBox="1"/>
          <p:nvPr/>
        </p:nvSpPr>
        <p:spPr>
          <a:xfrm>
            <a:off x="4764145" y="4214192"/>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Mateus 24:24</a:t>
            </a:r>
          </a:p>
        </p:txBody>
      </p:sp>
    </p:spTree>
    <p:extLst>
      <p:ext uri="{BB962C8B-B14F-4D97-AF65-F5344CB8AC3E}">
        <p14:creationId xmlns:p14="http://schemas.microsoft.com/office/powerpoint/2010/main" val="3819305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844811" y="1910383"/>
            <a:ext cx="10820410"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“Logo em seguida à tribulação daqueles dias, o sol escurecerá, a lua não dará a sua claridade, as estrelas cairão do firmamento, e os poderes dos céus serão abalados.”</a:t>
            </a:r>
          </a:p>
        </p:txBody>
      </p:sp>
      <p:sp>
        <p:nvSpPr>
          <p:cNvPr id="5" name="CaixaDeTexto 4"/>
          <p:cNvSpPr txBox="1"/>
          <p:nvPr/>
        </p:nvSpPr>
        <p:spPr>
          <a:xfrm>
            <a:off x="4764145" y="4214192"/>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Mateus 24:29</a:t>
            </a:r>
          </a:p>
        </p:txBody>
      </p:sp>
    </p:spTree>
    <p:extLst>
      <p:ext uri="{BB962C8B-B14F-4D97-AF65-F5344CB8AC3E}">
        <p14:creationId xmlns:p14="http://schemas.microsoft.com/office/powerpoint/2010/main" val="551085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785177" y="1771232"/>
            <a:ext cx="10820410" cy="2800767"/>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“Sabe, porém, isto: nos últimos dias, sobrevirão tempos difíceis, pois os homens serão egoístas, avarentos, jactanciosos, arrogantes, blasfemadores, desobedientes aos pais, ingratos, irreverentes...</a:t>
            </a:r>
          </a:p>
        </p:txBody>
      </p:sp>
    </p:spTree>
    <p:extLst>
      <p:ext uri="{BB962C8B-B14F-4D97-AF65-F5344CB8AC3E}">
        <p14:creationId xmlns:p14="http://schemas.microsoft.com/office/powerpoint/2010/main" val="2056134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844812" y="1791110"/>
            <a:ext cx="10820410"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...desafeiçoados, implacáveis, caluniadores, sem domínio de si, cruéis, inimigos do bem, traidores, atrevidos, enfatuados, mais amigos dos prazeres que amigos de Deus.”</a:t>
            </a:r>
          </a:p>
        </p:txBody>
      </p:sp>
      <p:sp>
        <p:nvSpPr>
          <p:cNvPr id="3" name="CaixaDeTexto 2"/>
          <p:cNvSpPr txBox="1"/>
          <p:nvPr/>
        </p:nvSpPr>
        <p:spPr>
          <a:xfrm>
            <a:off x="4764145" y="4253947"/>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2Timóteo 3:1-4 </a:t>
            </a:r>
          </a:p>
        </p:txBody>
      </p:sp>
    </p:spTree>
    <p:extLst>
      <p:ext uri="{BB962C8B-B14F-4D97-AF65-F5344CB8AC3E}">
        <p14:creationId xmlns:p14="http://schemas.microsoft.com/office/powerpoint/2010/main" val="2526238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37927" y="4154557"/>
            <a:ext cx="11449881"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Há </a:t>
            </a: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sinais abundantes que indicam a proximidade da Vinda de Jesus. Ele não deixou Seus filhos sem evidências quanto ao tempo da Sua vinda. </a:t>
            </a:r>
          </a:p>
        </p:txBody>
      </p:sp>
    </p:spTree>
    <p:extLst>
      <p:ext uri="{BB962C8B-B14F-4D97-AF65-F5344CB8AC3E}">
        <p14:creationId xmlns:p14="http://schemas.microsoft.com/office/powerpoint/2010/main" val="2863932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023113" y="914401"/>
            <a:ext cx="5665303" cy="4832092"/>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Este capítulo é a base sobre a qual os capítulos sete a doze serão montados. Cada um deles agrega novas informações detalhando aspectos não tratados no anterior, formando um quadro profético coeso. </a:t>
            </a:r>
          </a:p>
        </p:txBody>
      </p:sp>
    </p:spTree>
    <p:extLst>
      <p:ext uri="{BB962C8B-B14F-4D97-AF65-F5344CB8AC3E}">
        <p14:creationId xmlns:p14="http://schemas.microsoft.com/office/powerpoint/2010/main" val="5415687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77684" y="178904"/>
            <a:ext cx="11449881" cy="1446550"/>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Jesus mesmo afirmou em Mateus 24 aos seus discípulos que antes da Sua vinda muitos falsos cristos e falsos profetas.</a:t>
            </a:r>
          </a:p>
        </p:txBody>
      </p:sp>
    </p:spTree>
    <p:extLst>
      <p:ext uri="{BB962C8B-B14F-4D97-AF65-F5344CB8AC3E}">
        <p14:creationId xmlns:p14="http://schemas.microsoft.com/office/powerpoint/2010/main" val="769715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55979" y="4114800"/>
            <a:ext cx="10654751"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Jesus enfatizou o engano no Seu sermão escatológico, porque o engano será o instrumento mais poderoso do inimigo nesses dias finais. </a:t>
            </a:r>
          </a:p>
        </p:txBody>
      </p:sp>
    </p:spTree>
    <p:extLst>
      <p:ext uri="{BB962C8B-B14F-4D97-AF65-F5344CB8AC3E}">
        <p14:creationId xmlns:p14="http://schemas.microsoft.com/office/powerpoint/2010/main" val="1725123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93306" y="4273826"/>
            <a:ext cx="9720468" cy="1938992"/>
          </a:xfrm>
          <a:prstGeom prst="rect">
            <a:avLst/>
          </a:prstGeom>
          <a:solidFill>
            <a:schemeClr val="tx1">
              <a:alpha val="78000"/>
            </a:schemeClr>
          </a:solidFill>
        </p:spPr>
        <p:txBody>
          <a:bodyPr wrap="square" rtlCol="0">
            <a:spAutoFit/>
          </a:bodyPr>
          <a:lstStyle/>
          <a:p>
            <a:pPr algn="ctr"/>
            <a:r>
              <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6.  Como o Apocalipse descreve a Segunda vinda de Jesus? </a:t>
            </a:r>
          </a:p>
        </p:txBody>
      </p:sp>
    </p:spTree>
    <p:extLst>
      <p:ext uri="{BB962C8B-B14F-4D97-AF65-F5344CB8AC3E}">
        <p14:creationId xmlns:p14="http://schemas.microsoft.com/office/powerpoint/2010/main" val="2079343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844812" y="1791110"/>
            <a:ext cx="10820410"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“Eis que vem com as nuvens, e todo olho o verá, até quantos o traspassaram. E todas as tribos da terra se lamentarão sobre ele. Certamente. Amém!”</a:t>
            </a:r>
          </a:p>
        </p:txBody>
      </p:sp>
      <p:sp>
        <p:nvSpPr>
          <p:cNvPr id="3" name="CaixaDeTexto 2"/>
          <p:cNvSpPr txBox="1"/>
          <p:nvPr/>
        </p:nvSpPr>
        <p:spPr>
          <a:xfrm>
            <a:off x="4764145" y="4253947"/>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1:7</a:t>
            </a:r>
          </a:p>
        </p:txBody>
      </p:sp>
    </p:spTree>
    <p:extLst>
      <p:ext uri="{BB962C8B-B14F-4D97-AF65-F5344CB8AC3E}">
        <p14:creationId xmlns:p14="http://schemas.microsoft.com/office/powerpoint/2010/main" val="2609710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844811" y="2407336"/>
            <a:ext cx="10820410" cy="1446550"/>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“Porque, assim como o relâmpago sai do oriente e se mostra até no ocidente, assim há de ser a vinda do Filho do Homem.”</a:t>
            </a:r>
          </a:p>
        </p:txBody>
      </p:sp>
      <p:sp>
        <p:nvSpPr>
          <p:cNvPr id="3" name="CaixaDeTexto 2"/>
          <p:cNvSpPr txBox="1"/>
          <p:nvPr/>
        </p:nvSpPr>
        <p:spPr>
          <a:xfrm>
            <a:off x="4764145" y="4253947"/>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Mateus 24:27</a:t>
            </a:r>
          </a:p>
        </p:txBody>
      </p:sp>
    </p:spTree>
    <p:extLst>
      <p:ext uri="{BB962C8B-B14F-4D97-AF65-F5344CB8AC3E}">
        <p14:creationId xmlns:p14="http://schemas.microsoft.com/office/powerpoint/2010/main" val="4169762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844811" y="1830867"/>
            <a:ext cx="10820410"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“Então, aparecerá no céu o sinal do Filho do Homem; todos os povos da terra se lamentarão e verão o Filho do Homem vindo sobre as nuvens do céu, com poder e muita glória.”</a:t>
            </a:r>
          </a:p>
        </p:txBody>
      </p:sp>
      <p:sp>
        <p:nvSpPr>
          <p:cNvPr id="3" name="CaixaDeTexto 2"/>
          <p:cNvSpPr txBox="1"/>
          <p:nvPr/>
        </p:nvSpPr>
        <p:spPr>
          <a:xfrm>
            <a:off x="4764145" y="4253947"/>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Mateus 24:30</a:t>
            </a:r>
          </a:p>
        </p:txBody>
      </p:sp>
    </p:spTree>
    <p:extLst>
      <p:ext uri="{BB962C8B-B14F-4D97-AF65-F5344CB8AC3E}">
        <p14:creationId xmlns:p14="http://schemas.microsoft.com/office/powerpoint/2010/main" val="1796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55371" y="4731027"/>
            <a:ext cx="10654751" cy="1446550"/>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 vinda de Jesus será literal e visível. Não há espaço no relato bíblico para uma vinda espiritual ou simbólica. </a:t>
            </a:r>
          </a:p>
        </p:txBody>
      </p:sp>
    </p:spTree>
    <p:extLst>
      <p:ext uri="{BB962C8B-B14F-4D97-AF65-F5344CB8AC3E}">
        <p14:creationId xmlns:p14="http://schemas.microsoft.com/office/powerpoint/2010/main" val="1983401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16899" y="4010676"/>
            <a:ext cx="10654751"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 ressurreição é um acontecimento real e a ascensão ao Céu será idêntica à maneira como o próprio Senhor Jesus subiu após Sua ressurreição.</a:t>
            </a:r>
          </a:p>
        </p:txBody>
      </p:sp>
    </p:spTree>
    <p:extLst>
      <p:ext uri="{BB962C8B-B14F-4D97-AF65-F5344CB8AC3E}">
        <p14:creationId xmlns:p14="http://schemas.microsoft.com/office/powerpoint/2010/main" val="341857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35493" y="4750905"/>
            <a:ext cx="10654751" cy="1446550"/>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Não será um acontecimento secreto, mas acompanhado de glória e majestade, ao som das trombetas angelicais.</a:t>
            </a:r>
          </a:p>
        </p:txBody>
      </p:sp>
    </p:spTree>
    <p:extLst>
      <p:ext uri="{BB962C8B-B14F-4D97-AF65-F5344CB8AC3E}">
        <p14:creationId xmlns:p14="http://schemas.microsoft.com/office/powerpoint/2010/main" val="2314522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93306" y="4273826"/>
            <a:ext cx="9720468" cy="1938992"/>
          </a:xfrm>
          <a:prstGeom prst="rect">
            <a:avLst/>
          </a:prstGeom>
          <a:solidFill>
            <a:schemeClr val="tx1">
              <a:lumMod val="85000"/>
              <a:lumOff val="15000"/>
              <a:alpha val="78000"/>
            </a:schemeClr>
          </a:solidFill>
        </p:spPr>
        <p:txBody>
          <a:bodyPr wrap="square" rtlCol="0">
            <a:spAutoFit/>
          </a:bodyPr>
          <a:lstStyle/>
          <a:p>
            <a:pPr algn="ctr"/>
            <a:r>
              <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7. Como ficará a terra após a vinda de Jesus? </a:t>
            </a:r>
          </a:p>
        </p:txBody>
      </p:sp>
    </p:spTree>
    <p:extLst>
      <p:ext uri="{BB962C8B-B14F-4D97-AF65-F5344CB8AC3E}">
        <p14:creationId xmlns:p14="http://schemas.microsoft.com/office/powerpoint/2010/main" val="1708909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912100" y="1321432"/>
            <a:ext cx="8102757" cy="1938992"/>
          </a:xfrm>
          <a:prstGeom prst="rect">
            <a:avLst/>
          </a:prstGeom>
          <a:solidFill>
            <a:schemeClr val="tx1">
              <a:alpha val="78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1. Que </a:t>
            </a: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mistério continha o </a:t>
            </a:r>
            <a:r>
              <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rPr>
              <a:t/>
            </a:r>
            <a:br>
              <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rPr>
            </a:b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sonho </a:t>
            </a: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do rei? </a:t>
            </a:r>
          </a:p>
        </p:txBody>
      </p:sp>
    </p:spTree>
    <p:extLst>
      <p:ext uri="{BB962C8B-B14F-4D97-AF65-F5344CB8AC3E}">
        <p14:creationId xmlns:p14="http://schemas.microsoft.com/office/powerpoint/2010/main" val="31585929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47246" y="1115250"/>
            <a:ext cx="11439954" cy="4154984"/>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Vi também tronos, e nestes sentaram-se aqueles aos quais foi dada autoridade de julgar. Vi ainda as almas dos decapitados por causa do testemunho de Jesus, bem como por causa da palavra de Deus, tantos quantos não adoraram a besta, nem tampouco a sua imagem, e não receberam a marca na fronte e na mão; e viveram e reinaram com Cristo durante mil anos.</a:t>
            </a:r>
          </a:p>
        </p:txBody>
      </p:sp>
      <p:sp>
        <p:nvSpPr>
          <p:cNvPr id="3" name="CaixaDeTexto 2"/>
          <p:cNvSpPr txBox="1"/>
          <p:nvPr/>
        </p:nvSpPr>
        <p:spPr>
          <a:xfrm>
            <a:off x="4676351" y="5352242"/>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24:4</a:t>
            </a:r>
          </a:p>
        </p:txBody>
      </p:sp>
    </p:spTree>
    <p:extLst>
      <p:ext uri="{BB962C8B-B14F-4D97-AF65-F5344CB8AC3E}">
        <p14:creationId xmlns:p14="http://schemas.microsoft.com/office/powerpoint/2010/main" val="1799221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15006" y="4114801"/>
            <a:ext cx="10654751"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Após a segunda vinda de Jesus se iniciará o período do milênio. Durante esse período os salvos estarão no céu participando do juízo judicativo.</a:t>
            </a:r>
          </a:p>
        </p:txBody>
      </p:sp>
    </p:spTree>
    <p:extLst>
      <p:ext uri="{BB962C8B-B14F-4D97-AF65-F5344CB8AC3E}">
        <p14:creationId xmlns:p14="http://schemas.microsoft.com/office/powerpoint/2010/main" val="3703897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70179" y="3678426"/>
            <a:ext cx="10654751" cy="1569660"/>
          </a:xfrm>
          <a:prstGeom prst="rect">
            <a:avLst/>
          </a:prstGeom>
          <a:solidFill>
            <a:schemeClr val="tx1">
              <a:alpha val="78000"/>
            </a:schemeClr>
          </a:solidFill>
        </p:spPr>
        <p:txBody>
          <a:bodyPr wrap="square" rtlCol="0">
            <a:spAutoFit/>
          </a:bodyPr>
          <a:lstStyle/>
          <a:p>
            <a:pPr algn="ctr"/>
            <a:r>
              <a:rPr lang="pt-BR" sz="48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 Terra ficará cheia de mortos, sem haver quem os sepulte.</a:t>
            </a:r>
          </a:p>
        </p:txBody>
      </p:sp>
    </p:spTree>
    <p:extLst>
      <p:ext uri="{BB962C8B-B14F-4D97-AF65-F5344CB8AC3E}">
        <p14:creationId xmlns:p14="http://schemas.microsoft.com/office/powerpoint/2010/main" val="87597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76742" y="2972274"/>
            <a:ext cx="6154686" cy="1938992"/>
          </a:xfrm>
          <a:prstGeom prst="rect">
            <a:avLst/>
          </a:prstGeom>
          <a:solidFill>
            <a:schemeClr val="tx1">
              <a:lumMod val="85000"/>
              <a:lumOff val="15000"/>
              <a:alpha val="78000"/>
            </a:schemeClr>
          </a:solidFill>
        </p:spPr>
        <p:txBody>
          <a:bodyPr wrap="square" rtlCol="0">
            <a:spAutoFit/>
          </a:bodyPr>
          <a:lstStyle/>
          <a:p>
            <a:pPr algn="ctr"/>
            <a:r>
              <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8. O que acontecerá </a:t>
            </a:r>
            <a:endPar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endParaRPr>
          </a:p>
          <a:p>
            <a:pPr algn="ctr"/>
            <a:r>
              <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após </a:t>
            </a:r>
            <a:r>
              <a:rPr lang="pt-BR" sz="6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o milênio? </a:t>
            </a:r>
          </a:p>
        </p:txBody>
      </p:sp>
    </p:spTree>
    <p:extLst>
      <p:ext uri="{BB962C8B-B14F-4D97-AF65-F5344CB8AC3E}">
        <p14:creationId xmlns:p14="http://schemas.microsoft.com/office/powerpoint/2010/main" val="1599215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27367" y="1850745"/>
            <a:ext cx="11439954"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 “lançou-o no abismo, fechou-o e pôs selo sobre ele, para que não mais enganasse as nações até se completarem os mil anos. Depois disto, é necessário que ele seja solto pouco tempo.”</a:t>
            </a:r>
          </a:p>
        </p:txBody>
      </p:sp>
      <p:sp>
        <p:nvSpPr>
          <p:cNvPr id="3" name="CaixaDeTexto 2"/>
          <p:cNvSpPr txBox="1"/>
          <p:nvPr/>
        </p:nvSpPr>
        <p:spPr>
          <a:xfrm>
            <a:off x="4954647" y="4258938"/>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24:3</a:t>
            </a:r>
          </a:p>
        </p:txBody>
      </p:sp>
    </p:spTree>
    <p:extLst>
      <p:ext uri="{BB962C8B-B14F-4D97-AF65-F5344CB8AC3E}">
        <p14:creationId xmlns:p14="http://schemas.microsoft.com/office/powerpoint/2010/main" val="3868765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27976" y="2233423"/>
            <a:ext cx="11579102"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“Os restantes dos mortos não reviveram até que se completassem os mil anos. Esta é a primeira ressurreição. Bem-aventurado e santo é aquele que tem parte na primeira ressurreição; sobre...</a:t>
            </a:r>
          </a:p>
        </p:txBody>
      </p:sp>
    </p:spTree>
    <p:extLst>
      <p:ext uri="{BB962C8B-B14F-4D97-AF65-F5344CB8AC3E}">
        <p14:creationId xmlns:p14="http://schemas.microsoft.com/office/powerpoint/2010/main" val="3776285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24887" y="1656953"/>
            <a:ext cx="11579102" cy="2800767"/>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...esses a segunda morte não tem autoridade; pelo contrário, serão sacerdotes de Deus e de Cristo e reinarão com ele os mil anos. Quando, porém, se completarem os mil anos, Satanás será solto da sua prisão.”</a:t>
            </a:r>
          </a:p>
        </p:txBody>
      </p:sp>
      <p:sp>
        <p:nvSpPr>
          <p:cNvPr id="3" name="CaixaDeTexto 2"/>
          <p:cNvSpPr txBox="1"/>
          <p:nvPr/>
        </p:nvSpPr>
        <p:spPr>
          <a:xfrm>
            <a:off x="4492486" y="4457720"/>
            <a:ext cx="344390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24:5-7</a:t>
            </a:r>
          </a:p>
        </p:txBody>
      </p:sp>
    </p:spTree>
    <p:extLst>
      <p:ext uri="{BB962C8B-B14F-4D97-AF65-F5344CB8AC3E}">
        <p14:creationId xmlns:p14="http://schemas.microsoft.com/office/powerpoint/2010/main" val="1337721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54762" y="4671392"/>
            <a:ext cx="10654751" cy="1446550"/>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Depois dos mil anos, Deus ressuscitará os ímpios para que recebam o castigo pelos males praticados durante a vida. </a:t>
            </a:r>
          </a:p>
        </p:txBody>
      </p:sp>
    </p:spTree>
    <p:extLst>
      <p:ext uri="{BB962C8B-B14F-4D97-AF65-F5344CB8AC3E}">
        <p14:creationId xmlns:p14="http://schemas.microsoft.com/office/powerpoint/2010/main" val="1729787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96343" y="954157"/>
            <a:ext cx="4790665" cy="4832092"/>
          </a:xfrm>
          <a:prstGeom prst="rect">
            <a:avLst/>
          </a:prstGeom>
          <a:solidFill>
            <a:schemeClr val="tx1">
              <a:lumMod val="85000"/>
              <a:lumOff val="15000"/>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 única sedução que o </a:t>
            </a:r>
            <a:r>
              <a:rPr lang="pt-BR" sz="4400" spc="300" dirty="0" err="1" smtClean="0">
                <a:solidFill>
                  <a:srgbClr val="FFC000"/>
                </a:solidFill>
                <a:effectLst>
                  <a:outerShdw blurRad="38100" dist="38100" dir="2700000" algn="tl">
                    <a:srgbClr val="000000">
                      <a:alpha val="43137"/>
                    </a:srgbClr>
                  </a:outerShdw>
                </a:effectLst>
                <a:latin typeface="Steelfish Rg" panose="020B0608020202040504" pitchFamily="34" charset="0"/>
              </a:rPr>
              <a:t>arqui-enganador</a:t>
            </a: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 poderá lançar sobre os ímpios ressuscitados é afirmar que ele os trouxe novamente à existência para lutar contra Deus. </a:t>
            </a:r>
          </a:p>
        </p:txBody>
      </p:sp>
    </p:spTree>
    <p:extLst>
      <p:ext uri="{BB962C8B-B14F-4D97-AF65-F5344CB8AC3E}">
        <p14:creationId xmlns:p14="http://schemas.microsoft.com/office/powerpoint/2010/main" val="4247812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732639" y="1232452"/>
            <a:ext cx="3419065" cy="2800767"/>
          </a:xfrm>
          <a:prstGeom prst="rect">
            <a:avLst/>
          </a:prstGeom>
          <a:solidFill>
            <a:schemeClr val="tx1">
              <a:lumMod val="85000"/>
              <a:lumOff val="15000"/>
              <a:alpha val="78000"/>
            </a:schemeClr>
          </a:solidFill>
        </p:spPr>
        <p:txBody>
          <a:bodyPr wrap="square" rtlCol="0">
            <a:spAutoFit/>
          </a:bodyPr>
          <a:lstStyle/>
          <a:p>
            <a:pPr algn="ctr"/>
            <a:r>
              <a:rPr lang="pt-BR" sz="88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MINHA DECISÃO</a:t>
            </a:r>
          </a:p>
        </p:txBody>
      </p:sp>
    </p:spTree>
    <p:extLst>
      <p:ext uri="{BB962C8B-B14F-4D97-AF65-F5344CB8AC3E}">
        <p14:creationId xmlns:p14="http://schemas.microsoft.com/office/powerpoint/2010/main" val="7507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36709" y="1510750"/>
            <a:ext cx="11171583" cy="3477875"/>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“Tu, ó rei, estavas vendo, e eis aqui uma grande estátua; esta, que era imensa e de extraordinário esplendor, estava em pé diante de ti; e a sua aparência era terrível. A cabeça era de fino ouro, o peito e os braços, de prata, o ventre e os quadris, de bronze; as pernas, de ferro, os pés, em parte, de ferro...</a:t>
            </a:r>
          </a:p>
        </p:txBody>
      </p:sp>
    </p:spTree>
    <p:extLst>
      <p:ext uri="{BB962C8B-B14F-4D97-AF65-F5344CB8AC3E}">
        <p14:creationId xmlns:p14="http://schemas.microsoft.com/office/powerpoint/2010/main" val="3124231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382000" y="2111829"/>
            <a:ext cx="2719271" cy="523220"/>
          </a:xfrm>
          <a:prstGeom prst="rect">
            <a:avLst/>
          </a:prstGeom>
          <a:noFill/>
        </p:spPr>
        <p:txBody>
          <a:bodyPr wrap="none" rtlCol="0">
            <a:spAutoFit/>
          </a:bodyPr>
          <a:lstStyle/>
          <a:p>
            <a:r>
              <a:rPr lang="pt-BR" sz="2800" b="1" dirty="0" smtClean="0">
                <a:solidFill>
                  <a:schemeClr val="bg1"/>
                </a:solidFill>
                <a:effectLst>
                  <a:outerShdw blurRad="38100" dist="38100" dir="2700000" algn="tl">
                    <a:srgbClr val="000000">
                      <a:alpha val="43137"/>
                    </a:srgbClr>
                  </a:outerShdw>
                </a:effectLst>
              </a:rPr>
              <a:t>PRÓXIMO TEMA:</a:t>
            </a:r>
            <a:endParaRPr lang="pt-BR"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545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629471" y="1771234"/>
            <a:ext cx="11171583" cy="2800767"/>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...os pés, em parte, de ferro, em parte, de barro. Quando estavas olhando, uma pedra foi cortada sem auxílio de mãos, feriu a estátua nos pés de ferro e de barro e os esmiuçou. Então, foi juntamente esmiuçado o ferro, o barro, o bronze, a...</a:t>
            </a:r>
          </a:p>
        </p:txBody>
      </p:sp>
    </p:spTree>
    <p:extLst>
      <p:ext uri="{BB962C8B-B14F-4D97-AF65-F5344CB8AC3E}">
        <p14:creationId xmlns:p14="http://schemas.microsoft.com/office/powerpoint/2010/main" val="331092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764146" y="4412975"/>
            <a:ext cx="2981743"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Daniel 2:2-4</a:t>
            </a:r>
          </a:p>
        </p:txBody>
      </p:sp>
      <p:sp>
        <p:nvSpPr>
          <p:cNvPr id="3" name="CaixaDeTexto 2"/>
          <p:cNvSpPr txBox="1"/>
          <p:nvPr/>
        </p:nvSpPr>
        <p:spPr>
          <a:xfrm>
            <a:off x="669225" y="1612208"/>
            <a:ext cx="11171583" cy="2800767"/>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...prata e o ouro, os quais se fizeram como a palha das eiras no estio, e o vento os levou, e deles não se viram mais vestígios. Mas a pedra que feriu a estátua se tornou em grande montanha, que encheu toda a terra.”</a:t>
            </a:r>
          </a:p>
        </p:txBody>
      </p:sp>
    </p:spTree>
    <p:extLst>
      <p:ext uri="{BB962C8B-B14F-4D97-AF65-F5344CB8AC3E}">
        <p14:creationId xmlns:p14="http://schemas.microsoft.com/office/powerpoint/2010/main" val="264012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54764" y="2226367"/>
            <a:ext cx="4850298" cy="2123658"/>
          </a:xfrm>
          <a:prstGeom prst="rect">
            <a:avLst/>
          </a:prstGeom>
          <a:solidFill>
            <a:schemeClr val="tx1">
              <a:alpha val="78000"/>
            </a:schemeClr>
          </a:solid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Possivelmente o rei viu na estátua uma representação dos seus próprios deuses. </a:t>
            </a:r>
          </a:p>
        </p:txBody>
      </p:sp>
    </p:spTree>
    <p:extLst>
      <p:ext uri="{BB962C8B-B14F-4D97-AF65-F5344CB8AC3E}">
        <p14:creationId xmlns:p14="http://schemas.microsoft.com/office/powerpoint/2010/main" val="4007581602"/>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3138</Words>
  <Application>Microsoft Office PowerPoint</Application>
  <PresentationFormat>Widescreen</PresentationFormat>
  <Paragraphs>169</Paragraphs>
  <Slides>60</Slides>
  <Notes>49</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60</vt:i4>
      </vt:variant>
    </vt:vector>
  </HeadingPairs>
  <TitlesOfParts>
    <vt:vector size="65" baseType="lpstr">
      <vt:lpstr>Arial</vt:lpstr>
      <vt:lpstr>Calibri</vt:lpstr>
      <vt:lpstr>Calibri Light</vt:lpstr>
      <vt:lpstr>Steelfish Rg</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Usuário do Windows</cp:lastModifiedBy>
  <cp:revision>37</cp:revision>
  <dcterms:created xsi:type="dcterms:W3CDTF">2018-08-06T13:19:28Z</dcterms:created>
  <dcterms:modified xsi:type="dcterms:W3CDTF">2018-08-06T23:28:43Z</dcterms:modified>
</cp:coreProperties>
</file>