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09" r:id="rId2"/>
    <p:sldId id="310" r:id="rId3"/>
    <p:sldId id="256" r:id="rId4"/>
    <p:sldId id="257" r:id="rId5"/>
    <p:sldId id="258" r:id="rId6"/>
    <p:sldId id="287" r:id="rId7"/>
    <p:sldId id="259" r:id="rId8"/>
    <p:sldId id="260" r:id="rId9"/>
    <p:sldId id="261" r:id="rId10"/>
    <p:sldId id="262" r:id="rId11"/>
    <p:sldId id="289" r:id="rId12"/>
    <p:sldId id="290" r:id="rId13"/>
    <p:sldId id="291" r:id="rId14"/>
    <p:sldId id="263" r:id="rId15"/>
    <p:sldId id="264" r:id="rId16"/>
    <p:sldId id="265" r:id="rId17"/>
    <p:sldId id="292" r:id="rId18"/>
    <p:sldId id="293" r:id="rId19"/>
    <p:sldId id="266" r:id="rId20"/>
    <p:sldId id="267" r:id="rId21"/>
    <p:sldId id="294" r:id="rId22"/>
    <p:sldId id="295" r:id="rId23"/>
    <p:sldId id="296" r:id="rId24"/>
    <p:sldId id="297" r:id="rId25"/>
    <p:sldId id="298" r:id="rId26"/>
    <p:sldId id="268" r:id="rId27"/>
    <p:sldId id="269" r:id="rId28"/>
    <p:sldId id="270" r:id="rId29"/>
    <p:sldId id="271" r:id="rId30"/>
    <p:sldId id="288" r:id="rId31"/>
    <p:sldId id="299" r:id="rId32"/>
    <p:sldId id="301" r:id="rId33"/>
    <p:sldId id="300" r:id="rId34"/>
    <p:sldId id="272" r:id="rId35"/>
    <p:sldId id="273" r:id="rId36"/>
    <p:sldId id="274" r:id="rId37"/>
    <p:sldId id="302" r:id="rId38"/>
    <p:sldId id="303" r:id="rId39"/>
    <p:sldId id="304" r:id="rId40"/>
    <p:sldId id="305" r:id="rId41"/>
    <p:sldId id="275" r:id="rId42"/>
    <p:sldId id="276" r:id="rId43"/>
    <p:sldId id="277" r:id="rId44"/>
    <p:sldId id="278" r:id="rId45"/>
    <p:sldId id="306" r:id="rId46"/>
    <p:sldId id="279" r:id="rId47"/>
    <p:sldId id="280" r:id="rId48"/>
    <p:sldId id="281" r:id="rId49"/>
    <p:sldId id="283" r:id="rId50"/>
    <p:sldId id="307" r:id="rId51"/>
    <p:sldId id="308" r:id="rId52"/>
    <p:sldId id="284" r:id="rId53"/>
    <p:sldId id="285" r:id="rId54"/>
    <p:sldId id="286" r:id="rId55"/>
    <p:sldId id="311" r:id="rId5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78456" autoAdjust="0"/>
  </p:normalViewPr>
  <p:slideViewPr>
    <p:cSldViewPr snapToGrid="0">
      <p:cViewPr varScale="1">
        <p:scale>
          <a:sx n="55" d="100"/>
          <a:sy n="55" d="100"/>
        </p:scale>
        <p:origin x="47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0A0C4-A0FF-408A-A9C9-8A9CBD473AD2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5F149-0817-4142-8AB3-96976A3E3D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133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Ninguém gosta de ouvir o telefone tocar no meio da madrugada. Não apenas por ter o sono interrompido, mas porque isso geralmente está associado a más notícias. Por outro lado, quem não gosta de</a:t>
            </a:r>
          </a:p>
          <a:p>
            <a:r>
              <a:rPr lang="pt-BR" dirty="0" smtClean="0"/>
              <a:t>receber boas notícias? Saber que passou no vestibular, que um filho nasceu, que alguém que amamos e está longe vai bem, etc.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5944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Qual a solução de Deus para o pecado? Gênesis 3:21; Hebreus 9:22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883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Após o pecado, Deus não abandonou o homem. Ali no Éden, Ele foi o primeiro sacerdote. Providenciou um sacrifício para simbolizar a morte do Seu Filho pelos pecadores, e apresentou o plano da salvação (Apo. 13:8).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171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O que a Bíblia apresenta sobre a vinda do Messias? Gênesis 12:1-3; 49:10; Isaías 7:14; 9:6 - Marque “X” as alternativas corretas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138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Deus criador deste universo veio a este mundo com a natureza física de Adão pós queda e a natureza moral antes da queda, ou seja, Jesus não nasceu com a natureza pecaminosa como a nossa (II Cor. 5:21; </a:t>
            </a:r>
            <a:r>
              <a:rPr lang="pt-BR" dirty="0" err="1" smtClean="0"/>
              <a:t>Heb</a:t>
            </a:r>
            <a:r>
              <a:rPr lang="pt-BR" dirty="0" smtClean="0"/>
              <a:t>. 4:15; I Pe. 2:22). No entanto, a Sua fragilidade física era correspondente à de um homem comum.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060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Ele é 100% divino e 100% humano; Jamais pecou, mas experimentou todas as nossas dificuldades! Nenhum de nós sabe exatamente o que aconteceu no ventre de Maria. No entanto, nos é garantido que ali um Ser divino e pré-existente assumiu genuinamente a natureza humana.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84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Ele nasceu, viveu e morreu como homem. A encarnação de Jesus é um mistério que não pode ser compreendido pela mente humana. “Grande é o mistério da piedade: Aquele que foi manifestado na carne, vindicado em espírito, contemplado por anjos, pregado entre os gentios, crido no mundo, recebido na glória” I </a:t>
            </a:r>
            <a:r>
              <a:rPr lang="pt-BR" dirty="0" err="1" smtClean="0"/>
              <a:t>Tm</a:t>
            </a:r>
            <a:r>
              <a:rPr lang="pt-BR" dirty="0" smtClean="0"/>
              <a:t> 3:16.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092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Que profecia indicava com precisão a vinda do Messias? Daniel </a:t>
            </a:r>
            <a:r>
              <a:rPr lang="pt-BR" dirty="0" smtClean="0"/>
              <a:t>9:24-27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7304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que é mais notável nesta profecia é a exatidão com que Deus previu o nascimento, ministério e a morte de Jesus. Recordemos que o período das 70 semanas é simbólico e, para compreendê-lo, aplicamos o princípio de interpretação profética </a:t>
            </a:r>
            <a:r>
              <a:rPr lang="pt-BR" dirty="0" err="1" smtClean="0"/>
              <a:t>dia-ano</a:t>
            </a:r>
            <a:r>
              <a:rPr lang="pt-BR" dirty="0" smtClean="0"/>
              <a:t> (Ver Apêndice 2 da Lição 1).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480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Dessa forma, o período se refere a 490 anos literais (Apêndice 3). O anjo disse a Daniel que a contagem deste período começaria com o decreto para “restaurar e para edificar Jerusalém” (Dan. 9:25). Esse decreto foi promulgado pelo rei </a:t>
            </a:r>
            <a:r>
              <a:rPr lang="pt-BR" dirty="0" err="1" smtClean="0"/>
              <a:t>Artaxerxes</a:t>
            </a:r>
            <a:r>
              <a:rPr lang="pt-BR" dirty="0" smtClean="0"/>
              <a:t> I no ano 457 a.C. (Apêndice 4).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482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Quais são as evidências de que Jesus é o Messias? Romanos 1:2-4; Filipenses 2:6-8; Hebreus 2:17 - Marque V ou F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422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Bíblia é um livro de boas notícias. E a melhor de todas é esta: embora o pecado tenha estragado nossa vida e nosso</a:t>
            </a:r>
          </a:p>
          <a:p>
            <a:r>
              <a:rPr lang="pt-BR" dirty="0" smtClean="0"/>
              <a:t>relacionamento com Deus, Jesus Cristo veio para nos salvar. Essa boa notícia</a:t>
            </a:r>
          </a:p>
          <a:p>
            <a:r>
              <a:rPr lang="pt-BR" dirty="0" smtClean="0"/>
              <a:t>se chama evangelho, e a profecia mais importante da Bíblia fala a seu respeito.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894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Ele estava no princípio com Deus (João 1:1-3,14); Ele é Deus; todas as coisas foram criadas por meio </a:t>
            </a:r>
            <a:r>
              <a:rPr lang="pt-BR" dirty="0" err="1" smtClean="0"/>
              <a:t>dEle</a:t>
            </a:r>
            <a:r>
              <a:rPr lang="pt-BR" dirty="0" smtClean="0"/>
              <a:t> (Col.1:15,16;Heb. 1:1-4); nasceu da virgem Maria (Luc. 2:5-20); foi batizado no rio Jordão por João Batista (Mat. 3:13-16), em todo o Seu ministério podemos ver o cumprimento das profecias do Antigo Testamento (Isa. 42:6-7, 20-21 61:1-3; ver apêndice 5).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974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Foi reconhecido como filho de Abraão e de Davi (Mat. 1:1; 20:30-31), por João Batista como o cordeiro de Deus que tira os pecados do mundo (João 1:29); apresentado pelo apóstolo Paulo como o cordeiro pascal</a:t>
            </a:r>
          </a:p>
          <a:p>
            <a:r>
              <a:rPr lang="pt-BR" dirty="0" smtClean="0"/>
              <a:t>(1Co 5:7).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415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Morreu como uma ovelha muda perante os seus tosquiadores (Isa. 53:7; Mat. 27:45-50) e ressuscitou ao terceiro dia (Mat. 28:1-9); ascendeu aos céus (Atos 1:6-11) e continua o seu ministério sacerdotal no santuário celestial (</a:t>
            </a:r>
            <a:r>
              <a:rPr lang="pt-BR" dirty="0" err="1" smtClean="0"/>
              <a:t>Heb</a:t>
            </a:r>
            <a:r>
              <a:rPr lang="pt-BR" dirty="0" smtClean="0"/>
              <a:t>. 4:14 ;8:1-3); e  voltará segunda vez para a destruição do mal (Sal. 50:3; Mat. 25:31, 41).  (imagem Nascimento, morte e ressurreição)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4759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Como Jesus iniciou o seu ministério? Marcos 1:15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609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comentário bíblico adventista apresenta fatos históricos para o aparecimento do messias: </a:t>
            </a:r>
          </a:p>
          <a:p>
            <a:r>
              <a:rPr lang="pt-BR" dirty="0" smtClean="0"/>
              <a:t>A profecia das setenta semanas de Daniel 9:24-27 indicava que o tempo havia chegado (Gal. 4:4). O mundo se encontrava num período de paz (</a:t>
            </a:r>
            <a:r>
              <a:rPr lang="pt-BR" dirty="0" err="1" smtClean="0"/>
              <a:t>pax</a:t>
            </a:r>
            <a:r>
              <a:rPr lang="pt-BR" dirty="0" smtClean="0"/>
              <a:t> romana) e era dirigido por uma sede global – o governo romano.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139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viagens por terra e mar eram rápidas e seguras. Havia um idioma universal – o grego. O Velho Testamento estava disponível nesta língua desde cerca do ano 250 a.C. (a Septuaginta – versão grega do Antigo Testamento hebraico traduzido, tradicionalmente por setenta eruditos).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318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pessoas estavam insatisfeitas com suas crenças e religiões e em busca da verdade sobre o seu futuro. Os judeus se encontravam na diáspora, ou seja, espalhados em todas as partes do mundo de então, e davam testemunho do verdadeiro Deus.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323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8. Como o Apocalipse apresenta Jesus? Apocalipse 1:5-8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688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61833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003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Qual é a primeira profecia da Bíblia?</a:t>
            </a:r>
          </a:p>
          <a:p>
            <a:r>
              <a:rPr lang="pt-BR" dirty="0" smtClean="0"/>
              <a:t>Gênesis 3:15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801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 Apocalipse Jesus é apresentado como aquele que nos ama e nos comprou com o Seu sangue, Ele é adorado pelos anjos (Apo. 5:11-12), é a fiel testemunha, o alfa e o ômega, o princípio e o fim. Aquele que ofereceu a Si mesmo como vítima pelo pecado.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8106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Jesus é O todo poderoso, aquele que esteve morto, mas reviveu (1:18). Ele é o cordeiro, o leão da tribo de Judá, a Raiz de Davi, o vitorioso (4:5,6). Aquele que conhece nossas obras, tribulações, perseverança (Apo. 2:2), que intercede por nós no santuário celestial e nos julga (Apo. 11:18,19), e virá nas nuvens do céu com poder e grande gloria.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213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Compromisso de fé:</a:t>
            </a:r>
          </a:p>
          <a:p>
            <a:pPr>
              <a:lnSpc>
                <a:spcPct val="150000"/>
              </a:lnSpc>
            </a:pPr>
            <a:endParaRPr lang="pt-BR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) Creio que Jesus é o Cristo, o Messias    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que deveria vir.</a:t>
            </a:r>
          </a:p>
          <a:p>
            <a:endParaRPr lang="pt-BR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) Quero estar preparado (a) para me 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encontrar com o Messias. </a:t>
            </a:r>
          </a:p>
          <a:p>
            <a:endParaRPr lang="pt-BR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) Aceito a expiação que Cristo fez por 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mim, e desejo me tornar semelhante a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Ele.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295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profecia mais importante da Bíblia é sobre a vinda do Salvador, o Messias (Apêndice 1). Temos nesta passagem o "primeiro evangelho", o anúncio de uma luta prolongada, de antagonismo constante, com feridas de ambos os lados, e vitória final para a semente da mulher.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500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promessa de Deus de que a cabeça da serpente seria esmagada apontava para a vinda do Messias e a certeza da vitória. Esta certeza entrou pelos ouvidos das primeiras criaturas de Deus como uma bendita promessa de redenção.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042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Da semente da mulher nasceria o Redentor (Apêndice 2) que recuperaria o domínio perdido e restauraria a felicidade do Éden. Do principio ao fim, o evangelho de salvação é o tema das Escrituras.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84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Em que contexto foi cumprida a primeira parte dessa profecia? Gênesis 3:6-13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749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amoroso Criador não passaria por cima da desobediência, nem abandonaria pecadores desesperados. Eles eram Seus. Sua santidade tinha de vir revestida de amor para buscá-los, encontrá-los e julgá-los.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5324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Comumente a aproximação de Deus lhes trazia alegria. A justiça divina requeria castigo para o pecado, mas a misericórdia divina já havia encontrado uma forma para redimir a raça humana: pelo sacrifício voluntário do Filho de Deus (I Pe. 1:20; Fil. 3:11; 2 </a:t>
            </a:r>
            <a:r>
              <a:rPr lang="pt-BR" dirty="0" err="1" smtClean="0"/>
              <a:t>Tm</a:t>
            </a:r>
            <a:r>
              <a:rPr lang="pt-BR" dirty="0" smtClean="0"/>
              <a:t>. 1:9; Apo. 13:8).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D5F149-0817-4142-8AB3-96976A3E3D7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73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7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206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472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57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75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37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230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23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11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191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9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5DD2-3462-481E-9513-B1D6FC0CE5E7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1D914-4049-4892-AB0D-C6ABAB23E5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61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89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5350" y="4133850"/>
            <a:ext cx="10610850" cy="1938992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Em que contexto foi cumprida a primeira parte dessa profecia? </a:t>
            </a:r>
          </a:p>
        </p:txBody>
      </p:sp>
    </p:spTree>
    <p:extLst>
      <p:ext uri="{BB962C8B-B14F-4D97-AF65-F5344CB8AC3E}">
        <p14:creationId xmlns:p14="http://schemas.microsoft.com/office/powerpoint/2010/main" val="417403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1950" y="1485900"/>
            <a:ext cx="11544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“Vendo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mulher que a árvore era boa para se comer, agradável aos olhos e árvore desejável para dar entendimento, tomou-lhe do fruto e comeu e deu também ao marido, e ele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comeu. 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Abriram-se, então, os olhos de ambos; e, percebendo que estavam nus, coseram folhas de figueira e fizeram cintas para si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201160" y="5576570"/>
            <a:ext cx="270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Gênesis </a:t>
            </a:r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3:15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01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8650" y="1143000"/>
            <a:ext cx="109918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...Quando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ouviram a voz do SENHOR Deus, que andava no jardim pela viração do dia, esconderam-se da presença do SENHOR Deus, o homem e sua mulher, por entre as árvores do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jardim.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chamou o SENHOR Deus ao homem e lhe perguntou: Onde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estás?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Ele respondeu: Ouvi a tua voz no jardim, e, porque estava nu, tive medo, e me escondi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201160" y="5576570"/>
            <a:ext cx="270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Gênesis </a:t>
            </a:r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3:15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77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050" y="1428750"/>
            <a:ext cx="114490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...Perguntou-lhe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Deus: Quem te fez saber que estavas nu? Comeste da árvore de que te ordenei que não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comesses?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Então, disse o homem: A mulher que me deste por esposa, ela me deu da árvore, e eu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comi.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Disse o SENHOR Deus à mulher: Que é isso que fizeste? Respondeu a mulher: A serpente me enganou, e eu comi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86300" y="5657850"/>
            <a:ext cx="2876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Gênesis </a:t>
            </a:r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3:6-13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8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3450" y="4819650"/>
            <a:ext cx="10610850" cy="144655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amoroso Criador não passaria por cima da desobediência, nem abandonaria pecadores desesperados. </a:t>
            </a:r>
          </a:p>
        </p:txBody>
      </p:sp>
    </p:spTree>
    <p:extLst>
      <p:ext uri="{BB962C8B-B14F-4D97-AF65-F5344CB8AC3E}">
        <p14:creationId xmlns:p14="http://schemas.microsoft.com/office/powerpoint/2010/main" val="3449183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5950" y="5063490"/>
            <a:ext cx="11182350" cy="769441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aproximação de Deus trazia alegria ao primeiro casal.</a:t>
            </a:r>
            <a:endParaRPr lang="pt-BR" sz="4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49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4900" y="4991100"/>
            <a:ext cx="10058400" cy="1015663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Qual a solução de Deus para o pecado? </a:t>
            </a:r>
          </a:p>
        </p:txBody>
      </p:sp>
    </p:spTree>
    <p:extLst>
      <p:ext uri="{BB962C8B-B14F-4D97-AF65-F5344CB8AC3E}">
        <p14:creationId xmlns:p14="http://schemas.microsoft.com/office/powerpoint/2010/main" val="3263304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62330" y="1957070"/>
            <a:ext cx="10477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“Fez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SENHOR Deus vestimenta de peles para Adão e sua mulher e os vestiu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62805" y="4194810"/>
            <a:ext cx="287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Gênesis 3:21.</a:t>
            </a:r>
            <a:endParaRPr lang="pt-BR" sz="4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96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0100" y="1838960"/>
            <a:ext cx="10477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“Com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efeito, quase todas as coisas, segundo a lei, se purificam com sangue; e, sem derramamento de sangue, não há remissão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00575" y="4316730"/>
            <a:ext cx="287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Hebreus 9:22.</a:t>
            </a:r>
            <a:endParaRPr lang="pt-BR" sz="4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406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4095750"/>
            <a:ext cx="11220450" cy="2123658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Após o pecado, Deus não abandonou o homem. Ali no Éden, Ele foi o primeiro sacerdote. Providenciou um sacrifício para simbolizar a morte do Seu Filho</a:t>
            </a:r>
          </a:p>
        </p:txBody>
      </p:sp>
    </p:spTree>
    <p:extLst>
      <p:ext uri="{BB962C8B-B14F-4D97-AF65-F5344CB8AC3E}">
        <p14:creationId xmlns:p14="http://schemas.microsoft.com/office/powerpoint/2010/main" val="3124942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90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5350" y="4133850"/>
            <a:ext cx="10610850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O que a Bíblia apresenta sobre a vinda do Messias? </a:t>
            </a:r>
          </a:p>
        </p:txBody>
      </p:sp>
    </p:spTree>
    <p:extLst>
      <p:ext uri="{BB962C8B-B14F-4D97-AF65-F5344CB8AC3E}">
        <p14:creationId xmlns:p14="http://schemas.microsoft.com/office/powerpoint/2010/main" val="2606807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850" y="1143000"/>
            <a:ext cx="112966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“Ora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disse o SENHOR a Abrão: Sai da tua terra, da tua parentela e da casa de teu pai e vai para a terra que te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mostrarei;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 ti farei uma grande nação, e te abençoarei, e te engrandecerei o nome. Sê tu uma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bênção!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Abençoarei os que te abençoarem e amaldiçoarei os que te amaldiçoarem; em ti serão benditas todas as famílias da terra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33900" y="5556250"/>
            <a:ext cx="2876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Gênesis 12:1-3;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42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9150" y="1595120"/>
            <a:ext cx="10477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cetro não se arredará de Judá, nem o bastão de entre seus pés, até que venha </a:t>
            </a:r>
            <a:r>
              <a:rPr lang="pt-BR" sz="4400" spc="3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Siló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; e a ele obedecerão os povos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619625" y="4194810"/>
            <a:ext cx="2876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Gênesis 49:10;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271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01700" y="1574800"/>
            <a:ext cx="10477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“Com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efeito, quase todas as coisas, segundo a lei, se purificam com sangue; e, sem derramamento de sangue, não há remissão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02175" y="4255770"/>
            <a:ext cx="2876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Hebreus 9:22;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45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0100" y="1818640"/>
            <a:ext cx="10477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“Portanto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o Senhor mesmo vos dará um sinal: eis que a virgem conceberá e dará à luz um filho e lhe chamará Emanuel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00575" y="4357370"/>
            <a:ext cx="2876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Isaías 7:14;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318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686560"/>
            <a:ext cx="11087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“Porque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um menino nos nasceu, um filho se nos deu; o governo está sobre os seus ombros; e o seu nome será: Maravilhoso Conselheiro, Deus Forte, Pai da Eternidade, Príncipe da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Paz.”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110990" y="4276090"/>
            <a:ext cx="2876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Isaías 9:14.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74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3450" y="4819650"/>
            <a:ext cx="10610850" cy="1446550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Jesus veio a esse mundo com a natureza de Adão antes da queda, ou seja, sem pecado.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58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3450" y="4819650"/>
            <a:ext cx="10610850" cy="1446550"/>
          </a:xfrm>
          <a:prstGeom prst="rect">
            <a:avLst/>
          </a:prstGeom>
          <a:solidFill>
            <a:schemeClr val="tx1">
              <a:lumMod val="65000"/>
              <a:lumOff val="3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Ele é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100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divino e 100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humano; Jamais pecou, mas experimentou todas as nossas dificuldades! </a:t>
            </a:r>
          </a:p>
        </p:txBody>
      </p:sp>
    </p:spTree>
    <p:extLst>
      <p:ext uri="{BB962C8B-B14F-4D97-AF65-F5344CB8AC3E}">
        <p14:creationId xmlns:p14="http://schemas.microsoft.com/office/powerpoint/2010/main" val="15414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6250" y="4648200"/>
            <a:ext cx="11468100" cy="144655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Ele nasceu, viveu e morreu como homem. A encarnação de Jesus é um mistério que não pode ser compreendido pela mente humana. </a:t>
            </a:r>
          </a:p>
        </p:txBody>
      </p:sp>
    </p:spTree>
    <p:extLst>
      <p:ext uri="{BB962C8B-B14F-4D97-AF65-F5344CB8AC3E}">
        <p14:creationId xmlns:p14="http://schemas.microsoft.com/office/powerpoint/2010/main" val="15255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5350" y="4133850"/>
            <a:ext cx="10610850" cy="1938992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Que profecia indicava com precisão a vinda do Messias? </a:t>
            </a:r>
            <a:endParaRPr lang="pt-BR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10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52450" y="4857750"/>
            <a:ext cx="11182350" cy="144655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Quando alguém nos liga fora de hora, logo pensamos que pode ser uma má notícia. O que gostamos de ouvir são boas notícias.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7700" y="1485900"/>
            <a:ext cx="10972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“Setenta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semanas estão determinadas sobre o teu povo e sobre a tua santa cidade, para fazer cessar a transgressão, para dar fim aos pecados, para expiar a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iniquidade,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para trazer a justiça eterna, para selar a visão e a profecia e para ungir o Santo dos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Santos...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81525" y="5657850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9:24-27.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34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8150" y="1866900"/>
            <a:ext cx="111823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...Sabe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entende: desde a saída da ordem para restaurar e para edificar Jerusalém, até ao Ungido, ao Príncipe, sete semanas e sessenta e duas semanas; as praças e as circunvalações se reedificarão, mas em tempos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angustiosos...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81525" y="5657850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9:24-27.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81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7700" y="1885950"/>
            <a:ext cx="10972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...Depois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das sessenta e duas semanas, será morto o Ungido e já não estará; e o povo de um príncipe que há de vir destruirá a cidade e o santuário, e o seu fim será num dilúvio, e até ao fim haverá guerra; desolações são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determinadas...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81525" y="5657850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9:24-27.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98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809750"/>
            <a:ext cx="11087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...Ele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fará firme aliança com muitos, por uma semana; na metade da semana, fará cessar o sacrifício e a oferta de manjares; sobre a asa das abominações virá o assolador, até que a destruição, que está determinada, se derrame sobre ele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81525" y="5657850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9:24-27.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39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2900" y="3638550"/>
            <a:ext cx="11449050" cy="2800767"/>
          </a:xfrm>
          <a:prstGeom prst="rect">
            <a:avLst/>
          </a:prstGeom>
          <a:solidFill>
            <a:schemeClr val="tx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O que é mais notável nesta profecia é a exatidão com que Deus previu o nascimento, ministério e a morte de Jesus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. O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período das 70 semanas é simbólico e, para compreendê-lo, aplicamos o princípio de interpretação profética </a:t>
            </a:r>
            <a:r>
              <a:rPr lang="pt-BR" sz="4400" spc="300" dirty="0" err="1" smtClean="0">
                <a:solidFill>
                  <a:schemeClr val="accent4"/>
                </a:solidFill>
                <a:latin typeface="Steelfish Rg" panose="020B0608020202040504" pitchFamily="34" charset="0"/>
              </a:rPr>
              <a:t>dia-ano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. </a:t>
            </a:r>
            <a:endParaRPr lang="pt-BR" sz="4400" spc="300" dirty="0">
              <a:solidFill>
                <a:schemeClr val="accent4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59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3220" y="1850390"/>
            <a:ext cx="11449050" cy="2800767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Dessa forma, o período se refere a 490 anos </a:t>
            </a:r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literais. </a:t>
            </a:r>
            <a:r>
              <a:rPr lang="pt-BR" sz="44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O anjo disse a Daniel que a contagem deste período começaria com o decreto para “restaurar e para edificar Jerusalém” </a:t>
            </a:r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Esse </a:t>
            </a:r>
            <a:r>
              <a:rPr lang="pt-BR" sz="44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decreto foi promulgado pelo rei </a:t>
            </a:r>
            <a:r>
              <a:rPr lang="pt-BR" sz="4400" spc="300" dirty="0" err="1">
                <a:solidFill>
                  <a:schemeClr val="bg1"/>
                </a:solidFill>
                <a:latin typeface="Steelfish Rg" panose="020B0608020202040504" pitchFamily="34" charset="0"/>
              </a:rPr>
              <a:t>Artaxerxes</a:t>
            </a:r>
            <a:r>
              <a:rPr lang="pt-BR" sz="44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 I no ano 457 a.C. </a:t>
            </a:r>
          </a:p>
        </p:txBody>
      </p:sp>
    </p:spTree>
    <p:extLst>
      <p:ext uri="{BB962C8B-B14F-4D97-AF65-F5344CB8AC3E}">
        <p14:creationId xmlns:p14="http://schemas.microsoft.com/office/powerpoint/2010/main" val="2547292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5350" y="4133850"/>
            <a:ext cx="10610850" cy="1938992"/>
          </a:xfrm>
          <a:prstGeom prst="rect">
            <a:avLst/>
          </a:prstGeom>
          <a:solidFill>
            <a:schemeClr val="tx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Quais são as evidências de que Jesus é o Messias? </a:t>
            </a:r>
          </a:p>
        </p:txBody>
      </p:sp>
    </p:spTree>
    <p:extLst>
      <p:ext uri="{BB962C8B-B14F-4D97-AF65-F5344CB8AC3E}">
        <p14:creationId xmlns:p14="http://schemas.microsoft.com/office/powerpoint/2010/main" val="1193707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2400" y="1428750"/>
            <a:ext cx="118681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“O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qual foi por Deus, outrora, prometido por intermédio dos seus profetas nas Sagradas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Escrituras,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com respeito a seu Filho, o qual, segundo a carne, veio da descendência de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Davi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foi designado Filho de Deus com poder, segundo o espírito de santidade pela ressurreição dos mortos, a saber, Jesus Cristo, nosso Senhor,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591050" y="5596890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Romanos 1:2-4.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80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6750" y="1485900"/>
            <a:ext cx="110871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“Pois ele, subsistindo em forma de Deus, não julgou como usurpação o ser igual a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Deus;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antes, a si mesmo se esvaziou, assumindo a forma de servo, tornando-se em semelhança de homens; e, reconhecido em figura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humana,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si mesmo se humilhou, tornando-se obediente até à morte e morte de cruz.”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667250" y="5454650"/>
            <a:ext cx="308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Filipenses 2:6-8.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315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809750"/>
            <a:ext cx="11087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...Ele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fará firme aliança com muitos, por uma semana; na metade da semana, fará cessar o sacrifício e a oferta de manjares; sobre a asa das abominações virá o assolador, até que a destruição, que está determinada, se derrame sobre ele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81525" y="5474970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Daniel 9:24-27.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99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0100" y="381000"/>
            <a:ext cx="10629900" cy="144655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Bíblia é um livro de boas notícias. Nela existe o evangelho, e a profecia mais importante da Bíblia fala dele.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40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809750"/>
            <a:ext cx="11087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“Por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isso mesmo, convinha que, em todas as coisas, se tornasse semelhante aos irmãos, para ser misericordioso e fiel sumo sacerdote nas coisas referentes a Deus e para fazer propiciação pelos pecados do povo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581525" y="5678170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Hebreus 2:17.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311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0" y="209550"/>
            <a:ext cx="5391150" cy="6186309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Ele estava no princípio com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Deus;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Ele é Deus; todas as coisas foram criadas por meio </a:t>
            </a:r>
            <a:r>
              <a:rPr lang="pt-BR" sz="4400" spc="300" dirty="0" err="1" smtClean="0">
                <a:solidFill>
                  <a:schemeClr val="accent4"/>
                </a:solidFill>
                <a:latin typeface="Steelfish Rg" panose="020B0608020202040504" pitchFamily="34" charset="0"/>
              </a:rPr>
              <a:t>dEle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;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nasceu da virgem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Maria;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foi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batizado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por João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Batista,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em todo o Seu ministério podemos ver o cumprimento das profecias do Antigo Testamento </a:t>
            </a:r>
          </a:p>
        </p:txBody>
      </p:sp>
    </p:spTree>
    <p:extLst>
      <p:ext uri="{BB962C8B-B14F-4D97-AF65-F5344CB8AC3E}">
        <p14:creationId xmlns:p14="http://schemas.microsoft.com/office/powerpoint/2010/main" val="1265841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9600" y="4229100"/>
            <a:ext cx="11144250" cy="2123658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Foi reconhecido como filho de Abraão e de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Davi,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por João Batista como o cordeiro de Deus que tira os pecados do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mundo;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apresentado pelo apóstolo Paulo como o cordeiro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pascal.</a:t>
            </a:r>
            <a:endParaRPr lang="pt-BR" sz="4400" spc="300" dirty="0">
              <a:solidFill>
                <a:schemeClr val="accent4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2900" y="4191000"/>
            <a:ext cx="11487150" cy="2123658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Morreu como uma ovelha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muda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e ressuscitou ao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3° dia;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ascendeu aos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céus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e continua o seu ministério sacerdotal no santuário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celestial;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e  voltará segunda vez para a destruição do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mal. </a:t>
            </a:r>
            <a:endParaRPr lang="pt-BR" sz="4400" spc="300" dirty="0">
              <a:solidFill>
                <a:schemeClr val="accent4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51280" y="3550920"/>
            <a:ext cx="9239250" cy="1015663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7. Como Jesus iniciou o seu ministério? </a:t>
            </a:r>
          </a:p>
        </p:txBody>
      </p:sp>
    </p:spTree>
    <p:extLst>
      <p:ext uri="{BB962C8B-B14F-4D97-AF65-F5344CB8AC3E}">
        <p14:creationId xmlns:p14="http://schemas.microsoft.com/office/powerpoint/2010/main" val="16474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3080" y="2001520"/>
            <a:ext cx="11087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“dizendo</a:t>
            </a:r>
            <a:r>
              <a:rPr lang="pt-BR" sz="48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: O tempo está cumprido, e o reino de Deus está próximo; arrependei-vos e crede no evangelho</a:t>
            </a:r>
            <a:r>
              <a:rPr lang="pt-BR" sz="48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8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138930" y="3991610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Marcos 1:15.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920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050" y="2231390"/>
            <a:ext cx="11449050" cy="3477875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O comentário bíblico adventista apresenta fatos históricos para o aparecimento do messias: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A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profecia das setenta semanas de Daniel 9:24-27 indicava que o tempo havia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chegado.</a:t>
            </a:r>
          </a:p>
          <a:p>
            <a:pPr algn="ctr"/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O mundo se encontrava num período de paz (</a:t>
            </a:r>
            <a:r>
              <a:rPr lang="pt-BR" sz="4400" spc="300" dirty="0" err="1">
                <a:solidFill>
                  <a:schemeClr val="accent4"/>
                </a:solidFill>
                <a:latin typeface="Steelfish Rg" panose="020B0608020202040504" pitchFamily="34" charset="0"/>
              </a:rPr>
              <a:t>pax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 romana) e era dirigido por uma sede global – o governo romano. </a:t>
            </a:r>
          </a:p>
        </p:txBody>
      </p:sp>
    </p:spTree>
    <p:extLst>
      <p:ext uri="{BB962C8B-B14F-4D97-AF65-F5344CB8AC3E}">
        <p14:creationId xmlns:p14="http://schemas.microsoft.com/office/powerpoint/2010/main" val="34448515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1000" y="3905250"/>
            <a:ext cx="11449050" cy="2123658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bg1"/>
                </a:solidFill>
                <a:latin typeface="Steelfish Rg" panose="020B0608020202040504" pitchFamily="34" charset="0"/>
              </a:rPr>
              <a:t>As viagens por terra e mar eram rápidas e seguras. Havia um idioma universal – o grego. O Velho Testamento estava disponível nesta língua desde cerca do ano 250 a.C.</a:t>
            </a:r>
          </a:p>
        </p:txBody>
      </p:sp>
    </p:spTree>
    <p:extLst>
      <p:ext uri="{BB962C8B-B14F-4D97-AF65-F5344CB8AC3E}">
        <p14:creationId xmlns:p14="http://schemas.microsoft.com/office/powerpoint/2010/main" val="2287724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53060" y="4165600"/>
            <a:ext cx="10915650" cy="144655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As pessoas estavam insatisfeitas com suas crenças e religiões e em busca da verdade sobre o seu futuro. </a:t>
            </a:r>
          </a:p>
        </p:txBody>
      </p:sp>
    </p:spTree>
    <p:extLst>
      <p:ext uri="{BB962C8B-B14F-4D97-AF65-F5344CB8AC3E}">
        <p14:creationId xmlns:p14="http://schemas.microsoft.com/office/powerpoint/2010/main" val="9321106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91920" y="3855720"/>
            <a:ext cx="9239250" cy="1015663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8. Como o Apocalipse apresenta Jesus? </a:t>
            </a:r>
          </a:p>
        </p:txBody>
      </p:sp>
    </p:spTree>
    <p:extLst>
      <p:ext uri="{BB962C8B-B14F-4D97-AF65-F5344CB8AC3E}">
        <p14:creationId xmlns:p14="http://schemas.microsoft.com/office/powerpoint/2010/main" val="4231719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81050" y="5143500"/>
            <a:ext cx="10610850" cy="1015663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1. Qual </a:t>
            </a:r>
            <a:r>
              <a:rPr lang="pt-BR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é a primeira profecia da </a:t>
            </a:r>
            <a:r>
              <a:rPr lang="pt-B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Bíblia?</a:t>
            </a:r>
            <a:endParaRPr lang="pt-BR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828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485900"/>
            <a:ext cx="110871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 parte de Jesus Cristo, a Fiel Testemunha, o Primogênito dos mortos e o Soberano dos reis da terra. Àquele que nos ama, e, pelo seu sangue, nos libertou dos nossos pecados,</a:t>
            </a:r>
          </a:p>
          <a:p>
            <a:pPr algn="ctr"/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 e nos constituiu reino, sacerdotes para o seu Deus e Pai, a ele a glória e o domínio pelos séculos dos séculos. Amém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!...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72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400" y="1924050"/>
            <a:ext cx="11087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...Eis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 vem com as nuvens, e todo olho o verá, até quantos o traspassaram. E todas as tribos da terra se lamentarão sobre ele. Certamente.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Amém!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Eu sou o Alfa e Ômega, diz o Senhor Deus, aquele que é, que era e que há de vir, o Todo-Poderoso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67225" y="5596890"/>
            <a:ext cx="3219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Apocalipse 1:5-8.</a:t>
            </a:r>
            <a:endParaRPr lang="pt-BR" sz="44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636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2900" y="3390900"/>
            <a:ext cx="11449050" cy="2800767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No Apocalipse Jesus é apresentado como aquele que nos ama e nos comprou com o Seu sangue, Ele é adorado pelos </a:t>
            </a:r>
            <a:r>
              <a:rPr lang="pt-BR" sz="4400" spc="300" dirty="0" smtClean="0">
                <a:solidFill>
                  <a:schemeClr val="accent4"/>
                </a:solidFill>
                <a:latin typeface="Steelfish Rg" panose="020B0608020202040504" pitchFamily="34" charset="0"/>
              </a:rPr>
              <a:t>anjos, </a:t>
            </a:r>
            <a:r>
              <a:rPr lang="pt-BR" sz="4400" spc="300" dirty="0">
                <a:solidFill>
                  <a:schemeClr val="accent4"/>
                </a:solidFill>
                <a:latin typeface="Steelfish Rg" panose="020B0608020202040504" pitchFamily="34" charset="0"/>
              </a:rPr>
              <a:t>é a fiel testemunha, o alfa e o ômega, o princípio e o fim. Aquele que ofereceu a Si mesmo como vítima pelo pecado. </a:t>
            </a:r>
          </a:p>
        </p:txBody>
      </p:sp>
    </p:spTree>
    <p:extLst>
      <p:ext uri="{BB962C8B-B14F-4D97-AF65-F5344CB8AC3E}">
        <p14:creationId xmlns:p14="http://schemas.microsoft.com/office/powerpoint/2010/main" val="5361549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77670" y="4127500"/>
            <a:ext cx="8522970" cy="1754326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Jesus virá </a:t>
            </a:r>
            <a:r>
              <a:rPr lang="pt-BR" sz="5400" b="1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nas nuvens do céu </a:t>
            </a:r>
            <a:r>
              <a:rPr lang="pt-BR" sz="5400" b="1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com</a:t>
            </a:r>
          </a:p>
          <a:p>
            <a:pPr algn="ctr"/>
            <a:r>
              <a:rPr lang="pt-BR" sz="5400" b="1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</a:t>
            </a:r>
            <a:r>
              <a:rPr lang="pt-BR" sz="5400" b="1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poder e grande </a:t>
            </a:r>
            <a:r>
              <a:rPr lang="pt-BR" sz="5400" b="1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gloria! </a:t>
            </a:r>
            <a:endParaRPr lang="pt-BR" sz="5400" b="1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016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58150" y="1600200"/>
            <a:ext cx="3714750" cy="3046988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9600" b="1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MINHA DECISÃO!</a:t>
            </a:r>
            <a:endParaRPr lang="pt-BR" sz="9600" b="1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551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7107" y="2156987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PRÓXIMO TEMA:</a:t>
            </a:r>
            <a:endParaRPr lang="pt-BR" sz="32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69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4030" y="1738630"/>
            <a:ext cx="10972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“Porei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inimizade entre ti e a mulher, entre a tua descendência e o seu descendente. Este te ferirá a cabeça, e tu lhe ferirás o calcanhar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.”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27880" y="4390608"/>
            <a:ext cx="27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chemeClr val="bg1"/>
                </a:solidFill>
                <a:latin typeface="Steelfish Rg" panose="020B0608020202040504" pitchFamily="34" charset="0"/>
              </a:rPr>
              <a:t>Gênesis 3:15.</a:t>
            </a:r>
            <a:endParaRPr lang="pt-BR" sz="4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26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2450" y="4857750"/>
            <a:ext cx="11182350" cy="144655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profecia mais importante da Bíblia é sobre a vinda do Salvador, o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Messias.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37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1000" y="4724400"/>
            <a:ext cx="11525250" cy="144655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promessa de Deus de que a cabeça da serpente seria esmagada apontava para a vinda do Messias e a certeza da vitória. </a:t>
            </a:r>
          </a:p>
        </p:txBody>
      </p:sp>
    </p:spTree>
    <p:extLst>
      <p:ext uri="{BB962C8B-B14F-4D97-AF65-F5344CB8AC3E}">
        <p14:creationId xmlns:p14="http://schemas.microsoft.com/office/powerpoint/2010/main" val="3680954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1500" y="4019550"/>
            <a:ext cx="11182350" cy="2123658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 semente da mulher nasceria o 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Redentor </a:t>
            </a:r>
            <a:r>
              <a:rPr lang="pt-BR" sz="4400" spc="3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 recuperaria o domínio perdido e restauraria a felicidade do Éden. Do principio ao fim, o evangelho de salvação é o tema das Escrituras</a:t>
            </a:r>
            <a:r>
              <a:rPr lang="pt-BR" sz="4400" spc="3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  <a:endParaRPr lang="pt-BR" sz="4400" spc="3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003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3235</Words>
  <Application>Microsoft Office PowerPoint</Application>
  <PresentationFormat>Widescreen</PresentationFormat>
  <Paragraphs>155</Paragraphs>
  <Slides>55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27</cp:revision>
  <dcterms:created xsi:type="dcterms:W3CDTF">2018-08-06T08:36:57Z</dcterms:created>
  <dcterms:modified xsi:type="dcterms:W3CDTF">2018-08-06T16:02:16Z</dcterms:modified>
</cp:coreProperties>
</file>