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22" r:id="rId2"/>
    <p:sldId id="32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02" r:id="rId13"/>
    <p:sldId id="265" r:id="rId14"/>
    <p:sldId id="266" r:id="rId15"/>
    <p:sldId id="267" r:id="rId16"/>
    <p:sldId id="303" r:id="rId17"/>
    <p:sldId id="268" r:id="rId18"/>
    <p:sldId id="269" r:id="rId19"/>
    <p:sldId id="270" r:id="rId20"/>
    <p:sldId id="273" r:id="rId21"/>
    <p:sldId id="274" r:id="rId22"/>
    <p:sldId id="304" r:id="rId23"/>
    <p:sldId id="276" r:id="rId24"/>
    <p:sldId id="277" r:id="rId25"/>
    <p:sldId id="278" r:id="rId26"/>
    <p:sldId id="279" r:id="rId27"/>
    <p:sldId id="280" r:id="rId28"/>
    <p:sldId id="281" r:id="rId29"/>
    <p:sldId id="305" r:id="rId30"/>
    <p:sldId id="306" r:id="rId31"/>
    <p:sldId id="283" r:id="rId32"/>
    <p:sldId id="307" r:id="rId33"/>
    <p:sldId id="308" r:id="rId34"/>
    <p:sldId id="309" r:id="rId35"/>
    <p:sldId id="284" r:id="rId36"/>
    <p:sldId id="310" r:id="rId37"/>
    <p:sldId id="311" r:id="rId38"/>
    <p:sldId id="285" r:id="rId39"/>
    <p:sldId id="312" r:id="rId40"/>
    <p:sldId id="286" r:id="rId41"/>
    <p:sldId id="313" r:id="rId42"/>
    <p:sldId id="314" r:id="rId43"/>
    <p:sldId id="315" r:id="rId44"/>
    <p:sldId id="287" r:id="rId45"/>
    <p:sldId id="316" r:id="rId46"/>
    <p:sldId id="317" r:id="rId47"/>
    <p:sldId id="288" r:id="rId48"/>
    <p:sldId id="318" r:id="rId49"/>
    <p:sldId id="319" r:id="rId50"/>
    <p:sldId id="320" r:id="rId51"/>
    <p:sldId id="294" r:id="rId52"/>
    <p:sldId id="295" r:id="rId53"/>
    <p:sldId id="296" r:id="rId54"/>
    <p:sldId id="321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5547" autoAdjust="0"/>
  </p:normalViewPr>
  <p:slideViewPr>
    <p:cSldViewPr snapToGrid="0">
      <p:cViewPr varScale="1">
        <p:scale>
          <a:sx n="56" d="100"/>
          <a:sy n="56" d="100"/>
        </p:scale>
        <p:origin x="5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0D040-ABC1-45B5-86D0-4BDC1BCC15C6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8EA4B-19B9-4E79-BBA3-63181CBB7D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11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já ouviu</a:t>
            </a:r>
            <a:r>
              <a:rPr lang="pt-BR" baseline="0" dirty="0" smtClean="0"/>
              <a:t> histórias sobre o </a:t>
            </a:r>
            <a:r>
              <a:rPr lang="pt-BR" dirty="0" smtClean="0"/>
              <a:t>mapa do tesouro?</a:t>
            </a:r>
          </a:p>
          <a:p>
            <a:r>
              <a:rPr lang="pt-BR" dirty="0" smtClean="0"/>
              <a:t>Já pensou como seria sua vida se este mapa estivesse em suas mãos?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37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é a Verdade.</a:t>
            </a:r>
          </a:p>
          <a:p>
            <a:r>
              <a:rPr lang="pt-BR" dirty="0" smtClean="0"/>
              <a:t>João 17:17. A Palavra de Deus nos santifica e nos ilumina. </a:t>
            </a:r>
          </a:p>
          <a:p>
            <a:r>
              <a:rPr lang="pt-BR" dirty="0" smtClean="0"/>
              <a:t>Salmo 119:105.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76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</a:t>
            </a:r>
            <a:r>
              <a:rPr lang="pt-BR" baseline="0" dirty="0" smtClean="0"/>
              <a:t> </a:t>
            </a:r>
            <a:r>
              <a:rPr lang="pt-BR" dirty="0" smtClean="0"/>
              <a:t>Bíblia possui 66 livros, que foram escritos por cerca de 40 homens inspirados por Deus.</a:t>
            </a:r>
          </a:p>
          <a:p>
            <a:r>
              <a:rPr lang="pt-BR" dirty="0" smtClean="0"/>
              <a:t>A sua principal função é mostrar a salvação em Jesus Cristo.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116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 como identificar as passagens bíblicas:</a:t>
            </a:r>
          </a:p>
          <a:p>
            <a:r>
              <a:rPr lang="pt-BR" dirty="0" smtClean="0"/>
              <a:t>Nome do Livro, Capítulo, Versículo.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892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Atentado Contra a Bíblia</a:t>
            </a:r>
          </a:p>
          <a:p>
            <a:r>
              <a:rPr lang="pt-BR" dirty="0" smtClean="0"/>
              <a:t>A igreja Romana acrescentou sete livros a Bíblia, livros que são chamados de apócrifos.</a:t>
            </a:r>
            <a:r>
              <a:rPr lang="pt-BR" baseline="0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3681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Atentado Contra a Bíblia</a:t>
            </a:r>
          </a:p>
          <a:p>
            <a:r>
              <a:rPr lang="pt-BR" dirty="0" smtClean="0"/>
              <a:t>A igreja Romana acrescentou sete livros a Bíblia, livros que são chamados de apócrifos.</a:t>
            </a:r>
            <a:r>
              <a:rPr lang="pt-BR" baseline="0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99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Atentado Contra a Bíblia</a:t>
            </a:r>
          </a:p>
          <a:p>
            <a:r>
              <a:rPr lang="pt-BR" dirty="0" smtClean="0"/>
              <a:t>A Palavra grega “grega” apócrifo significa “escondido” ou “oculto”.</a:t>
            </a:r>
          </a:p>
          <a:p>
            <a:r>
              <a:rPr lang="pt-BR" dirty="0" smtClean="0"/>
              <a:t>Este nome foi dado a esses livros porque os seus autores são desconhecidos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972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data de seus escritos também é duvidosa, entre os anos 200 e 100 A.C.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39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Sete livros são considerados apócrifos:</a:t>
            </a:r>
          </a:p>
          <a:p>
            <a:r>
              <a:rPr lang="pt-BR" dirty="0" smtClean="0"/>
              <a:t>Tobias, Judite, I e II </a:t>
            </a:r>
            <a:r>
              <a:rPr lang="pt-BR" dirty="0" err="1" smtClean="0"/>
              <a:t>Macabeus</a:t>
            </a:r>
            <a:r>
              <a:rPr lang="pt-BR" dirty="0" smtClean="0"/>
              <a:t>,</a:t>
            </a:r>
          </a:p>
          <a:p>
            <a:r>
              <a:rPr lang="pt-BR" dirty="0" smtClean="0"/>
              <a:t>Sabedoria, Eclesiástico e </a:t>
            </a:r>
            <a:r>
              <a:rPr lang="pt-BR" dirty="0" err="1" smtClean="0"/>
              <a:t>Baruque</a:t>
            </a:r>
            <a:r>
              <a:rPr lang="pt-BR" dirty="0" smtClean="0"/>
              <a:t>.</a:t>
            </a:r>
          </a:p>
          <a:p>
            <a:r>
              <a:rPr lang="pt-BR" dirty="0" smtClean="0"/>
              <a:t>Eles aparecem em exemplares mais antigos da Septuaginta, (versão antiga</a:t>
            </a:r>
          </a:p>
          <a:p>
            <a:r>
              <a:rPr lang="pt-BR" dirty="0" smtClean="0"/>
              <a:t>da Bíblia, preparada pelos judeus de Alexandria, por volta do ano 280 A.C.</a:t>
            </a:r>
          </a:p>
          <a:p>
            <a:r>
              <a:rPr lang="pt-BR" dirty="0" smtClean="0"/>
              <a:t>tradução do Hebraico, direto para o Grego) mas não existiam nos originais</a:t>
            </a:r>
          </a:p>
          <a:p>
            <a:r>
              <a:rPr lang="pt-BR" dirty="0" smtClean="0"/>
              <a:t>dela; só foram acrescentados entre os anos 300 e 400 D.C.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114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Embora haja no Novo Testamento cerca de 263 citações diretas do Antigo Testamento, e 370 passagem</a:t>
            </a:r>
          </a:p>
          <a:p>
            <a:r>
              <a:rPr lang="pt-BR" dirty="0" smtClean="0"/>
              <a:t>com alusão a Ele, não há uma só referência de Cristo ou dos apóstolos aos escritos apócrifos.</a:t>
            </a:r>
          </a:p>
          <a:p>
            <a:r>
              <a:rPr lang="pt-BR" dirty="0" smtClean="0"/>
              <a:t>Adelaide Bee Evans, The </a:t>
            </a:r>
            <a:r>
              <a:rPr lang="pt-BR" dirty="0" err="1" smtClean="0"/>
              <a:t>Bible</a:t>
            </a:r>
            <a:r>
              <a:rPr lang="pt-BR" dirty="0" smtClean="0"/>
              <a:t> </a:t>
            </a:r>
            <a:r>
              <a:rPr lang="pt-BR" dirty="0" err="1" smtClean="0"/>
              <a:t>year</a:t>
            </a:r>
            <a:r>
              <a:rPr lang="pt-BR" dirty="0" smtClean="0"/>
              <a:t>, pág. 1 (Citado no livro Princípios de Vida, pág. 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831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APÓCRIFOS</a:t>
            </a:r>
          </a:p>
          <a:p>
            <a:r>
              <a:rPr lang="pt-BR" dirty="0" smtClean="0"/>
              <a:t>O inimigo tentou derrubar a verdade da Bíblia por terra, acrescentando a ela </a:t>
            </a:r>
            <a:r>
              <a:rPr lang="pt-BR" dirty="0" err="1" smtClean="0"/>
              <a:t>Iivros</a:t>
            </a:r>
            <a:r>
              <a:rPr lang="pt-BR" dirty="0" smtClean="0"/>
              <a:t> não inspirados.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93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você faria se tivesse um mapa que o levaria para a fonte da eterna da juventude?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544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APÓCRIFOS</a:t>
            </a:r>
          </a:p>
          <a:p>
            <a:r>
              <a:rPr lang="pt-BR" dirty="0" smtClean="0"/>
              <a:t>O inimigo tentou derrubar a verdade da Bíblia por terra, acrescentando a ela </a:t>
            </a:r>
            <a:r>
              <a:rPr lang="pt-BR" dirty="0" err="1" smtClean="0"/>
              <a:t>Iivros</a:t>
            </a:r>
            <a:r>
              <a:rPr lang="pt-BR" dirty="0" smtClean="0"/>
              <a:t> não inspirados.</a:t>
            </a:r>
          </a:p>
          <a:p>
            <a:r>
              <a:rPr lang="pt-BR" dirty="0" smtClean="0"/>
              <a:t>Nesses livros, ele inseriu vários ensinamentos contrários </a:t>
            </a:r>
            <a:r>
              <a:rPr lang="pt-BR" dirty="0" err="1" smtClean="0"/>
              <a:t>aois</a:t>
            </a:r>
            <a:r>
              <a:rPr lang="pt-BR" dirty="0" smtClean="0"/>
              <a:t> princípios da Bíblia e à vontade de Deus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890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 porque os livros apócrifos são</a:t>
            </a:r>
            <a:r>
              <a:rPr lang="pt-BR" baseline="0" dirty="0" smtClean="0"/>
              <a:t> </a:t>
            </a:r>
            <a:r>
              <a:rPr lang="pt-BR" dirty="0" smtClean="0"/>
              <a:t>rejeitados pela maioria dos cristãos: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318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Eles não estão no cânon hebreu. Jesus e os apóstolos</a:t>
            </a:r>
          </a:p>
          <a:p>
            <a:r>
              <a:rPr lang="pt-BR" dirty="0" smtClean="0"/>
              <a:t>nunca fizeram qualquer citação de nenhum</a:t>
            </a:r>
            <a:r>
              <a:rPr lang="pt-BR" baseline="0" dirty="0" smtClean="0"/>
              <a:t> deles.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823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Eles apresentam erros históricos, inexatidões e discursos de ficção.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449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autores apócrifos não reclamam inspiração e confessam a falta do dom profético. I </a:t>
            </a:r>
            <a:r>
              <a:rPr lang="pt-BR" dirty="0" err="1" smtClean="0"/>
              <a:t>Macabeus</a:t>
            </a:r>
            <a:r>
              <a:rPr lang="pt-BR" dirty="0" smtClean="0"/>
              <a:t> 4:46; 9:27; 14:41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083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Ensinam doutrinas contrárias à</a:t>
            </a:r>
            <a:r>
              <a:rPr lang="pt-BR" baseline="0" dirty="0" smtClean="0"/>
              <a:t> </a:t>
            </a:r>
            <a:r>
              <a:rPr lang="pt-BR" dirty="0" smtClean="0"/>
              <a:t>Bíblia, como: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607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Purgatório e Reencarnação</a:t>
            </a:r>
          </a:p>
          <a:p>
            <a:r>
              <a:rPr lang="pt-BR" dirty="0" smtClean="0"/>
              <a:t>Sabedoria 8:19,20.</a:t>
            </a:r>
          </a:p>
          <a:p>
            <a:r>
              <a:rPr lang="pt-BR" dirty="0" smtClean="0"/>
              <a:t>Oração pelos Mortos</a:t>
            </a:r>
          </a:p>
          <a:p>
            <a:endParaRPr lang="pt-BR" dirty="0" smtClean="0"/>
          </a:p>
          <a:p>
            <a:r>
              <a:rPr lang="pt-BR" dirty="0" smtClean="0"/>
              <a:t>Il </a:t>
            </a:r>
            <a:r>
              <a:rPr lang="pt-BR" dirty="0" err="1" smtClean="0"/>
              <a:t>Macabeus</a:t>
            </a:r>
            <a:r>
              <a:rPr lang="pt-BR" dirty="0" smtClean="0"/>
              <a:t> 12:43 a 46.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376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Sobre tais coisas a Bíblia adverte em Isaías 8:20; e Gálatas 1:8.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09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Sobre tais coisas a Bíblia adverte em Isaías 8:20; e Gálatas 1:8.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153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Jesus mostrou aprovação pelos escritos do Antigo</a:t>
            </a:r>
          </a:p>
          <a:p>
            <a:r>
              <a:rPr lang="pt-BR" dirty="0" smtClean="0"/>
              <a:t>Testamento? </a:t>
            </a:r>
          </a:p>
          <a:p>
            <a:endParaRPr lang="pt-BR" dirty="0" smtClean="0"/>
          </a:p>
          <a:p>
            <a:r>
              <a:rPr lang="pt-BR" dirty="0" smtClean="0"/>
              <a:t>Marcos 14:49;</a:t>
            </a:r>
          </a:p>
          <a:p>
            <a:r>
              <a:rPr lang="pt-BR" dirty="0" smtClean="0"/>
              <a:t>Lucas 24:27; João 5:39.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446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Escrituras do Antigo e Novo Testamentos foram dadas pela inspiração de Deus; elas contêm toda a revelação da vontade divina para todos os seres humanos.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863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197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948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615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Os apóstolos reconheceram o Novo Testamento como parte das Escrituras?</a:t>
            </a:r>
          </a:p>
          <a:p>
            <a:r>
              <a:rPr lang="pt-BR" dirty="0" smtClean="0"/>
              <a:t>II Pedro 3:15,16.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329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740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3100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Qual é a maior razão para a existência da Bíblia? </a:t>
            </a:r>
          </a:p>
          <a:p>
            <a:r>
              <a:rPr lang="pt-BR" dirty="0" smtClean="0"/>
              <a:t>João 20:31.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3886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3634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Podemos confiar nos ensinos da Palavra de Deus? </a:t>
            </a:r>
          </a:p>
          <a:p>
            <a:r>
              <a:rPr lang="pt-BR" dirty="0" smtClean="0"/>
              <a:t>Provérbios 22:20,21; </a:t>
            </a:r>
          </a:p>
          <a:p>
            <a:r>
              <a:rPr lang="pt-BR" dirty="0" smtClean="0"/>
              <a:t>II Timóteo 3:16,17.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1827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996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Escrituras são a única regra de fé e prática para os Cristãos.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7816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24864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01748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Há alguma relação entre obediência e compreensão da Palavra de Deus?</a:t>
            </a:r>
          </a:p>
          <a:p>
            <a:endParaRPr lang="pt-BR" dirty="0" smtClean="0"/>
          </a:p>
          <a:p>
            <a:r>
              <a:rPr lang="pt-BR" dirty="0" smtClean="0"/>
              <a:t>Salmo 119:33-40;</a:t>
            </a:r>
          </a:p>
          <a:p>
            <a:r>
              <a:rPr lang="pt-BR" dirty="0" smtClean="0"/>
              <a:t>João 7:17.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6864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9270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034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Como podemos interpretar corretamente a verdade bíblica? </a:t>
            </a:r>
          </a:p>
          <a:p>
            <a:r>
              <a:rPr lang="pt-BR" dirty="0" smtClean="0"/>
              <a:t>Isaias 28:10;</a:t>
            </a:r>
          </a:p>
          <a:p>
            <a:r>
              <a:rPr lang="pt-BR" dirty="0" smtClean="0"/>
              <a:t>I Coríntios 2:13,14.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8108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8026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8310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0617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pode mudar o seu coração e pode ajudá-lo a vencer as tentações</a:t>
            </a:r>
            <a:r>
              <a:rPr lang="pt-BR" baseline="0" dirty="0" smtClean="0"/>
              <a:t> </a:t>
            </a:r>
            <a:r>
              <a:rPr lang="pt-BR" dirty="0" smtClean="0"/>
              <a:t>diárias.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303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é a verdade porque procedeu diretamente da Suprema e Eterna fonte:</a:t>
            </a:r>
          </a:p>
          <a:p>
            <a:r>
              <a:rPr lang="pt-BR" dirty="0" smtClean="0"/>
              <a:t>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41740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Neste mundo de maldade e engano, ela é a nossa segurança.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398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Quero estudar a Bíblia diariamente,</a:t>
            </a:r>
          </a:p>
          <a:p>
            <a:r>
              <a:rPr lang="pt-BR" dirty="0" smtClean="0"/>
              <a:t>com sinceridade, e quero ouvir Deus falar</a:t>
            </a:r>
          </a:p>
          <a:p>
            <a:r>
              <a:rPr lang="pt-BR" dirty="0" smtClean="0"/>
              <a:t>ao meu coração, por meio da Sua Palavra.</a:t>
            </a:r>
          </a:p>
          <a:p>
            <a:r>
              <a:rPr lang="pt-BR" dirty="0" smtClean="0"/>
              <a:t>[A] sim [ ] não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336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Através dos séculos, a providência divina tem preservado a pureza da verdade bíblica.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09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Somente na Bíblia contemplamos o poder que lançou os fundamentos da terra, o amor que nos redimiu do</a:t>
            </a:r>
          </a:p>
          <a:p>
            <a:r>
              <a:rPr lang="pt-BR" dirty="0" smtClean="0"/>
              <a:t>pecado, a verdade que nos indica a salvação e a esperança que garante o nosso futuro.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900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</a:t>
            </a:r>
          </a:p>
          <a:p>
            <a:r>
              <a:rPr lang="pt-BR" dirty="0" smtClean="0"/>
              <a:t>Antigo testamento: 39 livros.</a:t>
            </a:r>
          </a:p>
          <a:p>
            <a:r>
              <a:rPr lang="pt-BR" dirty="0" smtClean="0"/>
              <a:t>Novo testamento: 27</a:t>
            </a:r>
            <a:r>
              <a:rPr lang="pt-BR" baseline="0" dirty="0" smtClean="0"/>
              <a:t> livros.</a:t>
            </a:r>
          </a:p>
          <a:p>
            <a:r>
              <a:rPr lang="pt-BR" baseline="0" dirty="0" smtClean="0"/>
              <a:t>História: AT. Gênesis a Ester. NT. Atos.</a:t>
            </a:r>
          </a:p>
          <a:p>
            <a:r>
              <a:rPr lang="pt-BR" baseline="0" dirty="0" smtClean="0"/>
              <a:t>Poesias: Jó, Salmos, Provérbios, Cantares e Eclesiastes.</a:t>
            </a:r>
          </a:p>
          <a:p>
            <a:r>
              <a:rPr lang="pt-BR" baseline="0" dirty="0" smtClean="0"/>
              <a:t>Profecia: AT. Isaias a Malaquias e Daniel. NT. Apocalipse.</a:t>
            </a:r>
          </a:p>
          <a:p>
            <a:r>
              <a:rPr lang="pt-BR" baseline="0" dirty="0" smtClean="0"/>
              <a:t>Evangelho: Mateus a João. </a:t>
            </a:r>
          </a:p>
          <a:p>
            <a:r>
              <a:rPr lang="pt-BR" baseline="0" dirty="0" smtClean="0"/>
              <a:t>Cartas: Romanos a Judas.</a:t>
            </a: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975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é a Verdade.</a:t>
            </a:r>
          </a:p>
          <a:p>
            <a:r>
              <a:rPr lang="pt-BR" dirty="0" smtClean="0"/>
              <a:t>João 17:17. A Palavra de Deus nos santifica e nos ilumina. </a:t>
            </a:r>
          </a:p>
          <a:p>
            <a:r>
              <a:rPr lang="pt-BR" dirty="0" smtClean="0"/>
              <a:t>Salmo 119:105.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EA4B-19B9-4E79-BBA3-63181CBB7D9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51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31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19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729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88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58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75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29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45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04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44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0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FB00F-2308-470F-88AF-6B13BE609852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4C34D-7614-4B7B-A6CE-46D2955197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19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2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03867" y="592668"/>
            <a:ext cx="10075333" cy="5940088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ANTIGO TESTAMENTO: </a:t>
            </a:r>
            <a:r>
              <a:rPr lang="pt-BR" sz="3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39 </a:t>
            </a:r>
            <a:r>
              <a:rPr lang="pt-BR" sz="3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livros.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NOVO TESTAMENTO: </a:t>
            </a:r>
            <a:r>
              <a:rPr lang="pt-BR" sz="3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27 </a:t>
            </a:r>
            <a:r>
              <a:rPr lang="pt-BR" sz="3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livros.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HISTÓRIA: </a:t>
            </a:r>
            <a:r>
              <a:rPr lang="pt-BR" sz="3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AT</a:t>
            </a:r>
            <a:r>
              <a:rPr lang="pt-BR" sz="3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. Gênesis a Ester. NT. Atos.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POESIAS: </a:t>
            </a:r>
            <a:r>
              <a:rPr lang="pt-BR" sz="3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Jó</a:t>
            </a:r>
            <a:r>
              <a:rPr lang="pt-BR" sz="3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, Salmos, Provérbios, Cantares e Eclesiastes.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PROFECIA: </a:t>
            </a:r>
            <a:r>
              <a:rPr lang="pt-BR" sz="3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AT</a:t>
            </a:r>
            <a:r>
              <a:rPr lang="pt-BR" sz="3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. Isaias a Malaquias e Daniel. NT. Apocalipse.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EVANGELHO: </a:t>
            </a:r>
            <a:r>
              <a:rPr lang="pt-BR" sz="3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Mateus </a:t>
            </a:r>
            <a:r>
              <a:rPr lang="pt-BR" sz="3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a João.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CARTAS: </a:t>
            </a:r>
            <a:r>
              <a:rPr lang="pt-BR" sz="3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Romanos </a:t>
            </a:r>
            <a:r>
              <a:rPr lang="pt-BR" sz="3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a Judas.</a:t>
            </a:r>
          </a:p>
          <a:p>
            <a:endParaRPr lang="pt-BR" sz="3800" dirty="0"/>
          </a:p>
        </p:txBody>
      </p:sp>
    </p:spTree>
    <p:extLst>
      <p:ext uri="{BB962C8B-B14F-4D97-AF65-F5344CB8AC3E}">
        <p14:creationId xmlns:p14="http://schemas.microsoft.com/office/powerpoint/2010/main" val="2038435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61205" y="1825974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Palavra de Deus nos santifica e nos ilumina”.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17:17</a:t>
            </a:r>
          </a:p>
        </p:txBody>
      </p:sp>
    </p:spTree>
    <p:extLst>
      <p:ext uri="{BB962C8B-B14F-4D97-AF65-F5344CB8AC3E}">
        <p14:creationId xmlns:p14="http://schemas.microsoft.com/office/powerpoint/2010/main" val="3617596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9472" y="1876774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“Lâmpada para os meus pés é a tua palavra e, luz para os meus caminhos.”.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Salmo 119:105</a:t>
            </a:r>
          </a:p>
        </p:txBody>
      </p:sp>
    </p:spTree>
    <p:extLst>
      <p:ext uri="{BB962C8B-B14F-4D97-AF65-F5344CB8AC3E}">
        <p14:creationId xmlns:p14="http://schemas.microsoft.com/office/powerpoint/2010/main" val="705017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51467" y="3404888"/>
            <a:ext cx="9567333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possui 66 livros, que foram escritos por cerca de 40 homens inspirados por Deus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72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62667" y="1999421"/>
            <a:ext cx="9414932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PASSAGENS BÍBLICAS: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Nome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do Livro, Capítulo, Versículo</a:t>
            </a:r>
          </a:p>
        </p:txBody>
      </p:sp>
    </p:spTree>
    <p:extLst>
      <p:ext uri="{BB962C8B-B14F-4D97-AF65-F5344CB8AC3E}">
        <p14:creationId xmlns:p14="http://schemas.microsoft.com/office/powerpoint/2010/main" val="1759565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13467" y="2575154"/>
            <a:ext cx="7789333" cy="1015663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ATENTADO CONTRA A BÍBLIA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71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3333" y="2896888"/>
            <a:ext cx="9499600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igreja Romana acrescentou sete livros a Bíblia, livros que são chamados de apócrifos. </a:t>
            </a:r>
          </a:p>
        </p:txBody>
      </p:sp>
    </p:spTree>
    <p:extLst>
      <p:ext uri="{BB962C8B-B14F-4D97-AF65-F5344CB8AC3E}">
        <p14:creationId xmlns:p14="http://schemas.microsoft.com/office/powerpoint/2010/main" val="69103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86939" y="1440620"/>
            <a:ext cx="9347200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Palavra grega “grega” apócrifo significa “escondido” ou “oculto</a:t>
            </a:r>
          </a:p>
        </p:txBody>
      </p:sp>
    </p:spTree>
    <p:extLst>
      <p:ext uri="{BB962C8B-B14F-4D97-AF65-F5344CB8AC3E}">
        <p14:creationId xmlns:p14="http://schemas.microsoft.com/office/powerpoint/2010/main" val="1192147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1867" y="3726619"/>
            <a:ext cx="10532538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data de seus escritos também é duvidosa, entre os anos 200 e 100 A.C.</a:t>
            </a:r>
          </a:p>
        </p:txBody>
      </p:sp>
    </p:spTree>
    <p:extLst>
      <p:ext uri="{BB962C8B-B14F-4D97-AF65-F5344CB8AC3E}">
        <p14:creationId xmlns:p14="http://schemas.microsoft.com/office/powerpoint/2010/main" val="376446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9734" y="2168752"/>
            <a:ext cx="11091333" cy="2769989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SETE LIVROS SÃO CONSIDERADOS APÓCRIFOS: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Tobias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, Judite, I e II </a:t>
            </a:r>
            <a:r>
              <a:rPr lang="pt-BR" sz="60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Macabeus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,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Sabedoria, Eclesiástico e </a:t>
            </a:r>
            <a:r>
              <a:rPr lang="pt-BR" sz="60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Baruque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545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08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68396" y="4183822"/>
            <a:ext cx="10718799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HÁ UMA SÓ REFERÊNCIA DE CRISTO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ou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dos apóstolos aos escritos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apócrifos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90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68801" y="2930755"/>
            <a:ext cx="3285066" cy="1015663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APÓCRIFOS</a:t>
            </a:r>
          </a:p>
        </p:txBody>
      </p:sp>
    </p:spTree>
    <p:extLst>
      <p:ext uri="{BB962C8B-B14F-4D97-AF65-F5344CB8AC3E}">
        <p14:creationId xmlns:p14="http://schemas.microsoft.com/office/powerpoint/2010/main" val="4067317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9420" y="3675820"/>
            <a:ext cx="9992980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inimigo tentou derrubar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verdade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Bíblia,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acrescentando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ela </a:t>
            </a:r>
            <a:r>
              <a:rPr lang="pt-BR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Iivros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inspirados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70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8745" y="3709687"/>
            <a:ext cx="9992980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PORQUE OS LIVROS APÓCRIFOS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são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rejeitados pela maioria dos cristãos</a:t>
            </a:r>
          </a:p>
        </p:txBody>
      </p:sp>
    </p:spTree>
    <p:extLst>
      <p:ext uri="{BB962C8B-B14F-4D97-AF65-F5344CB8AC3E}">
        <p14:creationId xmlns:p14="http://schemas.microsoft.com/office/powerpoint/2010/main" val="4039912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67679" y="2507419"/>
            <a:ext cx="8502855" cy="378565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Eles não estão no cânon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hebreu. Jesus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apóstolos nunca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fizeram qualquer citação de nenhum deles</a:t>
            </a:r>
          </a:p>
        </p:txBody>
      </p:sp>
    </p:spTree>
    <p:extLst>
      <p:ext uri="{BB962C8B-B14F-4D97-AF65-F5344CB8AC3E}">
        <p14:creationId xmlns:p14="http://schemas.microsoft.com/office/powerpoint/2010/main" val="1360632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86213" y="2270354"/>
            <a:ext cx="9349514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Eles apresentam erros históricos, inexatidões e discursos de ficção</a:t>
            </a:r>
          </a:p>
        </p:txBody>
      </p:sp>
    </p:spTree>
    <p:extLst>
      <p:ext uri="{BB962C8B-B14F-4D97-AF65-F5344CB8AC3E}">
        <p14:creationId xmlns:p14="http://schemas.microsoft.com/office/powerpoint/2010/main" val="1819951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2745" y="2439683"/>
            <a:ext cx="10416321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autores apócrifos não reclamam inspiração e confessam a falta do dom profético. </a:t>
            </a:r>
          </a:p>
        </p:txBody>
      </p:sp>
    </p:spTree>
    <p:extLst>
      <p:ext uri="{BB962C8B-B14F-4D97-AF65-F5344CB8AC3E}">
        <p14:creationId xmlns:p14="http://schemas.microsoft.com/office/powerpoint/2010/main" val="4089242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18479" y="4133016"/>
            <a:ext cx="8722988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Ensinam doutrinas contrárias à Bíblia, como:</a:t>
            </a:r>
          </a:p>
        </p:txBody>
      </p:sp>
    </p:spTree>
    <p:extLst>
      <p:ext uri="{BB962C8B-B14F-4D97-AF65-F5344CB8AC3E}">
        <p14:creationId xmlns:p14="http://schemas.microsoft.com/office/powerpoint/2010/main" val="2815526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0266" y="1559149"/>
            <a:ext cx="8534399" cy="378565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PURGATÓRIO E REENCARNAÇÃO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Sabedoria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8:19,20.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ORAÇÃO PELOS MORTOS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Il </a:t>
            </a:r>
            <a:r>
              <a:rPr lang="pt-BR" sz="60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Macabeus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12:43 a 46</a:t>
            </a:r>
          </a:p>
        </p:txBody>
      </p:sp>
    </p:spTree>
    <p:extLst>
      <p:ext uri="{BB962C8B-B14F-4D97-AF65-F5344CB8AC3E}">
        <p14:creationId xmlns:p14="http://schemas.microsoft.com/office/powerpoint/2010/main" val="2122778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61205" y="1825974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“À lei e ao testemunho! Se eles não falarem desta maneira, jamais verão a alva”.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640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Isaías 8:20</a:t>
            </a:r>
          </a:p>
        </p:txBody>
      </p:sp>
    </p:spTree>
    <p:extLst>
      <p:ext uri="{BB962C8B-B14F-4D97-AF65-F5344CB8AC3E}">
        <p14:creationId xmlns:p14="http://schemas.microsoft.com/office/powerpoint/2010/main" val="3098051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5334" y="2693688"/>
            <a:ext cx="9398000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JÁ OUVIU HISTÓRIAS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sobre o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mapa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do tesouro?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23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8009" y="1284110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“Mas, ainda que nós ou mesmo um anjo vindo do céu vos pregue evangelho que vá além do que vos temos pregado, seja anátema”.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640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Gálatas 1:8.</a:t>
            </a:r>
          </a:p>
        </p:txBody>
      </p:sp>
    </p:spTree>
    <p:extLst>
      <p:ext uri="{BB962C8B-B14F-4D97-AF65-F5344CB8AC3E}">
        <p14:creationId xmlns:p14="http://schemas.microsoft.com/office/powerpoint/2010/main" val="4036236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7333" y="4624082"/>
            <a:ext cx="9160933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mostrou aprovação pelos 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escritos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Antigo Testamento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7433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8009" y="1284110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“Todos os dias eu estava convosco no templo, ensinando, e não me prendestes; contudo, é para que se cumpram as Escrituras.”.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640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Marcos 14:49</a:t>
            </a:r>
          </a:p>
        </p:txBody>
      </p:sp>
    </p:spTree>
    <p:extLst>
      <p:ext uri="{BB962C8B-B14F-4D97-AF65-F5344CB8AC3E}">
        <p14:creationId xmlns:p14="http://schemas.microsoft.com/office/powerpoint/2010/main" val="2993753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8009" y="1284110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“E, começando por Moisés, discorrendo por todos os Profetas, expunha-lhes o que a seu respeito constava em todas as Escrituras!.”.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640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Lucas 24:27</a:t>
            </a:r>
          </a:p>
        </p:txBody>
      </p:sp>
    </p:spTree>
    <p:extLst>
      <p:ext uri="{BB962C8B-B14F-4D97-AF65-F5344CB8AC3E}">
        <p14:creationId xmlns:p14="http://schemas.microsoft.com/office/powerpoint/2010/main" val="864642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8009" y="1284110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“Examinais as Escrituras, porque julgais ter nelas a vida eterna, e são elas mesmas que testificam de mim.”.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6640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Lucas 24:27</a:t>
            </a:r>
          </a:p>
        </p:txBody>
      </p:sp>
    </p:spTree>
    <p:extLst>
      <p:ext uri="{BB962C8B-B14F-4D97-AF65-F5344CB8AC3E}">
        <p14:creationId xmlns:p14="http://schemas.microsoft.com/office/powerpoint/2010/main" val="146212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8800" y="4505547"/>
            <a:ext cx="9668934" cy="175432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apóstolos reconheceram o Novo Testamento como parte das Escrituras?</a:t>
            </a:r>
          </a:p>
        </p:txBody>
      </p:sp>
    </p:spTree>
    <p:extLst>
      <p:ext uri="{BB962C8B-B14F-4D97-AF65-F5344CB8AC3E}">
        <p14:creationId xmlns:p14="http://schemas.microsoft.com/office/powerpoint/2010/main" val="1659087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23210" y="411979"/>
            <a:ext cx="84907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 tende por salvação a longanimidade de nosso Senhor, como igualmente o nosso amado irmão Paulo vos escreveu, segundo a sabedoria que lhe foi dada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6640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II Pedro 3:15,16.</a:t>
            </a:r>
          </a:p>
        </p:txBody>
      </p:sp>
    </p:spTree>
    <p:extLst>
      <p:ext uri="{BB962C8B-B14F-4D97-AF65-F5344CB8AC3E}">
        <p14:creationId xmlns:p14="http://schemas.microsoft.com/office/powerpoint/2010/main" val="3009235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4133" y="-112949"/>
            <a:ext cx="109558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ao falar acerca destes assuntos, como, de fato, costuma fazer em todas as suas epístolas, nas quais há certas coisas difíceis de entender, que os ignorantes e instáveis deturpam, como também deturpam as demais Escrituras, para a própria destruição deles.</a:t>
            </a:r>
          </a:p>
        </p:txBody>
      </p:sp>
    </p:spTree>
    <p:extLst>
      <p:ext uri="{BB962C8B-B14F-4D97-AF65-F5344CB8AC3E}">
        <p14:creationId xmlns:p14="http://schemas.microsoft.com/office/powerpoint/2010/main" val="3317977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38134" y="1085013"/>
            <a:ext cx="6400804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a maior razão para a existência da Bíblia? </a:t>
            </a:r>
          </a:p>
        </p:txBody>
      </p:sp>
    </p:spTree>
    <p:extLst>
      <p:ext uri="{BB962C8B-B14F-4D97-AF65-F5344CB8AC3E}">
        <p14:creationId xmlns:p14="http://schemas.microsoft.com/office/powerpoint/2010/main" val="808295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23210" y="615175"/>
            <a:ext cx="84907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Estes, porém, foram registrados para que creiais que Jesus é o Cristo, o Filho de Deus, e para que, crendo, tenhais vida em seu nome.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640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20:31</a:t>
            </a:r>
          </a:p>
        </p:txBody>
      </p:sp>
    </p:spTree>
    <p:extLst>
      <p:ext uri="{BB962C8B-B14F-4D97-AF65-F5344CB8AC3E}">
        <p14:creationId xmlns:p14="http://schemas.microsoft.com/office/powerpoint/2010/main" val="188188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1200" y="2863022"/>
            <a:ext cx="10007600" cy="175432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O QUE VOCÊ FARIA SE TIVESSE UM MAPA 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que 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levaria para a fonte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da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juventude?</a:t>
            </a:r>
          </a:p>
        </p:txBody>
      </p:sp>
    </p:spTree>
    <p:extLst>
      <p:ext uri="{BB962C8B-B14F-4D97-AF65-F5344CB8AC3E}">
        <p14:creationId xmlns:p14="http://schemas.microsoft.com/office/powerpoint/2010/main" val="3189231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57869" y="1728479"/>
            <a:ext cx="9093197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Podemos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confiar nos ensinos da Palavra de Deus? </a:t>
            </a:r>
          </a:p>
        </p:txBody>
      </p:sp>
    </p:spTree>
    <p:extLst>
      <p:ext uri="{BB962C8B-B14F-4D97-AF65-F5344CB8AC3E}">
        <p14:creationId xmlns:p14="http://schemas.microsoft.com/office/powerpoint/2010/main" val="1088267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23210" y="615175"/>
            <a:ext cx="84907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Porventura, não te escrevi excelentes coisas acerca de conselhos e conhecimentos: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010400" y="5707224"/>
            <a:ext cx="3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Provérbios 22:20,21</a:t>
            </a:r>
          </a:p>
        </p:txBody>
      </p:sp>
    </p:spTree>
    <p:extLst>
      <p:ext uri="{BB962C8B-B14F-4D97-AF65-F5344CB8AC3E}">
        <p14:creationId xmlns:p14="http://schemas.microsoft.com/office/powerpoint/2010/main" val="4069863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4009" y="598241"/>
            <a:ext cx="84907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Toda a Escritura é inspirada por Deus e útil para o ensino, para a repreensão, para a correção, para a educação na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010400" y="5707224"/>
            <a:ext cx="3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II Timóteo 3:16,17</a:t>
            </a:r>
          </a:p>
        </p:txBody>
      </p:sp>
    </p:spTree>
    <p:extLst>
      <p:ext uri="{BB962C8B-B14F-4D97-AF65-F5344CB8AC3E}">
        <p14:creationId xmlns:p14="http://schemas.microsoft.com/office/powerpoint/2010/main" val="650414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9342" y="1055441"/>
            <a:ext cx="84907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a fim de que o homem de Deus seja perfeito e perfeitamente habilitado para toda boa obra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010400" y="5707224"/>
            <a:ext cx="3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II Timóteo 3:16,17</a:t>
            </a:r>
          </a:p>
        </p:txBody>
      </p:sp>
    </p:spTree>
    <p:extLst>
      <p:ext uri="{BB962C8B-B14F-4D97-AF65-F5344CB8AC3E}">
        <p14:creationId xmlns:p14="http://schemas.microsoft.com/office/powerpoint/2010/main" val="1237877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4270" y="915679"/>
            <a:ext cx="49953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Há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alguma relação entre obediência e compreensão da Palavra de Deus?</a:t>
            </a:r>
          </a:p>
        </p:txBody>
      </p:sp>
    </p:spTree>
    <p:extLst>
      <p:ext uri="{BB962C8B-B14F-4D97-AF65-F5344CB8AC3E}">
        <p14:creationId xmlns:p14="http://schemas.microsoft.com/office/powerpoint/2010/main" val="1098730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9342" y="1055441"/>
            <a:ext cx="84907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‘’Ensina-me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SENHOR, o caminho dos teus decretos, e os seguirei até ao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fim’’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010400" y="5707224"/>
            <a:ext cx="3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Salmo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119:33-40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51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9342" y="1055441"/>
            <a:ext cx="84907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‘’Venham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também sobre mim as tuas misericórdias, SENHOR, e a tua salvação, segundo a tua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promessa’’.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010400" y="5707224"/>
            <a:ext cx="3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Salmo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119:33-40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3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88271" y="1220478"/>
            <a:ext cx="72643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6.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podemos interpretar corretamente a verdade bíblica? </a:t>
            </a:r>
          </a:p>
        </p:txBody>
      </p:sp>
    </p:spTree>
    <p:extLst>
      <p:ext uri="{BB962C8B-B14F-4D97-AF65-F5344CB8AC3E}">
        <p14:creationId xmlns:p14="http://schemas.microsoft.com/office/powerpoint/2010/main" val="3979629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9342" y="1055441"/>
            <a:ext cx="84907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‘Porque é preceito sobre preceito, preceito e mais preceito; regra sobre regra, regra e mais regra; um pouco aqui, um pouco ali.’’.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010400" y="5707224"/>
            <a:ext cx="3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Isaias 28:10</a:t>
            </a:r>
          </a:p>
        </p:txBody>
      </p:sp>
    </p:spTree>
    <p:extLst>
      <p:ext uri="{BB962C8B-B14F-4D97-AF65-F5344CB8AC3E}">
        <p14:creationId xmlns:p14="http://schemas.microsoft.com/office/powerpoint/2010/main" val="1380979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9342" y="327305"/>
            <a:ext cx="84907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‘Disto também falamos, não em palavras ensinadas pela sabedoria humana, mas ensinadas pelo Espírito, conferindo coisas espirituais com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espirituais’’.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010400" y="5707224"/>
            <a:ext cx="3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2:13,14.</a:t>
            </a:r>
          </a:p>
        </p:txBody>
      </p:sp>
    </p:spTree>
    <p:extLst>
      <p:ext uri="{BB962C8B-B14F-4D97-AF65-F5344CB8AC3E}">
        <p14:creationId xmlns:p14="http://schemas.microsoft.com/office/powerpoint/2010/main" val="2448517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8134" y="814088"/>
            <a:ext cx="9872134" cy="378565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 Escrituras do Antigo e Novo Testamentos foram dadas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 Deus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; elas contêm toda a revelação da vontade divina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os humanos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46877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9342" y="327305"/>
            <a:ext cx="84907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‘Ora, o homem natural não aceita as coisas do Espírito de Deus, porque lhe são loucura; e não pode entendê-las, porque elas se discernem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espiritualmente’’.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010400" y="5707224"/>
            <a:ext cx="3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2:13,14.</a:t>
            </a:r>
          </a:p>
        </p:txBody>
      </p:sp>
    </p:spTree>
    <p:extLst>
      <p:ext uri="{BB962C8B-B14F-4D97-AF65-F5344CB8AC3E}">
        <p14:creationId xmlns:p14="http://schemas.microsoft.com/office/powerpoint/2010/main" val="23880120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78386" y="1405474"/>
            <a:ext cx="61225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pode mudar o seu coração e pode ajudá-lo a vencer as tentações diárias.</a:t>
            </a:r>
          </a:p>
        </p:txBody>
      </p:sp>
    </p:spTree>
    <p:extLst>
      <p:ext uri="{BB962C8B-B14F-4D97-AF65-F5344CB8AC3E}">
        <p14:creationId xmlns:p14="http://schemas.microsoft.com/office/powerpoint/2010/main" val="3816904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8387" y="1879607"/>
            <a:ext cx="5072679" cy="3785652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Neste mundo de maldade e engano, ela é a nossa segurança.</a:t>
            </a:r>
          </a:p>
        </p:txBody>
      </p:sp>
    </p:spTree>
    <p:extLst>
      <p:ext uri="{BB962C8B-B14F-4D97-AF65-F5344CB8AC3E}">
        <p14:creationId xmlns:p14="http://schemas.microsoft.com/office/powerpoint/2010/main" val="3681193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13720" y="2455341"/>
            <a:ext cx="5072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97815" y="474785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C000"/>
                </a:solidFill>
              </a:rPr>
              <a:t>PRÓXIMO TEMA:</a:t>
            </a:r>
            <a:endParaRPr lang="pt-B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5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3467" y="4217688"/>
            <a:ext cx="9719740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 ESCRITURAS SÃO A ÚNICA REGRA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de fé e prática para os cristãos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0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91735" y="3658888"/>
            <a:ext cx="10092266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é a verdade porque procedeu 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Suprema e Eterna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fonte: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DEUS.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05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4537" y="915688"/>
            <a:ext cx="9381065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Através dos séculos, a providência divina tem preservado a pureza da verdade bíblica. </a:t>
            </a:r>
          </a:p>
        </p:txBody>
      </p:sp>
    </p:spTree>
    <p:extLst>
      <p:ext uri="{BB962C8B-B14F-4D97-AF65-F5344CB8AC3E}">
        <p14:creationId xmlns:p14="http://schemas.microsoft.com/office/powerpoint/2010/main" val="8603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1734" y="1322087"/>
            <a:ext cx="11006666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SOMENTE NA BÍBLIA CONTEMPLAMOS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poder que nos da esperança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nos Salva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01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1886</Words>
  <Application>Microsoft Office PowerPoint</Application>
  <PresentationFormat>Widescreen</PresentationFormat>
  <Paragraphs>235</Paragraphs>
  <Slides>54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9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51</cp:revision>
  <dcterms:created xsi:type="dcterms:W3CDTF">2018-07-15T01:33:41Z</dcterms:created>
  <dcterms:modified xsi:type="dcterms:W3CDTF">2018-07-23T00:34:41Z</dcterms:modified>
</cp:coreProperties>
</file>