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78" r:id="rId3"/>
    <p:sldId id="257" r:id="rId4"/>
    <p:sldId id="258" r:id="rId5"/>
    <p:sldId id="259" r:id="rId6"/>
    <p:sldId id="279" r:id="rId7"/>
    <p:sldId id="261" r:id="rId8"/>
    <p:sldId id="280" r:id="rId9"/>
    <p:sldId id="262" r:id="rId10"/>
    <p:sldId id="281" r:id="rId11"/>
    <p:sldId id="263" r:id="rId12"/>
    <p:sldId id="264" r:id="rId13"/>
    <p:sldId id="265" r:id="rId14"/>
    <p:sldId id="282" r:id="rId15"/>
    <p:sldId id="267" r:id="rId16"/>
    <p:sldId id="283" r:id="rId17"/>
    <p:sldId id="268" r:id="rId18"/>
    <p:sldId id="284" r:id="rId19"/>
    <p:sldId id="269" r:id="rId20"/>
    <p:sldId id="285" r:id="rId21"/>
    <p:sldId id="270" r:id="rId22"/>
    <p:sldId id="286" r:id="rId23"/>
    <p:sldId id="271" r:id="rId24"/>
    <p:sldId id="287" r:id="rId25"/>
    <p:sldId id="272" r:id="rId26"/>
    <p:sldId id="273" r:id="rId27"/>
    <p:sldId id="274" r:id="rId28"/>
    <p:sldId id="275" r:id="rId29"/>
    <p:sldId id="276" r:id="rId30"/>
    <p:sldId id="277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1095" autoAdjust="0"/>
  </p:normalViewPr>
  <p:slideViewPr>
    <p:cSldViewPr snapToGrid="0">
      <p:cViewPr varScale="1">
        <p:scale>
          <a:sx n="53" d="100"/>
          <a:sy n="53" d="100"/>
        </p:scale>
        <p:origin x="63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EDD84-E8F0-4D6D-A1E2-16D09A9728F4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681B0-24A6-4870-95DD-0D49F8FA98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254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 gosta de enigmas?</a:t>
            </a:r>
          </a:p>
          <a:p>
            <a:r>
              <a:rPr lang="pt-BR" dirty="0" smtClean="0"/>
              <a:t>Já decifrou enigmas em revistas de palavras cruzadas?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3910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7595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Por meio de quem</a:t>
            </a:r>
          </a:p>
          <a:p>
            <a:r>
              <a:rPr lang="pt-BR" dirty="0" smtClean="0"/>
              <a:t>Deus sempre revelou</a:t>
            </a:r>
          </a:p>
          <a:p>
            <a:r>
              <a:rPr lang="pt-BR" dirty="0" smtClean="0"/>
              <a:t>Seus planos?</a:t>
            </a:r>
          </a:p>
          <a:p>
            <a:endParaRPr lang="pt-BR" dirty="0" smtClean="0"/>
          </a:p>
          <a:p>
            <a:r>
              <a:rPr lang="pt-BR" dirty="0" smtClean="0"/>
              <a:t>Amós 3:7.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2301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O que ocorre com as</a:t>
            </a:r>
          </a:p>
          <a:p>
            <a:r>
              <a:rPr lang="pt-BR" dirty="0" smtClean="0"/>
              <a:t>pessoas se não há</a:t>
            </a:r>
          </a:p>
          <a:p>
            <a:r>
              <a:rPr lang="pt-BR" dirty="0" smtClean="0"/>
              <a:t>profecia?</a:t>
            </a:r>
          </a:p>
          <a:p>
            <a:endParaRPr lang="pt-BR" dirty="0" smtClean="0"/>
          </a:p>
          <a:p>
            <a:r>
              <a:rPr lang="pt-BR" dirty="0" smtClean="0"/>
              <a:t>Provérbios 29:18.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3096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Os ensinos da Bíblia são apenas para pessoas muito estudadas?</a:t>
            </a:r>
          </a:p>
          <a:p>
            <a:endParaRPr lang="pt-BR" dirty="0" smtClean="0"/>
          </a:p>
          <a:p>
            <a:r>
              <a:rPr lang="pt-BR" dirty="0" smtClean="0"/>
              <a:t>Mateus 11:25.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35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Por que as pessoas erram?</a:t>
            </a:r>
          </a:p>
          <a:p>
            <a:r>
              <a:rPr lang="pt-BR" dirty="0" smtClean="0"/>
              <a:t>Mateus 22:29.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0226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Qual o conselho de Jesus para nós?</a:t>
            </a:r>
          </a:p>
          <a:p>
            <a:r>
              <a:rPr lang="pt-BR" dirty="0" smtClean="0"/>
              <a:t>João 5:39.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42206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Pense Nisto</a:t>
            </a:r>
          </a:p>
          <a:p>
            <a:endParaRPr lang="pt-BR" dirty="0" smtClean="0"/>
          </a:p>
          <a:p>
            <a:r>
              <a:rPr lang="pt-BR" dirty="0" smtClean="0"/>
              <a:t>É muito importante você</a:t>
            </a:r>
          </a:p>
          <a:p>
            <a:r>
              <a:rPr lang="pt-BR" dirty="0" smtClean="0"/>
              <a:t>conhecer a Bíblia Sagrada; mas Satanás não quer que </a:t>
            </a:r>
          </a:p>
          <a:p>
            <a:r>
              <a:rPr lang="pt-BR" dirty="0" smtClean="0"/>
              <a:t>você conheça a Palavra de </a:t>
            </a:r>
          </a:p>
          <a:p>
            <a:r>
              <a:rPr lang="pt-BR" dirty="0" smtClean="0"/>
              <a:t>Deus; ele não quer que você entenda as profecias.</a:t>
            </a:r>
          </a:p>
          <a:p>
            <a:r>
              <a:rPr lang="pt-BR" dirty="0" smtClean="0"/>
              <a:t>Vem disso a dificuldade para você estudar a Bíblia.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9900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Fazer este curso já é uma vitória para</a:t>
            </a:r>
          </a:p>
          <a:p>
            <a:r>
              <a:rPr lang="pt-BR" dirty="0" smtClean="0"/>
              <a:t>você; já é uma bênção para sua vida</a:t>
            </a:r>
          </a:p>
          <a:p>
            <a:r>
              <a:rPr lang="pt-BR" dirty="0" smtClean="0"/>
              <a:t>espiritual; mas Deus quer revelar</a:t>
            </a:r>
          </a:p>
          <a:p>
            <a:r>
              <a:rPr lang="pt-BR" dirty="0" smtClean="0"/>
              <a:t>muito mais...</a:t>
            </a:r>
          </a:p>
          <a:p>
            <a:r>
              <a:rPr lang="pt-BR" dirty="0" smtClean="0"/>
              <a:t>Ele quer revelar</a:t>
            </a:r>
          </a:p>
          <a:p>
            <a:r>
              <a:rPr lang="pt-BR" dirty="0" smtClean="0"/>
              <a:t>a você o Plano</a:t>
            </a:r>
          </a:p>
          <a:p>
            <a:r>
              <a:rPr lang="pt-BR" dirty="0" smtClean="0"/>
              <a:t>da Salvação.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7822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À medida que você estudar a Bíblia, a luz da verdade irá iluminar sua mente,</a:t>
            </a:r>
          </a:p>
          <a:p>
            <a:r>
              <a:rPr lang="pt-BR" dirty="0" smtClean="0"/>
              <a:t>as trevas irão se dissipar, e Deus vai tirar as trevas e trazer luz ao seu coração!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7007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Estudando a Bíblia, a verdade vai expulsar o inimigo da sua vida  e a luz do evangelho</a:t>
            </a:r>
          </a:p>
          <a:p>
            <a:r>
              <a:rPr lang="pt-BR" dirty="0" smtClean="0"/>
              <a:t>fará de você um vencedor no conflito entre o mal e o bem.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841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 sabia que a Bíblia oferece as chaves para desvendar os enigmas proféticos?</a:t>
            </a:r>
          </a:p>
          <a:p>
            <a:endParaRPr lang="pt-BR" dirty="0" smtClean="0"/>
          </a:p>
          <a:p>
            <a:r>
              <a:rPr lang="pt-BR" dirty="0" smtClean="0"/>
              <a:t>Será que ha alguma maneira de entender as profecias da Bíblia?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8022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endParaRPr lang="pt-BR" dirty="0" smtClean="0"/>
          </a:p>
          <a:p>
            <a:r>
              <a:rPr lang="pt-BR" dirty="0" smtClean="0"/>
              <a:t>Sei que Deus tem um lindo plano para minha vida, e agora quero</a:t>
            </a:r>
          </a:p>
          <a:p>
            <a:r>
              <a:rPr lang="pt-BR" dirty="0" smtClean="0"/>
              <a:t>conhecer as verdades de Deus, de acordo com as profecias.</a:t>
            </a:r>
          </a:p>
          <a:p>
            <a:r>
              <a:rPr lang="pt-BR" dirty="0" smtClean="0"/>
              <a:t>Quero ser fiel aos ensinos da Bíblia.</a:t>
            </a:r>
          </a:p>
          <a:p>
            <a:endParaRPr lang="pt-BR" dirty="0" smtClean="0"/>
          </a:p>
          <a:p>
            <a:r>
              <a:rPr lang="pt-BR" dirty="0" smtClean="0"/>
              <a:t>[ ]SIM [ ]NÃO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1227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Próximo estudo</a:t>
            </a:r>
          </a:p>
          <a:p>
            <a:r>
              <a:rPr lang="pt-BR" dirty="0" smtClean="0"/>
              <a:t>AS COLUNAS DA VERDADE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6831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“A história que o grande EU SOU assinalou em Sua Palavra, unindo-se cada elo aos demais na cadeia profética, desde a eternidade no passado até a eternidade no futuro, diz-nos onde nos achamos hoje, no prosseguimento dos séculos, e o que se poderá esperar no tempo vindouro.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273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Tudo o que a profecia predisse como devendo</a:t>
            </a:r>
          </a:p>
          <a:p>
            <a:r>
              <a:rPr lang="pt-BR" dirty="0" smtClean="0"/>
              <a:t>acontecer, até a presente época, tem-se traçado nas páginas da História, e </a:t>
            </a:r>
          </a:p>
          <a:p>
            <a:r>
              <a:rPr lang="pt-BR" dirty="0" smtClean="0"/>
              <a:t>podemos estar certos de que tudo que ainda há de vir</a:t>
            </a:r>
          </a:p>
          <a:p>
            <a:r>
              <a:rPr lang="pt-BR" dirty="0" smtClean="0"/>
              <a:t>se cumprirá em sua ordem.” - Ellen White, Educação, p. 178.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330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</a:t>
            </a:r>
          </a:p>
          <a:p>
            <a:endParaRPr lang="pt-BR" dirty="0" smtClean="0"/>
          </a:p>
          <a:p>
            <a:r>
              <a:rPr lang="pt-BR" dirty="0" smtClean="0"/>
              <a:t>A Palavra de Deus deve</a:t>
            </a:r>
          </a:p>
          <a:p>
            <a:r>
              <a:rPr lang="pt-BR" dirty="0" smtClean="0"/>
              <a:t>ser examinada com muita</a:t>
            </a:r>
          </a:p>
          <a:p>
            <a:r>
              <a:rPr lang="pt-BR" dirty="0" smtClean="0"/>
              <a:t>oração e muito cuidado (ver João 5:39).</a:t>
            </a:r>
          </a:p>
          <a:p>
            <a:r>
              <a:rPr lang="pt-BR" dirty="0" smtClean="0"/>
              <a:t>0 profeta Isaias apresenta um princípio</a:t>
            </a:r>
          </a:p>
          <a:p>
            <a:r>
              <a:rPr lang="pt-BR" dirty="0" smtClean="0"/>
              <a:t>que nos ajuda a buscar a“</a:t>
            </a:r>
          </a:p>
          <a:p>
            <a:r>
              <a:rPr lang="pt-BR" dirty="0" smtClean="0"/>
              <a:t>interpretação da profecia.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950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</a:t>
            </a:r>
          </a:p>
          <a:p>
            <a:endParaRPr lang="pt-BR" dirty="0" smtClean="0"/>
          </a:p>
          <a:p>
            <a:r>
              <a:rPr lang="pt-BR" dirty="0" smtClean="0"/>
              <a:t>Este princípio é: A BÍBLIA</a:t>
            </a:r>
          </a:p>
          <a:p>
            <a:r>
              <a:rPr lang="pt-BR" dirty="0" smtClean="0"/>
              <a:t>INTERPRETA-SE A SI MESMA.</a:t>
            </a:r>
          </a:p>
          <a:p>
            <a:r>
              <a:rPr lang="pt-BR" dirty="0" smtClean="0"/>
              <a:t>“Porque é preceito sobre preceito, preceito e mais</a:t>
            </a:r>
          </a:p>
          <a:p>
            <a:r>
              <a:rPr lang="pt-BR" dirty="0" smtClean="0"/>
              <a:t>preceito; regra sobre regra, regra e mais regra; um pouco aqui, um</a:t>
            </a:r>
          </a:p>
          <a:p>
            <a:r>
              <a:rPr lang="pt-BR" dirty="0" smtClean="0"/>
              <a:t>pouco ali.” Isaías 28:10.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6928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</a:t>
            </a:r>
          </a:p>
          <a:p>
            <a:endParaRPr lang="pt-BR" dirty="0" smtClean="0"/>
          </a:p>
          <a:p>
            <a:r>
              <a:rPr lang="pt-BR" dirty="0" smtClean="0"/>
              <a:t>As profecias relacionadas com o</a:t>
            </a:r>
          </a:p>
          <a:p>
            <a:r>
              <a:rPr lang="pt-BR" dirty="0" smtClean="0"/>
              <a:t>Grande Conflito entre o bem e o </a:t>
            </a:r>
          </a:p>
          <a:p>
            <a:r>
              <a:rPr lang="pt-BR" dirty="0" smtClean="0"/>
              <a:t>mal são apresentadas .</a:t>
            </a:r>
          </a:p>
          <a:p>
            <a:r>
              <a:rPr lang="pt-BR" dirty="0" smtClean="0"/>
              <a:t>principalmente nos livros de Daniel e Apocalipse.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5892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</a:t>
            </a:r>
          </a:p>
          <a:p>
            <a:endParaRPr lang="pt-BR" dirty="0" smtClean="0"/>
          </a:p>
          <a:p>
            <a:r>
              <a:rPr lang="pt-BR" dirty="0" smtClean="0"/>
              <a:t>Poderemos compreender</a:t>
            </a:r>
          </a:p>
          <a:p>
            <a:r>
              <a:rPr lang="pt-BR" dirty="0" smtClean="0"/>
              <a:t>plenamente a revelação</a:t>
            </a:r>
          </a:p>
          <a:p>
            <a:r>
              <a:rPr lang="pt-BR" dirty="0" smtClean="0"/>
              <a:t>de Deus, se deixarmos a</a:t>
            </a:r>
          </a:p>
          <a:p>
            <a:r>
              <a:rPr lang="pt-BR" dirty="0" smtClean="0"/>
              <a:t>Bíblia falar por si mesma,</a:t>
            </a:r>
          </a:p>
          <a:p>
            <a:r>
              <a:rPr lang="pt-BR" dirty="0" smtClean="0"/>
              <a:t>se estudarmos o santo livro com o</a:t>
            </a:r>
          </a:p>
          <a:p>
            <a:r>
              <a:rPr lang="pt-BR" dirty="0" smtClean="0"/>
              <a:t>Coração aberto à verdade.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534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681B0-24A6-4870-95DD-0D49F8FA98C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560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7821-1E6C-40EB-B789-5DE719702A1F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5A91-7E02-4F9F-A411-5A6F8EBABB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8748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7821-1E6C-40EB-B789-5DE719702A1F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5A91-7E02-4F9F-A411-5A6F8EBABB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961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7821-1E6C-40EB-B789-5DE719702A1F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5A91-7E02-4F9F-A411-5A6F8EBABB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167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7821-1E6C-40EB-B789-5DE719702A1F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5A91-7E02-4F9F-A411-5A6F8EBABB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758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7821-1E6C-40EB-B789-5DE719702A1F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5A91-7E02-4F9F-A411-5A6F8EBABB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1905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7821-1E6C-40EB-B789-5DE719702A1F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5A91-7E02-4F9F-A411-5A6F8EBABB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116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7821-1E6C-40EB-B789-5DE719702A1F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5A91-7E02-4F9F-A411-5A6F8EBABB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836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7821-1E6C-40EB-B789-5DE719702A1F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5A91-7E02-4F9F-A411-5A6F8EBABB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205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7821-1E6C-40EB-B789-5DE719702A1F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5A91-7E02-4F9F-A411-5A6F8EBABB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05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7821-1E6C-40EB-B789-5DE719702A1F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5A91-7E02-4F9F-A411-5A6F8EBABB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438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A7821-1E6C-40EB-B789-5DE719702A1F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A5A91-7E02-4F9F-A411-5A6F8EBABB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619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A7821-1E6C-40EB-B789-5DE719702A1F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A5A91-7E02-4F9F-A411-5A6F8EBABB2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30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227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45427" y="894023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“Porque é preceito sobre preceito, preceito e mais preceito; regra sobre regra, regra e mais regra; um pouco aqui, um pouco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ali”.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Isaías 28:10</a:t>
            </a:r>
          </a:p>
        </p:txBody>
      </p:sp>
    </p:spTree>
    <p:extLst>
      <p:ext uri="{BB962C8B-B14F-4D97-AF65-F5344CB8AC3E}">
        <p14:creationId xmlns:p14="http://schemas.microsoft.com/office/powerpoint/2010/main" val="105428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183238" y="3558555"/>
            <a:ext cx="7986786" cy="2308324"/>
          </a:xfrm>
          <a:prstGeom prst="rect">
            <a:avLst/>
          </a:prstGeom>
          <a:solidFill>
            <a:schemeClr val="tx1">
              <a:lumMod val="65000"/>
              <a:lumOff val="3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As profecias relacionadas com o</a:t>
            </a:r>
          </a:p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Grande Conflito entre o bem e o </a:t>
            </a:r>
          </a:p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mal são apresentadas .</a:t>
            </a:r>
          </a:p>
        </p:txBody>
      </p:sp>
    </p:spTree>
    <p:extLst>
      <p:ext uri="{BB962C8B-B14F-4D97-AF65-F5344CB8AC3E}">
        <p14:creationId xmlns:p14="http://schemas.microsoft.com/office/powerpoint/2010/main" val="419581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918448" y="4642009"/>
            <a:ext cx="8426822" cy="2215991"/>
          </a:xfrm>
          <a:prstGeom prst="rect">
            <a:avLst/>
          </a:prstGeom>
          <a:solidFill>
            <a:schemeClr val="tx1">
              <a:lumMod val="65000"/>
              <a:lumOff val="35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DEVEMOS ESTUDAR A BÍBLIA</a:t>
            </a:r>
          </a:p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com o coração aberto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57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541028"/>
              </p:ext>
            </p:extLst>
          </p:nvPr>
        </p:nvGraphicFramePr>
        <p:xfrm>
          <a:off x="645461" y="1470210"/>
          <a:ext cx="11134164" cy="496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1388">
                  <a:extLst>
                    <a:ext uri="{9D8B030D-6E8A-4147-A177-3AD203B41FA5}">
                      <a16:colId xmlns="" xmlns:a16="http://schemas.microsoft.com/office/drawing/2014/main" val="615190757"/>
                    </a:ext>
                  </a:extLst>
                </a:gridCol>
                <a:gridCol w="3711388">
                  <a:extLst>
                    <a:ext uri="{9D8B030D-6E8A-4147-A177-3AD203B41FA5}">
                      <a16:colId xmlns="" xmlns:a16="http://schemas.microsoft.com/office/drawing/2014/main" val="1979352216"/>
                    </a:ext>
                  </a:extLst>
                </a:gridCol>
                <a:gridCol w="3711388">
                  <a:extLst>
                    <a:ext uri="{9D8B030D-6E8A-4147-A177-3AD203B41FA5}">
                      <a16:colId xmlns="" xmlns:a16="http://schemas.microsoft.com/office/drawing/2014/main" val="2313643168"/>
                    </a:ext>
                  </a:extLst>
                </a:gridCol>
              </a:tblGrid>
              <a:tr h="736663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SÍMBOLO</a:t>
                      </a:r>
                      <a:endParaRPr lang="pt-B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TEXTO</a:t>
                      </a:r>
                      <a:r>
                        <a:rPr lang="pt-BR" sz="3200" baseline="0" dirty="0" smtClean="0"/>
                        <a:t> BÍBLICO</a:t>
                      </a:r>
                      <a:endParaRPr lang="pt-B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SIGNIFICADO</a:t>
                      </a:r>
                      <a:endParaRPr lang="pt-B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91928338"/>
                  </a:ext>
                </a:extLst>
              </a:tr>
              <a:tr h="73666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Animal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Daniel 7:17 e 23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Rei ou Reino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2221165"/>
                  </a:ext>
                </a:extLst>
              </a:tr>
              <a:tr h="73666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Mulher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Efésios 5:23 e 32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Igreja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531651"/>
                  </a:ext>
                </a:extLst>
              </a:tr>
              <a:tr h="73666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Um Dia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Ezequiel</a:t>
                      </a:r>
                      <a:r>
                        <a:rPr lang="pt-BR" sz="2800" b="1" baseline="0" dirty="0" smtClean="0"/>
                        <a:t> 4:6 e 7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Um</a:t>
                      </a:r>
                      <a:r>
                        <a:rPr lang="pt-BR" sz="2800" b="1" baseline="0" dirty="0" smtClean="0"/>
                        <a:t> </a:t>
                      </a:r>
                      <a:r>
                        <a:rPr lang="pt-BR" sz="2800" b="1" dirty="0" smtClean="0"/>
                        <a:t>Ano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4209825"/>
                  </a:ext>
                </a:extLst>
              </a:tr>
              <a:tr h="73666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Águas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Apocalipse 17:5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Povos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5704181"/>
                  </a:ext>
                </a:extLst>
              </a:tr>
              <a:tr h="73666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Ventos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Jeremias 51: 1-5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Guerras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6235161"/>
                  </a:ext>
                </a:extLst>
              </a:tr>
              <a:tr h="54647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Chifres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 smtClean="0"/>
                        <a:t>Apocalipse 17:12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Poder, Rei ou Reino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3576102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801777" y="159656"/>
            <a:ext cx="84268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TABELA DE CONVERSÃO</a:t>
            </a:r>
          </a:p>
        </p:txBody>
      </p:sp>
    </p:spTree>
    <p:extLst>
      <p:ext uri="{BB962C8B-B14F-4D97-AF65-F5344CB8AC3E}">
        <p14:creationId xmlns:p14="http://schemas.microsoft.com/office/powerpoint/2010/main" val="186660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2236880"/>
              </p:ext>
            </p:extLst>
          </p:nvPr>
        </p:nvGraphicFramePr>
        <p:xfrm>
          <a:off x="645461" y="1470210"/>
          <a:ext cx="11134164" cy="5174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1388">
                  <a:extLst>
                    <a:ext uri="{9D8B030D-6E8A-4147-A177-3AD203B41FA5}">
                      <a16:colId xmlns="" xmlns:a16="http://schemas.microsoft.com/office/drawing/2014/main" val="615190757"/>
                    </a:ext>
                  </a:extLst>
                </a:gridCol>
                <a:gridCol w="3711388">
                  <a:extLst>
                    <a:ext uri="{9D8B030D-6E8A-4147-A177-3AD203B41FA5}">
                      <a16:colId xmlns="" xmlns:a16="http://schemas.microsoft.com/office/drawing/2014/main" val="1979352216"/>
                    </a:ext>
                  </a:extLst>
                </a:gridCol>
                <a:gridCol w="3711388">
                  <a:extLst>
                    <a:ext uri="{9D8B030D-6E8A-4147-A177-3AD203B41FA5}">
                      <a16:colId xmlns="" xmlns:a16="http://schemas.microsoft.com/office/drawing/2014/main" val="2313643168"/>
                    </a:ext>
                  </a:extLst>
                </a:gridCol>
              </a:tblGrid>
              <a:tr h="736663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SÍMBOLO</a:t>
                      </a:r>
                      <a:endParaRPr lang="pt-B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TEXTO</a:t>
                      </a:r>
                      <a:r>
                        <a:rPr lang="pt-BR" sz="3200" baseline="0" dirty="0" smtClean="0"/>
                        <a:t> BÍBLICO</a:t>
                      </a:r>
                      <a:endParaRPr lang="pt-B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 smtClean="0"/>
                        <a:t>SIGNIFICADO</a:t>
                      </a:r>
                      <a:endParaRPr lang="pt-BR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91928338"/>
                  </a:ext>
                </a:extLst>
              </a:tr>
              <a:tr h="73666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Tempo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Daniel 11:13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Anos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2221165"/>
                  </a:ext>
                </a:extLst>
              </a:tr>
              <a:tr h="73666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Dragão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Apocalipse 12:9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Diabo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8531651"/>
                  </a:ext>
                </a:extLst>
              </a:tr>
              <a:tr h="73666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Cordeiro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João 1:29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Jesus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34209825"/>
                  </a:ext>
                </a:extLst>
              </a:tr>
              <a:tr h="73666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Cauda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Isaías</a:t>
                      </a:r>
                      <a:r>
                        <a:rPr lang="pt-BR" sz="2800" b="1" baseline="0" dirty="0" smtClean="0"/>
                        <a:t> 9:15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Falso Profeta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45704181"/>
                  </a:ext>
                </a:extLst>
              </a:tr>
              <a:tr h="73666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Estrelas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err="1" smtClean="0"/>
                        <a:t>Apoc</a:t>
                      </a:r>
                      <a:r>
                        <a:rPr lang="pt-BR" sz="2800" b="1" dirty="0" smtClean="0"/>
                        <a:t>. 12;4 e Daniel 12:3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Mensageiros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6235161"/>
                  </a:ext>
                </a:extLst>
              </a:tr>
              <a:tr h="546473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Apocalipse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800" b="1" dirty="0" smtClean="0"/>
                        <a:t>Apocalipse 1:3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 smtClean="0"/>
                        <a:t>Revelação</a:t>
                      </a:r>
                      <a:endParaRPr lang="pt-BR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23576102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1801777" y="159656"/>
            <a:ext cx="84268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TABELA DE CONVERSÃO</a:t>
            </a:r>
          </a:p>
        </p:txBody>
      </p:sp>
    </p:spTree>
    <p:extLst>
      <p:ext uri="{BB962C8B-B14F-4D97-AF65-F5344CB8AC3E}">
        <p14:creationId xmlns:p14="http://schemas.microsoft.com/office/powerpoint/2010/main" val="146465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85813" y="4264655"/>
            <a:ext cx="9816129" cy="2308324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1. Por meio de </a:t>
            </a:r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Deus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sempre </a:t>
            </a:r>
            <a:r>
              <a:rPr lang="pt-BR" sz="7200" b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revelou Seus </a:t>
            </a:r>
            <a:r>
              <a:rPr lang="pt-BR" sz="7200" b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planos?</a:t>
            </a:r>
          </a:p>
        </p:txBody>
      </p:sp>
    </p:spTree>
    <p:extLst>
      <p:ext uri="{BB962C8B-B14F-4D97-AF65-F5344CB8AC3E}">
        <p14:creationId xmlns:p14="http://schemas.microsoft.com/office/powerpoint/2010/main" val="39517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7851" y="1234681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“Certamente, o SENHOR Deus não fará coisa alguma, sem primeiro revelar o seu segredo aos seus servos, 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profetas”.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55902" y="5841695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Amós 3:7</a:t>
            </a:r>
          </a:p>
        </p:txBody>
      </p:sp>
    </p:spTree>
    <p:extLst>
      <p:ext uri="{BB962C8B-B14F-4D97-AF65-F5344CB8AC3E}">
        <p14:creationId xmlns:p14="http://schemas.microsoft.com/office/powerpoint/2010/main" val="15165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98474" y="1503525"/>
            <a:ext cx="58639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2. </a:t>
            </a:r>
            <a:r>
              <a:rPr lang="pt-BR" sz="6600" b="1" dirty="0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que ocorre com </a:t>
            </a:r>
            <a:r>
              <a:rPr lang="pt-BR" sz="6600" b="1" dirty="0" smtClean="0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as pessoas </a:t>
            </a:r>
          </a:p>
          <a:p>
            <a:pPr algn="ctr"/>
            <a:r>
              <a:rPr lang="pt-BR" sz="6600" b="1" dirty="0" smtClean="0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</a:t>
            </a:r>
            <a:r>
              <a:rPr lang="pt-BR" sz="6600" b="1" dirty="0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</a:t>
            </a:r>
            <a:r>
              <a:rPr lang="pt-BR" sz="6600" b="1" dirty="0" smtClean="0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há profecia</a:t>
            </a:r>
            <a:r>
              <a:rPr lang="pt-BR" sz="6600" b="1" dirty="0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92475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780" y="1449834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“Não havendo profecia, o povo se corrompe; mas o que guarda a lei,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esse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feliz”.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8725" y="5769978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Provérbios 29:18</a:t>
            </a:r>
          </a:p>
        </p:txBody>
      </p:sp>
    </p:spTree>
    <p:extLst>
      <p:ext uri="{BB962C8B-B14F-4D97-AF65-F5344CB8AC3E}">
        <p14:creationId xmlns:p14="http://schemas.microsoft.com/office/powerpoint/2010/main" val="25942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369675" y="1646960"/>
            <a:ext cx="58639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3. Os ensinos da Bíblia são apenas para pessoas muito estudadas?</a:t>
            </a:r>
          </a:p>
        </p:txBody>
      </p:sp>
    </p:spTree>
    <p:extLst>
      <p:ext uri="{BB962C8B-B14F-4D97-AF65-F5344CB8AC3E}">
        <p14:creationId xmlns:p14="http://schemas.microsoft.com/office/powerpoint/2010/main" val="3521747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818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01238" y="409928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“Por aquele tempo, exclamou Jesus: Graças te dou, ó Pai, Senhor do céu e da terra, porque ocultaste estas coisas aos sábios e instruídos e as revelaste aos pequeninos.”.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238725" y="5769978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11:25</a:t>
            </a:r>
          </a:p>
        </p:txBody>
      </p:sp>
    </p:spTree>
    <p:extLst>
      <p:ext uri="{BB962C8B-B14F-4D97-AF65-F5344CB8AC3E}">
        <p14:creationId xmlns:p14="http://schemas.microsoft.com/office/powerpoint/2010/main" val="47732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10852" y="2274490"/>
            <a:ext cx="5863972" cy="212365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4. Por que as pessoas erram?</a:t>
            </a:r>
          </a:p>
        </p:txBody>
      </p:sp>
    </p:spTree>
    <p:extLst>
      <p:ext uri="{BB962C8B-B14F-4D97-AF65-F5344CB8AC3E}">
        <p14:creationId xmlns:p14="http://schemas.microsoft.com/office/powerpoint/2010/main" val="2910259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6132" y="1521552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“Respondeu-lhes Jesus: Errais, não conhecendo as Escrituras nem o poder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47474" y="5787907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22:29</a:t>
            </a:r>
          </a:p>
        </p:txBody>
      </p:sp>
    </p:spTree>
    <p:extLst>
      <p:ext uri="{BB962C8B-B14F-4D97-AF65-F5344CB8AC3E}">
        <p14:creationId xmlns:p14="http://schemas.microsoft.com/office/powerpoint/2010/main" val="100893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0616" y="1324231"/>
            <a:ext cx="5863972" cy="212365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ln w="3175">
                  <a:solidFill>
                    <a:schemeClr val="tx1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5. Qual o conselho de Jesus para nós?</a:t>
            </a:r>
          </a:p>
        </p:txBody>
      </p:sp>
    </p:spTree>
    <p:extLst>
      <p:ext uri="{BB962C8B-B14F-4D97-AF65-F5344CB8AC3E}">
        <p14:creationId xmlns:p14="http://schemas.microsoft.com/office/powerpoint/2010/main" val="2492706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66132" y="1521552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“Examinais as Escrituras, porque julgais ter nelas a vida eterna, e são elas mesmas que testificam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mim”.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55902" y="5787907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5:39</a:t>
            </a:r>
          </a:p>
        </p:txBody>
      </p:sp>
    </p:spTree>
    <p:extLst>
      <p:ext uri="{BB962C8B-B14F-4D97-AF65-F5344CB8AC3E}">
        <p14:creationId xmlns:p14="http://schemas.microsoft.com/office/powerpoint/2010/main" val="19954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24000" y="3871043"/>
            <a:ext cx="9771529" cy="2215991"/>
          </a:xfrm>
          <a:prstGeom prst="rect">
            <a:avLst/>
          </a:prstGeom>
          <a:solidFill>
            <a:schemeClr val="tx1">
              <a:lumMod val="65000"/>
              <a:lumOff val="35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INIMIGO DE DEUS NÃO QUER</a:t>
            </a:r>
          </a:p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Que você entenda as profecias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510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87388" y="321019"/>
            <a:ext cx="8211671" cy="2215991"/>
          </a:xfrm>
          <a:prstGeom prst="rect">
            <a:avLst/>
          </a:prstGeom>
          <a:solidFill>
            <a:schemeClr val="tx1">
              <a:lumMod val="65000"/>
              <a:lumOff val="35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QUER TE REVELAR</a:t>
            </a:r>
          </a:p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o Plano da Salvação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627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24720" y="1162963"/>
            <a:ext cx="10282334" cy="4247317"/>
          </a:xfrm>
          <a:prstGeom prst="rect">
            <a:avLst/>
          </a:prstGeom>
          <a:solidFill>
            <a:schemeClr val="tx1">
              <a:lumMod val="65000"/>
              <a:lumOff val="35000"/>
              <a:alpha val="2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À medida que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estudar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Bíblia, a luz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 verdade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irá iluminar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sua mente,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as trevas irão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dissipar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e Deus vai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tirar as trevas 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trazer luz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ao seu coração!</a:t>
            </a:r>
          </a:p>
        </p:txBody>
      </p:sp>
    </p:spTree>
    <p:extLst>
      <p:ext uri="{BB962C8B-B14F-4D97-AF65-F5344CB8AC3E}">
        <p14:creationId xmlns:p14="http://schemas.microsoft.com/office/powerpoint/2010/main" val="1323863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39153" y="4050336"/>
            <a:ext cx="8767483" cy="2215991"/>
          </a:xfrm>
          <a:prstGeom prst="rect">
            <a:avLst/>
          </a:prstGeom>
          <a:solidFill>
            <a:schemeClr val="tx1">
              <a:lumMod val="65000"/>
              <a:lumOff val="35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LUZ DO EVANGELHO </a:t>
            </a:r>
          </a:p>
          <a:p>
            <a:pPr algn="ctr"/>
            <a:r>
              <a:rPr lang="pt-BR" sz="7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f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ará de você um vencedor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27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71614" y="3065040"/>
            <a:ext cx="42659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0" y="558056"/>
            <a:ext cx="54602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GOSTA</a:t>
            </a:r>
          </a:p>
          <a:p>
            <a:pPr algn="ctr"/>
            <a:r>
              <a:rPr lang="pt-BR" sz="7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enigmas?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8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685568" y="303912"/>
            <a:ext cx="27815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PRÓXIMO  ESTUDO:</a:t>
            </a:r>
            <a:endParaRPr lang="pt-BR" sz="3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32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982476" y="1329020"/>
            <a:ext cx="8757242" cy="3323987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BÍBLIA OFERECE AS CHAVES</a:t>
            </a:r>
          </a:p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para </a:t>
            </a:r>
            <a:r>
              <a:rPr lang="pt-BR" sz="7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desvendar os enigmas proféticos</a:t>
            </a:r>
          </a:p>
        </p:txBody>
      </p:sp>
    </p:spTree>
    <p:extLst>
      <p:ext uri="{BB962C8B-B14F-4D97-AF65-F5344CB8AC3E}">
        <p14:creationId xmlns:p14="http://schemas.microsoft.com/office/powerpoint/2010/main" val="3937987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335972" y="699523"/>
            <a:ext cx="797748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“A história que o grande EU SOU assinalou em Sua Palavra, unindo-se cada elo aos demais na cadeia profética, desde a eternidade no passado até a eternidade no futuro, diz-nos onde nos achamos hoje, no prosseguimento dos séculos, e o que se poderá esperar no tempo vindouro</a:t>
            </a:r>
            <a:r>
              <a:rPr lang="pt-BR" sz="4400" b="1" dirty="0" smtClean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... </a:t>
            </a:r>
            <a:endParaRPr lang="pt-BR" sz="4400" b="1" dirty="0">
              <a:ln w="6350">
                <a:solidFill>
                  <a:sysClr val="windowText" lastClr="000000"/>
                </a:solidFill>
              </a:ln>
              <a:solidFill>
                <a:schemeClr val="accent4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781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335972" y="1165688"/>
            <a:ext cx="797748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Tudo o que a profecia predisse como </a:t>
            </a:r>
            <a:r>
              <a:rPr lang="pt-BR" sz="4400" b="1" dirty="0" smtClean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devendo acontecer</a:t>
            </a:r>
            <a:r>
              <a:rPr lang="pt-BR" sz="4400" b="1" dirty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, até a presente época, tem-se traçado nas páginas da História, e </a:t>
            </a:r>
            <a:r>
              <a:rPr lang="pt-BR" sz="4400" b="1" dirty="0" smtClean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podemos </a:t>
            </a:r>
            <a:r>
              <a:rPr lang="pt-BR" sz="4400" b="1" dirty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estar certos de que tudo que ainda há de </a:t>
            </a:r>
            <a:r>
              <a:rPr lang="pt-BR" sz="4400" b="1" dirty="0" smtClean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vir se </a:t>
            </a:r>
            <a:r>
              <a:rPr lang="pt-BR" sz="4400" b="1" dirty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cumprirá em sua ordem</a:t>
            </a:r>
            <a:r>
              <a:rPr lang="pt-BR" sz="4400" b="1" dirty="0" smtClean="0">
                <a:ln w="6350"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Agency FB" panose="020B0503020202020204" pitchFamily="34" charset="0"/>
              </a:rPr>
              <a:t>.”</a:t>
            </a:r>
          </a:p>
          <a:p>
            <a:pPr algn="ctr"/>
            <a:r>
              <a:rPr lang="en-US" sz="4400" b="1" dirty="0" smtClean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- </a:t>
            </a:r>
            <a:r>
              <a:rPr lang="en-US" sz="4400" b="1" dirty="0">
                <a:ln w="63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Ellen White, Educação, p. 178. -</a:t>
            </a:r>
          </a:p>
          <a:p>
            <a:pPr algn="ctr"/>
            <a:endParaRPr lang="pt-BR" sz="4400" b="1" dirty="0">
              <a:ln w="6350">
                <a:solidFill>
                  <a:sysClr val="windowText" lastClr="000000"/>
                </a:solidFill>
              </a:ln>
              <a:solidFill>
                <a:schemeClr val="accent4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749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42061" y="420908"/>
            <a:ext cx="9662495" cy="1569660"/>
          </a:xfrm>
          <a:prstGeom prst="rect">
            <a:avLst/>
          </a:prstGeom>
          <a:solidFill>
            <a:schemeClr val="tx1">
              <a:lumMod val="65000"/>
              <a:lumOff val="3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Palavra de Deus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deve ser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examinada </a:t>
            </a:r>
            <a:endParaRPr lang="pt-BR" sz="48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 muita oração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muito cuidado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06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9921" y="1485694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“Examinais as Escrituras, porque julgais ter nelas a vida eterna, e são elas mesmas que testificam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mim”.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59624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5:39</a:t>
            </a:r>
          </a:p>
        </p:txBody>
      </p:sp>
    </p:spTree>
    <p:extLst>
      <p:ext uri="{BB962C8B-B14F-4D97-AF65-F5344CB8AC3E}">
        <p14:creationId xmlns:p14="http://schemas.microsoft.com/office/powerpoint/2010/main" val="18472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348754" y="307045"/>
            <a:ext cx="7333129" cy="2215991"/>
          </a:xfrm>
          <a:prstGeom prst="rect">
            <a:avLst/>
          </a:prstGeom>
          <a:solidFill>
            <a:schemeClr val="tx1">
              <a:lumMod val="65000"/>
              <a:lumOff val="35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BÍBLIA INTERPRETA-SE</a:t>
            </a:r>
          </a:p>
          <a:p>
            <a:pPr algn="ctr"/>
            <a:r>
              <a:rPr lang="pt-BR" sz="72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a si mesma</a:t>
            </a:r>
            <a:endParaRPr lang="pt-BR" sz="7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3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1148</Words>
  <Application>Microsoft Office PowerPoint</Application>
  <PresentationFormat>Widescreen</PresentationFormat>
  <Paragraphs>210</Paragraphs>
  <Slides>30</Slides>
  <Notes>21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5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39</cp:revision>
  <dcterms:created xsi:type="dcterms:W3CDTF">2018-07-05T01:34:07Z</dcterms:created>
  <dcterms:modified xsi:type="dcterms:W3CDTF">2018-07-23T00:19:57Z</dcterms:modified>
</cp:coreProperties>
</file>