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58" r:id="rId11"/>
    <p:sldId id="280" r:id="rId12"/>
    <p:sldId id="269" r:id="rId13"/>
    <p:sldId id="270" r:id="rId14"/>
    <p:sldId id="271" r:id="rId15"/>
    <p:sldId id="272" r:id="rId16"/>
    <p:sldId id="281" r:id="rId17"/>
    <p:sldId id="274" r:id="rId18"/>
    <p:sldId id="275" r:id="rId19"/>
    <p:sldId id="282" r:id="rId20"/>
    <p:sldId id="277" r:id="rId21"/>
    <p:sldId id="278" r:id="rId22"/>
    <p:sldId id="260" r:id="rId23"/>
    <p:sldId id="279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44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9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55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702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7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50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10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94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3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94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52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8676" y="242756"/>
            <a:ext cx="52131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Franklin Gothic Medium" panose="020B0603020102020204" pitchFamily="34" charset="0"/>
              </a:rPr>
              <a:t>DIANTE DA MORTE E DO LUTO CADA PESSOA SE COMPORTA DE UMA FORMA DIFERENTE: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21692" y="2780385"/>
            <a:ext cx="51647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600" dirty="0">
                <a:latin typeface="+mj-lt"/>
              </a:rPr>
              <a:t>V. 20,21 – COMO MARTA REAGIU? </a:t>
            </a:r>
            <a:endParaRPr lang="pt-BR" sz="26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6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600" dirty="0">
                <a:latin typeface="+mj-lt"/>
              </a:rPr>
              <a:t>V.20,31,32 – COMO MARIA REAGIU</a:t>
            </a:r>
            <a:r>
              <a:rPr lang="pt-BR" sz="2600" dirty="0" smtClean="0">
                <a:latin typeface="+mj-lt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32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8676" y="242756"/>
            <a:ext cx="52131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Franklin Gothic Medium" panose="020B0603020102020204" pitchFamily="34" charset="0"/>
              </a:rPr>
              <a:t>DIANTE DA MORTE E DO LUTO CADA PESSOA SE COMPORTA DE UMA FORMA DIFERENTE: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21692" y="2780385"/>
            <a:ext cx="51647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600" dirty="0">
                <a:latin typeface="+mj-lt"/>
              </a:rPr>
              <a:t>V. 19,31,33 – COMO OS JUDEUS, VIZINHOS, E </a:t>
            </a:r>
            <a:r>
              <a:rPr lang="pt-BR" sz="2600" dirty="0" smtClean="0">
                <a:latin typeface="+mj-lt"/>
              </a:rPr>
              <a:t>PARENTES REAGIRAM</a:t>
            </a:r>
            <a:r>
              <a:rPr lang="pt-BR" sz="2600" dirty="0">
                <a:latin typeface="+mj-lt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6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600" dirty="0">
                <a:latin typeface="+mj-lt"/>
              </a:rPr>
              <a:t>V. 33,35 – COMO JESUS REAGIU?</a:t>
            </a:r>
          </a:p>
          <a:p>
            <a:endParaRPr lang="pt-BR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3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765276"/>
            <a:ext cx="7779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latin typeface="Franklin Gothic Medium" panose="020B0603020102020204" pitchFamily="34" charset="0"/>
              </a:rPr>
              <a:t>LEIA JOÃO 11:17-21</a:t>
            </a:r>
            <a:endParaRPr lang="pt-BR" sz="3200" dirty="0">
              <a:latin typeface="Franklin Gothic Medium" panose="020B0603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89979" y="1571697"/>
            <a:ext cx="5406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+mj-lt"/>
              </a:rPr>
              <a:t>V.19 – A SUPERAÇÃO É UM PROCESSO SOCIAL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61095" y="2472810"/>
            <a:ext cx="4551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 Light" panose="020F0302020204030204" pitchFamily="34" charset="0"/>
              </a:rPr>
              <a:t>A QUALIDADE DO RELACIONA-MENTO DA FAMÍLIA ANTES DO EPISÓDIO DA MORTE INTERFERE DIRETAMENTE NA FORMA E EM QUANTO TEMPO HAVERÁ A SUPERAÇÃO DA DOR. 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28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432468" y="93390"/>
            <a:ext cx="39112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</a:rPr>
              <a:t>INGREDIENTES </a:t>
            </a:r>
            <a:endParaRPr lang="en-US" sz="3200" dirty="0" smtClean="0">
              <a:latin typeface="Franklin Gothic Medium" panose="020B0603020102020204" pitchFamily="34" charset="0"/>
            </a:endParaRPr>
          </a:p>
          <a:p>
            <a:r>
              <a:rPr lang="en-US" sz="3200" dirty="0" smtClean="0">
                <a:latin typeface="Franklin Gothic Medium" panose="020B0603020102020204" pitchFamily="34" charset="0"/>
              </a:rPr>
              <a:t>PARA </a:t>
            </a:r>
            <a:r>
              <a:rPr lang="en-US" sz="3200" dirty="0">
                <a:latin typeface="Franklin Gothic Medium" panose="020B0603020102020204" pitchFamily="34" charset="0"/>
              </a:rPr>
              <a:t>A SUPERAÇÃO</a:t>
            </a:r>
            <a:r>
              <a:rPr lang="en-US" sz="2800" dirty="0">
                <a:latin typeface="Franklin Gothic Medium" panose="020B0603020102020204" pitchFamily="34" charset="0"/>
              </a:rPr>
              <a:t>: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41077" y="1454389"/>
            <a:ext cx="47401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j-lt"/>
              </a:rPr>
              <a:t>VIVA EM PAZ COM TODOS OS FAMILIARES;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j-lt"/>
              </a:rPr>
              <a:t>TENHA UMA COMUNICAÇÃO PACIENTE, APOIADORA E MOTIVADORA PARA COM PAIS, FILHOS, CONJUGE, ETC.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j-lt"/>
              </a:rPr>
              <a:t>PERDOE SEMPRE;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j-lt"/>
              </a:rPr>
              <a:t>CRIE UM CLIMA DE BOM HUMOR PARA TODAS AS RELAÇÕES FAMILIARES.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49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39827" y="813477"/>
            <a:ext cx="7779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latin typeface="Franklin Gothic Medium" panose="020B0603020102020204" pitchFamily="34" charset="0"/>
              </a:rPr>
              <a:t>LEIA JOÃO 11:25,38-46</a:t>
            </a:r>
          </a:p>
        </p:txBody>
      </p:sp>
      <p:sp>
        <p:nvSpPr>
          <p:cNvPr id="7" name="Retângulo 6"/>
          <p:cNvSpPr/>
          <p:nvPr/>
        </p:nvSpPr>
        <p:spPr>
          <a:xfrm>
            <a:off x="4021209" y="1964353"/>
            <a:ext cx="51227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j-lt"/>
              </a:rPr>
              <a:t>V. 25 - O QUE JESUS REPRESENTA ÀS FAMÍLIAS QUE EXPERIMENTARAM A MORTE DE UM FAMILIAR?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j-lt"/>
              </a:rPr>
              <a:t>I CO. 15:22, 55-57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j-lt"/>
              </a:rPr>
              <a:t>V.40 - QUAL A SOLUÇÃO PARA A MORTE?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j-lt"/>
              </a:rPr>
              <a:t>JOÃO 3:16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b="1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b="1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b="1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b="1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65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088523" y="410596"/>
            <a:ext cx="47191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+mj-lt"/>
              </a:rPr>
              <a:t>"Onde está, ó morte, a sua vitória? Onde está, ó morte, o seu aguilhão?" O aguilhão da morte é o pecado, e a força do pecado é a Lei. Mas graças a Deus, que nos dá a vitória por meio de nosso Senhor Jesus Cristo.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92912" y="4889532"/>
            <a:ext cx="2658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 smtClean="0">
                <a:latin typeface="+mj-lt"/>
              </a:rPr>
              <a:t>1 </a:t>
            </a:r>
            <a:r>
              <a:rPr lang="pt-BR" sz="2400" b="1" dirty="0">
                <a:latin typeface="+mj-lt"/>
              </a:rPr>
              <a:t>Coríntios </a:t>
            </a:r>
            <a:r>
              <a:rPr lang="pt-BR" sz="2400" b="1" dirty="0" smtClean="0">
                <a:latin typeface="+mj-lt"/>
              </a:rPr>
              <a:t>15:55-56</a:t>
            </a:r>
            <a:endParaRPr lang="pt-B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17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088524" y="480423"/>
            <a:ext cx="4771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+mj-lt"/>
              </a:rPr>
              <a:t>"E lhes enxugará dos olhos toda lágrima, </a:t>
            </a:r>
            <a:r>
              <a:rPr lang="pt-BR" sz="3200" b="1" dirty="0">
                <a:latin typeface="+mj-lt"/>
              </a:rPr>
              <a:t>e a morte já não existirá, já não haverá luto, nem pranto, nem dor, </a:t>
            </a:r>
            <a:r>
              <a:rPr lang="pt-BR" sz="3200" dirty="0">
                <a:latin typeface="+mj-lt"/>
              </a:rPr>
              <a:t>porque as primeiras coisas passaram. E aquele que está assentado no trono disse: Eis que faço novas todas as coisas</a:t>
            </a:r>
            <a:r>
              <a:rPr lang="pt-BR" sz="3200" dirty="0" smtClean="0">
                <a:latin typeface="+mj-lt"/>
              </a:rPr>
              <a:t>.”</a:t>
            </a:r>
            <a:endParaRPr lang="pt-BR" sz="3200" dirty="0"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10948" y="5076298"/>
            <a:ext cx="2350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>
                <a:latin typeface="+mj-lt"/>
              </a:rPr>
              <a:t>Apocalipse 21:4-5</a:t>
            </a:r>
          </a:p>
        </p:txBody>
      </p:sp>
    </p:spTree>
    <p:extLst>
      <p:ext uri="{BB962C8B-B14F-4D97-AF65-F5344CB8AC3E}">
        <p14:creationId xmlns:p14="http://schemas.microsoft.com/office/powerpoint/2010/main" val="22608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16536" y="2802076"/>
            <a:ext cx="1532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CREIA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757354" y="4059520"/>
            <a:ext cx="7629291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+mj-lt"/>
              </a:rPr>
              <a:t>DEUS CHORA COM VOCÊ POR CAUSA DA DOR E DA MORTE!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2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+mj-lt"/>
              </a:rPr>
              <a:t>VOCÊ VERÁ A GLÓRIA DE DEUS E PODERÁ TER ESPERANÇA NA RESSURREIÇÃO!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2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+mj-lt"/>
              </a:rPr>
              <a:t>JESUS ESTÁ VOLTANDO E VAI ACABAR COM A MORTE PARA SEMPRE!</a:t>
            </a:r>
            <a:endParaRPr lang="pt-B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03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34598" y="459530"/>
            <a:ext cx="2954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Franklin Gothic Medium" panose="020B0603020102020204" pitchFamily="34" charset="0"/>
              </a:rPr>
              <a:t>RESUMO	</a:t>
            </a:r>
            <a:endParaRPr lang="pt-BR" sz="4000" dirty="0">
              <a:latin typeface="Franklin Gothic Medium" panose="020B06030201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34598" y="1273171"/>
            <a:ext cx="355933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+mj-lt"/>
              </a:rPr>
              <a:t>MARQUE V OU F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j-lt"/>
              </a:rPr>
              <a:t>JESUS PODE RESSUSCITAR MEUS ENTES QUERIDOS?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j-lt"/>
              </a:rPr>
              <a:t>CHORAR PELA PERDA DE ALGUÉM É NECESSÁRIO?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j-lt"/>
              </a:rPr>
              <a:t>UMA BOA RELAÇÃO COM OS FAMILIARES É UMA FORMA DE ARMAZENAR FORÇAS EMOCIONAIS PARA A SUPERAÇÃO DO LUTO?</a:t>
            </a:r>
          </a:p>
          <a:p>
            <a:pPr algn="just"/>
            <a:endParaRPr lang="pt-BR" sz="2400" dirty="0" smtClean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5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34598" y="459530"/>
            <a:ext cx="2954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Franklin Gothic Medium" panose="020B0603020102020204" pitchFamily="34" charset="0"/>
              </a:rPr>
              <a:t>RESUMO	</a:t>
            </a:r>
            <a:endParaRPr lang="pt-BR" sz="4000" dirty="0">
              <a:latin typeface="Franklin Gothic Medium" panose="020B06030201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34598" y="1283030"/>
            <a:ext cx="355933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+mj-lt"/>
              </a:rPr>
              <a:t>MARQUE V OU F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latin typeface="+mj-lt"/>
              </a:rPr>
              <a:t>SUPERAMOS MELHOR O LUTO SE NOS ISOLARMOS DA FAMÍLIA?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latin typeface="+mj-lt"/>
              </a:rPr>
              <a:t>TEMOS QUE VIVER DIARIAMENTE PENSANDO NO DIA DA MORTE?</a:t>
            </a:r>
          </a:p>
          <a:p>
            <a:pPr algn="just"/>
            <a:endParaRPr lang="pt-BR" sz="2400" dirty="0" smtClean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7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60012" y="2672255"/>
            <a:ext cx="55717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 FAMÍLIA E A MORTE</a:t>
            </a:r>
            <a:endParaRPr lang="pt-BR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513741" y="2891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70442" y="2782154"/>
            <a:ext cx="2954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DESAFIO	</a:t>
            </a:r>
            <a:endParaRPr lang="pt-BR" sz="4000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86878" y="4396884"/>
            <a:ext cx="7509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atin typeface="+mj-lt"/>
              </a:rPr>
              <a:t>ESTUDAREI A BÍBLIA DIARIAMENTE COM MINHA FAMÍLIA PARA APRENDERMOS A COMO SUPERAR MOMENTOS DIFÍCEIS.</a:t>
            </a: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12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074100" y="2042673"/>
            <a:ext cx="50456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 smtClean="0">
                <a:latin typeface="Franklin Gothic Medium" panose="020B0603020102020204" pitchFamily="34" charset="0"/>
              </a:rPr>
              <a:t>PRÓXIMO ESTUDO	</a:t>
            </a:r>
            <a:endParaRPr lang="pt-BR" sz="4800" dirty="0">
              <a:latin typeface="Franklin Gothic Medium" panose="020B06030201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76098" y="3278798"/>
            <a:ext cx="85866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+mj-lt"/>
              </a:rPr>
              <a:t>COMO SERÁ SUA FAMÍLIA DAQUI 50 ANOS?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pt-BR" sz="3200" dirty="0">
              <a:latin typeface="+mj-lt"/>
            </a:endParaRPr>
          </a:p>
          <a:p>
            <a:pPr algn="ctr"/>
            <a:r>
              <a:rPr lang="pt-BR" sz="3200" dirty="0">
                <a:latin typeface="+mj-lt"/>
              </a:rPr>
              <a:t>COMO PREPARAR SUA FAMÍLIA PARA O FUTURO? </a:t>
            </a:r>
          </a:p>
          <a:p>
            <a:pPr algn="ctr"/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98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97" y="5628742"/>
            <a:ext cx="1089403" cy="102688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23393" y="1155833"/>
            <a:ext cx="56020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DESEJAMOS 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</a:b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QUE DEUS DÊ </a:t>
            </a:r>
            <a:r>
              <a:rPr lang="pt-BR" sz="4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UM NOVO TEMPO 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DE ESPERANÇA PARA A SUA FAMÍLIA!</a:t>
            </a:r>
          </a:p>
        </p:txBody>
      </p:sp>
    </p:spTree>
    <p:extLst>
      <p:ext uri="{BB962C8B-B14F-4D97-AF65-F5344CB8AC3E}">
        <p14:creationId xmlns:p14="http://schemas.microsoft.com/office/powerpoint/2010/main" val="38268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59261" y="2305613"/>
            <a:ext cx="36559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QUAIS PENSAMENTOS E SENTIMENTOS ESTA FOTOGRAFIA PRODUZ EM VOCÊ?</a:t>
            </a:r>
          </a:p>
          <a:p>
            <a:pPr algn="ctr"/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026" name="Picture 2" descr="Resultado de imagem para menino bebe afogado gre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4" y="1797647"/>
            <a:ext cx="4269280" cy="326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2514" y="634252"/>
            <a:ext cx="8120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TODOS OS DIAS, AS FAMÍLIAS SE ENVOLVEM COM A MORTE DE ALGUMA FORMA.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062" y="1711470"/>
            <a:ext cx="4747648" cy="45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76855" y="467500"/>
            <a:ext cx="9257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 MORTE UNE E SEPARA FAMÍLIAS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83" y="2696835"/>
            <a:ext cx="4593434" cy="341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1110181" y="1219507"/>
            <a:ext cx="6756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Casal britânico morre no mesmo dia depois de 77 anos de casamento</a:t>
            </a:r>
          </a:p>
          <a:p>
            <a:pPr algn="just"/>
            <a:r>
              <a:rPr lang="pt-BR" dirty="0">
                <a:solidFill>
                  <a:schemeClr val="bg1"/>
                </a:solidFill>
              </a:rPr>
              <a:t>Idosos de 96 e 97 anos morreram após enfermeiros juntarem camas em hospital para que pudessem dar as mãos no aniversário de casamento.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5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526487" y="433673"/>
            <a:ext cx="3926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SUA FAMÍLIA JÁ TEVE ALGUMA EXPERIÊNCIA COM A MORTE?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08943" y="2799074"/>
            <a:ext cx="3926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COMO SUPERAR A DOR DA PERDA?</a:t>
            </a:r>
          </a:p>
        </p:txBody>
      </p:sp>
      <p:sp>
        <p:nvSpPr>
          <p:cNvPr id="6" name="Retângulo 5"/>
          <p:cNvSpPr/>
          <p:nvPr/>
        </p:nvSpPr>
        <p:spPr>
          <a:xfrm>
            <a:off x="2660744" y="5065835"/>
            <a:ext cx="3926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COMO VIVER SEM MEDO DA MORTE?</a:t>
            </a:r>
          </a:p>
        </p:txBody>
      </p:sp>
    </p:spTree>
    <p:extLst>
      <p:ext uri="{BB962C8B-B14F-4D97-AF65-F5344CB8AC3E}">
        <p14:creationId xmlns:p14="http://schemas.microsoft.com/office/powerpoint/2010/main" val="42689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218828" y="1036213"/>
            <a:ext cx="4552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LEIA JOÃO 11:1-6 </a:t>
            </a:r>
            <a:endParaRPr lang="pt-BR" sz="4400" dirty="0">
              <a:latin typeface="Franklin Gothic Medium" panose="020B0603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18828" y="2062850"/>
            <a:ext cx="468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QUAIS </a:t>
            </a:r>
            <a:r>
              <a:rPr lang="en-US" sz="2400" dirty="0">
                <a:latin typeface="+mj-lt"/>
              </a:rPr>
              <a:t>OS NOMES DOS 3 IRMÃOS</a:t>
            </a:r>
            <a:r>
              <a:rPr lang="en-US" sz="2400" dirty="0" smtClean="0">
                <a:latin typeface="+mj-lt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+mj-lt"/>
              </a:rPr>
              <a:t> QUAL </a:t>
            </a:r>
            <a:r>
              <a:rPr lang="en-US" sz="2400" dirty="0">
                <a:latin typeface="+mj-lt"/>
              </a:rPr>
              <a:t>ERA O PROBLEMA DAQUELA FAMÍLIA</a:t>
            </a:r>
            <a:r>
              <a:rPr lang="en-US" sz="2400" dirty="0" smtClean="0">
                <a:latin typeface="+mj-lt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+mj-lt"/>
              </a:rPr>
              <a:t> COMO </a:t>
            </a:r>
            <a:r>
              <a:rPr lang="en-US" sz="2400" dirty="0">
                <a:latin typeface="+mj-lt"/>
              </a:rPr>
              <a:t>ESPERAVAM SUPERAR AQUELE PROBLEMA?</a:t>
            </a:r>
          </a:p>
        </p:txBody>
      </p:sp>
    </p:spTree>
    <p:extLst>
      <p:ext uri="{BB962C8B-B14F-4D97-AF65-F5344CB8AC3E}">
        <p14:creationId xmlns:p14="http://schemas.microsoft.com/office/powerpoint/2010/main" val="24255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038575" y="941620"/>
            <a:ext cx="52105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LEIA JOÃO 11:11-14 </a:t>
            </a:r>
            <a:endParaRPr lang="pt-BR" sz="4400" dirty="0">
              <a:latin typeface="Franklin Gothic Medium" panose="020B0603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04235" y="2782798"/>
            <a:ext cx="468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+mj-lt"/>
              </a:rPr>
              <a:t>QUE ACONTECEU COM LÁZARO</a:t>
            </a:r>
            <a:r>
              <a:rPr lang="pt-BR" sz="2400" dirty="0" smtClean="0">
                <a:latin typeface="+mj-lt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+mj-lt"/>
              </a:rPr>
              <a:t>E A FAMÍLIA DELE?</a:t>
            </a:r>
          </a:p>
        </p:txBody>
      </p:sp>
    </p:spTree>
    <p:extLst>
      <p:ext uri="{BB962C8B-B14F-4D97-AF65-F5344CB8AC3E}">
        <p14:creationId xmlns:p14="http://schemas.microsoft.com/office/powerpoint/2010/main" val="30298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118072" y="826006"/>
            <a:ext cx="5025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Franklin Gothic Medium" panose="020B0603020102020204" pitchFamily="34" charset="0"/>
              </a:rPr>
              <a:t>LEIA </a:t>
            </a:r>
            <a:r>
              <a:rPr lang="en-US" sz="4400" dirty="0">
                <a:latin typeface="Franklin Gothic Medium" panose="020B0603020102020204" pitchFamily="34" charset="0"/>
              </a:rPr>
              <a:t>JOÃO 11:17-21</a:t>
            </a:r>
            <a:endParaRPr lang="pt-BR" sz="4400" dirty="0">
              <a:latin typeface="Franklin Gothic Medium" panose="020B0603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18072" y="1746641"/>
            <a:ext cx="468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+mj-lt"/>
              </a:rPr>
              <a:t>V.17 – O QUE É O LUTO?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18072" y="2423008"/>
            <a:ext cx="5025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+mj-lt"/>
              </a:rPr>
              <a:t>O luto é um processo lento e doloroso;</a:t>
            </a:r>
          </a:p>
          <a:p>
            <a:pPr algn="ctr"/>
            <a:r>
              <a:rPr lang="pt-BR" sz="2400" dirty="0">
                <a:latin typeface="+mj-lt"/>
              </a:rPr>
              <a:t>Provoca uma tristeza profunda e o afastamento de toda e qualquer atividade que não esteja ligada a pensamentos sobre a pessoa perdida;</a:t>
            </a:r>
          </a:p>
          <a:p>
            <a:pPr algn="ctr"/>
            <a:r>
              <a:rPr lang="pt-BR" sz="2400" dirty="0">
                <a:latin typeface="+mj-lt"/>
              </a:rPr>
              <a:t>Produz a perda de interesse no mundo externo e a incapacidade de substituição da pessoa perdida por </a:t>
            </a:r>
            <a:r>
              <a:rPr lang="pt-BR" sz="2400" dirty="0" smtClean="0">
                <a:latin typeface="+mj-lt"/>
              </a:rPr>
              <a:t>outras (</a:t>
            </a:r>
            <a:r>
              <a:rPr lang="pt-BR" sz="2400" dirty="0">
                <a:latin typeface="+mj-lt"/>
              </a:rPr>
              <a:t>outros filhos, outro </a:t>
            </a:r>
            <a:r>
              <a:rPr lang="pt-BR" sz="2400" dirty="0" smtClean="0">
                <a:latin typeface="+mj-lt"/>
              </a:rPr>
              <a:t>cônjuge</a:t>
            </a:r>
            <a:r>
              <a:rPr lang="pt-BR" sz="2400" dirty="0">
                <a:latin typeface="+mj-lt"/>
              </a:rPr>
              <a:t>, etc.).</a:t>
            </a:r>
          </a:p>
          <a:p>
            <a:pPr algn="ctr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0473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639</Words>
  <Application>Microsoft Office PowerPoint</Application>
  <PresentationFormat>Apresentação na tela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Franklin Gothic Medium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Soares</dc:creator>
  <cp:lastModifiedBy>Fernanda Beatriz</cp:lastModifiedBy>
  <cp:revision>27</cp:revision>
  <dcterms:created xsi:type="dcterms:W3CDTF">2017-12-26T19:08:02Z</dcterms:created>
  <dcterms:modified xsi:type="dcterms:W3CDTF">2018-03-23T14:44:01Z</dcterms:modified>
</cp:coreProperties>
</file>