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62" r:id="rId5"/>
    <p:sldId id="280" r:id="rId6"/>
    <p:sldId id="314" r:id="rId7"/>
    <p:sldId id="267" r:id="rId8"/>
    <p:sldId id="282" r:id="rId9"/>
    <p:sldId id="315" r:id="rId10"/>
    <p:sldId id="317" r:id="rId11"/>
    <p:sldId id="292" r:id="rId12"/>
    <p:sldId id="316" r:id="rId13"/>
    <p:sldId id="318" r:id="rId14"/>
    <p:sldId id="312" r:id="rId15"/>
    <p:sldId id="299" r:id="rId16"/>
    <p:sldId id="319" r:id="rId17"/>
    <p:sldId id="300" r:id="rId18"/>
    <p:sldId id="320" r:id="rId19"/>
    <p:sldId id="302" r:id="rId20"/>
    <p:sldId id="279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744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199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4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755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702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97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950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10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794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632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894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252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51941" y="469801"/>
            <a:ext cx="7171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QUANTO PORCENTO DO SEU AMOR É DESTINADO A CADA ITEM ABAIXO:</a:t>
            </a:r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197094"/>
              </p:ext>
            </p:extLst>
          </p:nvPr>
        </p:nvGraphicFramePr>
        <p:xfrm>
          <a:off x="2924783" y="2255711"/>
          <a:ext cx="4911965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092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DEUS</a:t>
                      </a:r>
                      <a:endParaRPr lang="en-US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ESPOSA</a:t>
                      </a:r>
                      <a:endParaRPr lang="en-US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CARRO</a:t>
                      </a:r>
                      <a:endParaRPr lang="en-US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DINHEIRO</a:t>
                      </a:r>
                      <a:endParaRPr lang="en-US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FILHOS</a:t>
                      </a:r>
                      <a:endParaRPr lang="en-US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37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485815"/>
              </p:ext>
            </p:extLst>
          </p:nvPr>
        </p:nvGraphicFramePr>
        <p:xfrm>
          <a:off x="2966164" y="3865633"/>
          <a:ext cx="487058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7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CASA</a:t>
                      </a:r>
                      <a:endParaRPr lang="en-US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TRABALHO</a:t>
                      </a:r>
                      <a:endParaRPr lang="en-US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AMIGOS</a:t>
                      </a:r>
                      <a:endParaRPr lang="en-US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IGREJA</a:t>
                      </a:r>
                      <a:endParaRPr lang="en-US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MÃE</a:t>
                      </a:r>
                      <a:endParaRPr lang="en-US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319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0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93" y="2857500"/>
            <a:ext cx="5381297" cy="1143000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Deus não pode ser um item do orçamento! 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Ele é o motivo de eu ter recurso! 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Quando precisamos de trabalho quem nos abre a porta?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Quem nos dá saúde para cumprir as obrigações profissionais?</a:t>
            </a:r>
            <a:r>
              <a:rPr lang="pt-BR" sz="2400" dirty="0"/>
              <a:t/>
            </a:r>
            <a:br>
              <a:rPr lang="pt-BR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942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88885" y="513470"/>
            <a:ext cx="6647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SUAS RENDAS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SÃO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FRUTOS DO SEU TRABALHO OU DO AMOR DE DEUS?</a:t>
            </a:r>
          </a:p>
          <a:p>
            <a:pPr algn="ctr"/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FAÇA UMA SIMILAÇÃO DA SUA RENDA MENSAL 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EM PORCENTAGEM: 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031465"/>
              </p:ext>
            </p:extLst>
          </p:nvPr>
        </p:nvGraphicFramePr>
        <p:xfrm>
          <a:off x="2614006" y="2607425"/>
          <a:ext cx="5884814" cy="146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971">
                  <a:extLst>
                    <a:ext uri="{9D8B030D-6E8A-4147-A177-3AD203B41FA5}">
                      <a16:colId xmlns:a16="http://schemas.microsoft.com/office/drawing/2014/main" val="2416632304"/>
                    </a:ext>
                  </a:extLst>
                </a:gridCol>
                <a:gridCol w="1483031">
                  <a:extLst>
                    <a:ext uri="{9D8B030D-6E8A-4147-A177-3AD203B41FA5}">
                      <a16:colId xmlns:a16="http://schemas.microsoft.com/office/drawing/2014/main" val="3673146550"/>
                    </a:ext>
                  </a:extLst>
                </a:gridCol>
                <a:gridCol w="1404147">
                  <a:extLst>
                    <a:ext uri="{9D8B030D-6E8A-4147-A177-3AD203B41FA5}">
                      <a16:colId xmlns:a16="http://schemas.microsoft.com/office/drawing/2014/main" val="1677868383"/>
                    </a:ext>
                  </a:extLst>
                </a:gridCol>
                <a:gridCol w="899286">
                  <a:extLst>
                    <a:ext uri="{9D8B030D-6E8A-4147-A177-3AD203B41FA5}">
                      <a16:colId xmlns:a16="http://schemas.microsoft.com/office/drawing/2014/main" val="67727642"/>
                    </a:ext>
                  </a:extLst>
                </a:gridCol>
                <a:gridCol w="1246379">
                  <a:extLst>
                    <a:ext uri="{9D8B030D-6E8A-4147-A177-3AD203B41FA5}">
                      <a16:colId xmlns:a16="http://schemas.microsoft.com/office/drawing/2014/main" val="2857600795"/>
                    </a:ext>
                  </a:extLst>
                </a:gridCol>
              </a:tblGrid>
              <a:tr h="694994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pt-BR" sz="1800" dirty="0" smtClean="0"/>
                        <a:t>Deus</a:t>
                      </a:r>
                      <a:endParaRPr lang="pt-BR" sz="1800" dirty="0"/>
                    </a:p>
                  </a:txBody>
                  <a:tcPr marL="85657" marR="85657" marT="42829" marB="428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pt-BR" sz="1800" dirty="0" smtClean="0"/>
                        <a:t>Alimentação</a:t>
                      </a:r>
                      <a:endParaRPr lang="pt-BR" sz="1800" dirty="0"/>
                    </a:p>
                  </a:txBody>
                  <a:tcPr marL="85657" marR="85657" marT="42829" marB="428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pt-BR" sz="1800" dirty="0" smtClean="0"/>
                        <a:t>Transporte</a:t>
                      </a:r>
                      <a:endParaRPr lang="pt-BR" sz="1800" dirty="0"/>
                    </a:p>
                  </a:txBody>
                  <a:tcPr marL="85657" marR="85657" marT="42829" marB="428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pt-BR" sz="1800" dirty="0" smtClean="0"/>
                        <a:t>Saúde</a:t>
                      </a:r>
                      <a:endParaRPr lang="pt-BR" sz="1800" dirty="0"/>
                    </a:p>
                  </a:txBody>
                  <a:tcPr marL="85657" marR="85657" marT="42829" marB="428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pt-BR" sz="1800" dirty="0" smtClean="0"/>
                        <a:t>vestuário</a:t>
                      </a:r>
                      <a:endParaRPr lang="pt-BR" sz="1800" dirty="0"/>
                    </a:p>
                  </a:txBody>
                  <a:tcPr marL="85657" marR="85657" marT="42829" marB="4282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53135"/>
                  </a:ext>
                </a:extLst>
              </a:tr>
              <a:tr h="468246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endParaRPr lang="pt-BR" sz="3200"/>
                    </a:p>
                  </a:txBody>
                  <a:tcPr marL="85657" marR="85657" marT="42829" marB="428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endParaRPr lang="pt-BR" sz="3200"/>
                    </a:p>
                  </a:txBody>
                  <a:tcPr marL="85657" marR="85657" marT="42829" marB="428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endParaRPr lang="pt-BR" sz="3200"/>
                    </a:p>
                  </a:txBody>
                  <a:tcPr marL="85657" marR="85657" marT="42829" marB="428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endParaRPr lang="pt-BR" sz="3200"/>
                    </a:p>
                  </a:txBody>
                  <a:tcPr marL="85657" marR="85657" marT="42829" marB="428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endParaRPr lang="pt-BR" sz="3200" dirty="0"/>
                    </a:p>
                  </a:txBody>
                  <a:tcPr marL="85657" marR="85657" marT="42829" marB="42829"/>
                </a:tc>
                <a:extLst>
                  <a:ext uri="{0D108BD9-81ED-4DB2-BD59-A6C34878D82A}">
                    <a16:rowId xmlns:a16="http://schemas.microsoft.com/office/drawing/2014/main" val="67445216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180124"/>
              </p:ext>
            </p:extLst>
          </p:nvPr>
        </p:nvGraphicFramePr>
        <p:xfrm>
          <a:off x="2641885" y="4351989"/>
          <a:ext cx="5856935" cy="1489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261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Educação</a:t>
                      </a:r>
                      <a:endParaRPr lang="pt-BR" sz="1800" dirty="0"/>
                    </a:p>
                  </a:txBody>
                  <a:tcPr marL="85657" marR="85657" marT="42829" marB="428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Higiene</a:t>
                      </a:r>
                      <a:endParaRPr lang="pt-BR" sz="1800" dirty="0"/>
                    </a:p>
                  </a:txBody>
                  <a:tcPr marL="85657" marR="85657" marT="42829" marB="428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Lazer</a:t>
                      </a:r>
                      <a:endParaRPr lang="pt-BR" sz="1800" dirty="0"/>
                    </a:p>
                  </a:txBody>
                  <a:tcPr marL="85657" marR="85657" marT="42829" marB="428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Moradia (água, luz, telefone, internet)</a:t>
                      </a:r>
                      <a:endParaRPr lang="pt-BR" sz="1800" dirty="0"/>
                    </a:p>
                  </a:txBody>
                  <a:tcPr marL="85657" marR="85657" marT="42829" marB="428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Poupança</a:t>
                      </a:r>
                      <a:endParaRPr lang="pt-BR" sz="1800" dirty="0"/>
                    </a:p>
                  </a:txBody>
                  <a:tcPr marL="85657" marR="85657" marT="42829" marB="4282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177">
                <a:tc>
                  <a:txBody>
                    <a:bodyPr/>
                    <a:lstStyle/>
                    <a:p>
                      <a:endParaRPr lang="pt-BR" sz="3200" dirty="0"/>
                    </a:p>
                  </a:txBody>
                  <a:tcPr marL="85657" marR="85657" marT="42829" marB="42829"/>
                </a:tc>
                <a:tc>
                  <a:txBody>
                    <a:bodyPr/>
                    <a:lstStyle/>
                    <a:p>
                      <a:endParaRPr lang="pt-BR" sz="3200" dirty="0"/>
                    </a:p>
                  </a:txBody>
                  <a:tcPr marL="85657" marR="85657" marT="42829" marB="42829"/>
                </a:tc>
                <a:tc>
                  <a:txBody>
                    <a:bodyPr/>
                    <a:lstStyle/>
                    <a:p>
                      <a:endParaRPr lang="pt-BR" sz="3200" dirty="0"/>
                    </a:p>
                  </a:txBody>
                  <a:tcPr marL="85657" marR="85657" marT="42829" marB="42829"/>
                </a:tc>
                <a:tc>
                  <a:txBody>
                    <a:bodyPr/>
                    <a:lstStyle/>
                    <a:p>
                      <a:endParaRPr lang="pt-BR" sz="3200" dirty="0"/>
                    </a:p>
                  </a:txBody>
                  <a:tcPr marL="85657" marR="85657" marT="42829" marB="42829"/>
                </a:tc>
                <a:tc>
                  <a:txBody>
                    <a:bodyPr/>
                    <a:lstStyle/>
                    <a:p>
                      <a:endParaRPr lang="pt-BR" sz="3200" dirty="0"/>
                    </a:p>
                  </a:txBody>
                  <a:tcPr marL="85657" marR="85657" marT="42829" marB="428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6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1958471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BR" sz="4000" dirty="0">
                <a:latin typeface="+mj-lt"/>
              </a:rPr>
              <a:t>Lembre-se que quando o assunto é </a:t>
            </a:r>
            <a:r>
              <a:rPr lang="pt-BR" sz="4000" b="1" i="1" dirty="0">
                <a:latin typeface="+mj-lt"/>
              </a:rPr>
              <a:t>dinheiro e família </a:t>
            </a:r>
            <a:r>
              <a:rPr lang="pt-BR" sz="4000" dirty="0">
                <a:latin typeface="+mj-lt"/>
              </a:rPr>
              <a:t>o melhor é pedir sabedoria a Deus</a:t>
            </a:r>
            <a:r>
              <a:rPr lang="pt-BR" sz="4000" dirty="0" smtClean="0">
                <a:latin typeface="+mj-lt"/>
              </a:rPr>
              <a:t>!</a:t>
            </a:r>
          </a:p>
          <a:p>
            <a:pPr lvl="1" algn="ctr"/>
            <a:endParaRPr lang="pt-BR" sz="1400" dirty="0">
              <a:latin typeface="+mj-lt"/>
            </a:endParaRPr>
          </a:p>
          <a:p>
            <a:pPr lvl="1" algn="ctr"/>
            <a:r>
              <a:rPr lang="en-US" sz="4000" b="1" dirty="0" smtClean="0">
                <a:latin typeface="+mj-lt"/>
              </a:rPr>
              <a:t>LEIA </a:t>
            </a:r>
          </a:p>
          <a:p>
            <a:pPr lvl="1" algn="ctr"/>
            <a:r>
              <a:rPr lang="en-US" sz="4000" dirty="0" smtClean="0">
                <a:latin typeface="+mj-lt"/>
              </a:rPr>
              <a:t>MATEUS </a:t>
            </a:r>
            <a:r>
              <a:rPr lang="en-US" sz="4000" dirty="0">
                <a:latin typeface="+mj-lt"/>
              </a:rPr>
              <a:t>6:21</a:t>
            </a:r>
          </a:p>
          <a:p>
            <a:pPr lvl="1" algn="ctr"/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03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255" y="2292122"/>
            <a:ext cx="7297179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</a:rPr>
              <a:t>CREIA</a:t>
            </a:r>
            <a:endParaRPr lang="en-US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48" y="3913440"/>
            <a:ext cx="8519504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2000" dirty="0"/>
              <a:t>Deus é quem dá o sustento para sua </a:t>
            </a:r>
            <a:r>
              <a:rPr lang="pt-BR" sz="2000" dirty="0" smtClean="0"/>
              <a:t>família!</a:t>
            </a:r>
            <a:endParaRPr lang="pt-BR" sz="2000" dirty="0"/>
          </a:p>
          <a:p>
            <a:pPr>
              <a:buFont typeface="Wingdings" panose="05000000000000000000" pitchFamily="2" charset="2"/>
              <a:buChar char="v"/>
            </a:pPr>
            <a:endParaRPr lang="pt-BR" sz="11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sz="2000" dirty="0" smtClean="0"/>
              <a:t>Deus </a:t>
            </a:r>
            <a:r>
              <a:rPr lang="pt-BR" sz="2000" dirty="0"/>
              <a:t>te ajuda a administrar as finanças </a:t>
            </a:r>
            <a:r>
              <a:rPr lang="pt-BR" sz="2000" dirty="0" smtClean="0"/>
              <a:t>da </a:t>
            </a:r>
            <a:r>
              <a:rPr lang="pt-BR" sz="2000" dirty="0"/>
              <a:t>família solicitando 10</a:t>
            </a:r>
            <a:r>
              <a:rPr lang="pt-BR" sz="2000" dirty="0" smtClean="0"/>
              <a:t>% (</a:t>
            </a:r>
            <a:r>
              <a:rPr lang="pt-BR" sz="2000" dirty="0"/>
              <a:t>dízimo) para que ELE invista na pregação do evangelho para a salvação de outras </a:t>
            </a:r>
            <a:r>
              <a:rPr lang="pt-BR" sz="2000" dirty="0" smtClean="0"/>
              <a:t>famílias</a:t>
            </a:r>
            <a:r>
              <a:rPr lang="pt-BR" sz="2000" dirty="0"/>
              <a:t>!</a:t>
            </a:r>
            <a:endParaRPr lang="pt-BR" sz="2000" dirty="0" smtClean="0"/>
          </a:p>
          <a:p>
            <a:pPr>
              <a:buFont typeface="Wingdings" panose="05000000000000000000" pitchFamily="2" charset="2"/>
              <a:buChar char="v"/>
            </a:pPr>
            <a:endParaRPr lang="pt-BR" sz="1200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sz="2000" dirty="0"/>
              <a:t>Os 90% de suas rendas devem ser usados com aquilo que Deus sabe que é para o bem da sua família, incluindo o ato de ofertar. </a:t>
            </a:r>
          </a:p>
        </p:txBody>
      </p:sp>
    </p:spTree>
    <p:extLst>
      <p:ext uri="{BB962C8B-B14F-4D97-AF65-F5344CB8AC3E}">
        <p14:creationId xmlns:p14="http://schemas.microsoft.com/office/powerpoint/2010/main" val="21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625"/>
            <a:ext cx="476315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MARQUE V OU F 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>
                <a:latin typeface="+mj-lt"/>
              </a:rPr>
              <a:t> EU </a:t>
            </a:r>
            <a:r>
              <a:rPr lang="pt-BR" sz="2400" dirty="0" smtClean="0">
                <a:latin typeface="+mj-lt"/>
              </a:rPr>
              <a:t>ENTREGO O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400" dirty="0">
                <a:latin typeface="+mj-lt"/>
              </a:rPr>
              <a:t>QUANTO EU QUISER DE DÍZIMO.</a:t>
            </a: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>
                <a:latin typeface="+mj-lt"/>
              </a:rPr>
              <a:t>SE EU DEVOLVO O DÍZIMO ESTOU LIBERADO DE SER OFERTANTE.</a:t>
            </a: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>
                <a:latin typeface="+mj-lt"/>
              </a:rPr>
              <a:t> NÃO DIZIMAR E NÃO OFERTAR É CONSIDERADO POR DEUS COMO ROUBO.</a:t>
            </a: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3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625"/>
            <a:ext cx="47631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MARQUE V OU F 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>
                <a:latin typeface="+mj-lt"/>
              </a:rPr>
              <a:t>NINGUÉM FICA MAIS POBRE POR SER FIEL A DEUS.</a:t>
            </a: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>
                <a:latin typeface="+mj-lt"/>
              </a:rPr>
              <a:t>O USO QUE FAÇO DO DINHEIRO NÃO AFETA A FELICIDADE DA MINHA FAMÍLIA.</a:t>
            </a: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38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970" y="1949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DESAFIO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51" y="3399406"/>
            <a:ext cx="863393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latin typeface="+mj-lt"/>
              </a:rPr>
              <a:t>USAREI MEU DINHEIRO PARA A ALEGRIA DE DEUS. INCLUSIVE, SEREI UM DIZIMISTA FIEL E OFERTAREI AO </a:t>
            </a:r>
            <a:r>
              <a:rPr lang="pt-BR" b="1" i="1" dirty="0">
                <a:latin typeface="+mj-lt"/>
              </a:rPr>
              <a:t>SENHOR</a:t>
            </a:r>
            <a:r>
              <a:rPr lang="pt-BR" dirty="0">
                <a:latin typeface="+mj-lt"/>
              </a:rPr>
              <a:t> COMO </a:t>
            </a:r>
            <a:r>
              <a:rPr lang="pt-BR" dirty="0" smtClean="0">
                <a:latin typeface="+mj-lt"/>
              </a:rPr>
              <a:t>GRATIDÃO E RECONHECIMENTO </a:t>
            </a:r>
            <a:r>
              <a:rPr lang="pt-BR" dirty="0">
                <a:latin typeface="+mj-lt"/>
              </a:rPr>
              <a:t>PELO SUSTENTO QUE ELE OFERECE A MINHA FAMILIA.</a:t>
            </a:r>
          </a:p>
        </p:txBody>
      </p:sp>
    </p:spTree>
    <p:extLst>
      <p:ext uri="{BB962C8B-B14F-4D97-AF65-F5344CB8AC3E}">
        <p14:creationId xmlns:p14="http://schemas.microsoft.com/office/powerpoint/2010/main" val="41779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18" y="174040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PRÓXIMO ESTUDO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44" y="3238681"/>
            <a:ext cx="84177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>
                <a:latin typeface="+mj-lt"/>
              </a:rPr>
              <a:t>SUA SAÚDE ESTÁ 100%? </a:t>
            </a:r>
          </a:p>
          <a:p>
            <a:pPr marL="0" indent="0" algn="ctr">
              <a:buNone/>
            </a:pPr>
            <a:endParaRPr lang="pt-BR" sz="1600" dirty="0" smtClean="0">
              <a:latin typeface="+mj-lt"/>
            </a:endParaRPr>
          </a:p>
          <a:p>
            <a:pPr marL="0" indent="0" algn="ctr">
              <a:buNone/>
            </a:pPr>
            <a:r>
              <a:rPr lang="pt-BR" sz="3200" dirty="0" smtClean="0">
                <a:latin typeface="+mj-lt"/>
              </a:rPr>
              <a:t>O QUE </a:t>
            </a:r>
            <a:r>
              <a:rPr lang="pt-BR" sz="3200" dirty="0">
                <a:latin typeface="+mj-lt"/>
              </a:rPr>
              <a:t>DEUS E A CIÊNCIA NOS ENSINAM A FAZER PARA TERMOS VIDA LONGA? </a:t>
            </a:r>
          </a:p>
          <a:p>
            <a:pPr marL="0" indent="0" algn="ctr">
              <a:buNone/>
            </a:pP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7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858" y="2440800"/>
            <a:ext cx="40132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DESEJAMOS 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DEUS 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DÊ UM NOVO TEMPO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A SUA FAMÍLIA!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8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29594" y="2274838"/>
            <a:ext cx="8106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FAMÍLIA E SUAS FINANÇAS</a:t>
            </a:r>
            <a:endParaRPr 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80441" y="1725593"/>
            <a:ext cx="61905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QUEM GASTA MAIS, O </a:t>
            </a:r>
            <a:r>
              <a:rPr lang="pt-BR" sz="2800" dirty="0" smtClean="0"/>
              <a:t>HOMEM </a:t>
            </a:r>
            <a:r>
              <a:rPr lang="pt-BR" sz="2800" dirty="0"/>
              <a:t>OU  A MULHER</a:t>
            </a:r>
            <a:r>
              <a:rPr lang="pt-BR" sz="2800" dirty="0" smtClean="0"/>
              <a:t>?</a:t>
            </a:r>
          </a:p>
          <a:p>
            <a:pPr algn="ctr"/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VOCÊ SABE QUANTO SEU CÔNJUGE GANHA E COM O QUÊ GASTA</a:t>
            </a:r>
            <a:r>
              <a:rPr lang="pt-BR" sz="2800" dirty="0" smtClean="0"/>
              <a:t>?</a:t>
            </a:r>
          </a:p>
          <a:p>
            <a:pPr algn="ctr"/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VOCÊS </a:t>
            </a:r>
            <a:r>
              <a:rPr lang="pt-BR" sz="2800" dirty="0" smtClean="0"/>
              <a:t>TÊM </a:t>
            </a:r>
            <a:r>
              <a:rPr lang="pt-BR" sz="2800" dirty="0"/>
              <a:t>UM ORÇAMENTO FAMILIAR?</a:t>
            </a:r>
          </a:p>
        </p:txBody>
      </p:sp>
    </p:spTree>
    <p:extLst>
      <p:ext uri="{BB962C8B-B14F-4D97-AF65-F5344CB8AC3E}">
        <p14:creationId xmlns:p14="http://schemas.microsoft.com/office/powerpoint/2010/main" val="29102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83" y="132254"/>
            <a:ext cx="8671034" cy="578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74593" y="223033"/>
            <a:ext cx="7509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COMO AS FAMÍLIAS BRASILEIRAS GASTAM?</a:t>
            </a:r>
            <a:br>
              <a:rPr lang="pt-BR" sz="2800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823941" y="6336179"/>
            <a:ext cx="5229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https://istoe.com.br/195047_COMO+OS+BRASILEIROS+GASTAM/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3"/>
          <a:srcRect r="29665" b="38204"/>
          <a:stretch/>
        </p:blipFill>
        <p:spPr>
          <a:xfrm>
            <a:off x="2867067" y="832753"/>
            <a:ext cx="4834056" cy="545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88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74593" y="355345"/>
            <a:ext cx="7509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COMO AS FAMÍLIAS BRASILEIRAS GASTAM?</a:t>
            </a:r>
            <a:br>
              <a:rPr lang="pt-BR" sz="2800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13108" y="5012201"/>
            <a:ext cx="568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https://istoe.com.br/195047_COMO+OS+BRASILEIROS+GASTAM/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3"/>
          <a:srcRect t="62242"/>
          <a:stretch/>
        </p:blipFill>
        <p:spPr>
          <a:xfrm>
            <a:off x="2121712" y="1634707"/>
            <a:ext cx="6814962" cy="330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5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012953" y="766104"/>
            <a:ext cx="4837166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+mj-lt"/>
              </a:rPr>
              <a:t>DIANTE DE UM ORÇAMENTO TÃO APERTADO, QUE PORÇÃO DA NOSSA RENDA PERTENCE A DEUS</a:t>
            </a:r>
            <a:r>
              <a:rPr lang="pt-BR" sz="2800" dirty="0" smtClean="0">
                <a:latin typeface="+mj-lt"/>
              </a:rPr>
              <a:t>?</a:t>
            </a:r>
          </a:p>
          <a:p>
            <a:pPr algn="ctr"/>
            <a:endParaRPr lang="pt-BR" sz="2800" dirty="0">
              <a:latin typeface="+mj-lt"/>
            </a:endParaRPr>
          </a:p>
          <a:p>
            <a:pPr algn="ctr"/>
            <a:r>
              <a:rPr lang="en-US" sz="2800" dirty="0"/>
              <a:t>( ) TUDO</a:t>
            </a:r>
          </a:p>
          <a:p>
            <a:pPr algn="ctr"/>
            <a:r>
              <a:rPr lang="en-US" sz="2800" dirty="0"/>
              <a:t>( ) O DÍZIMO</a:t>
            </a:r>
          </a:p>
          <a:p>
            <a:pPr algn="ctr"/>
            <a:endParaRPr lang="pt-BR" sz="2800" dirty="0" smtClean="0">
              <a:latin typeface="+mj-lt"/>
            </a:endParaRPr>
          </a:p>
          <a:p>
            <a:pPr algn="ctr"/>
            <a:endParaRPr lang="pt-BR" sz="2800" dirty="0" smtClean="0"/>
          </a:p>
          <a:p>
            <a:pPr algn="ctr"/>
            <a:r>
              <a:rPr lang="pt-BR" sz="2800" b="1" dirty="0" smtClean="0"/>
              <a:t>LEIA </a:t>
            </a:r>
          </a:p>
          <a:p>
            <a:pPr algn="ctr"/>
            <a:r>
              <a:rPr lang="en-US" sz="2800" dirty="0" smtClean="0"/>
              <a:t>GÊNESIS </a:t>
            </a:r>
            <a:r>
              <a:rPr lang="en-US" sz="2800" dirty="0"/>
              <a:t>28:22</a:t>
            </a:r>
          </a:p>
          <a:p>
            <a:pPr algn="ctr"/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98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43209" y="2066551"/>
            <a:ext cx="856637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BR" sz="3200" dirty="0">
                <a:latin typeface="+mj-lt"/>
              </a:rPr>
              <a:t>PARA CRENTES, PESSOAS QUE ENTENDERAM E ACEITARAM A SALVAÇÃO POR MEIO DE CRISTO, OFERTA E </a:t>
            </a:r>
            <a:r>
              <a:rPr lang="pt-BR" sz="3200" dirty="0" smtClean="0">
                <a:latin typeface="+mj-lt"/>
              </a:rPr>
              <a:t>DÍZIMO </a:t>
            </a:r>
            <a:r>
              <a:rPr lang="pt-BR" sz="3200" dirty="0">
                <a:latin typeface="+mj-lt"/>
              </a:rPr>
              <a:t>É </a:t>
            </a:r>
            <a:r>
              <a:rPr lang="pt-BR" sz="3200" dirty="0" smtClean="0">
                <a:latin typeface="+mj-lt"/>
              </a:rPr>
              <a:t>UMA OBRIGAÇÃO ASSUMIDA </a:t>
            </a:r>
            <a:r>
              <a:rPr lang="pt-BR" sz="3200" dirty="0">
                <a:latin typeface="+mj-lt"/>
              </a:rPr>
              <a:t>E DEVE SER </a:t>
            </a:r>
            <a:r>
              <a:rPr lang="pt-BR" sz="3200" dirty="0" smtClean="0">
                <a:latin typeface="+mj-lt"/>
              </a:rPr>
              <a:t>CUMPRIDA.</a:t>
            </a:r>
          </a:p>
          <a:p>
            <a:pPr lvl="1" algn="ctr"/>
            <a:endParaRPr lang="pt-BR" sz="3200" dirty="0">
              <a:latin typeface="+mj-lt"/>
            </a:endParaRPr>
          </a:p>
          <a:p>
            <a:pPr lvl="1" algn="ctr"/>
            <a:r>
              <a:rPr lang="en-US" sz="4000" dirty="0" smtClean="0"/>
              <a:t>LEIA MALAQUIAS </a:t>
            </a:r>
            <a:r>
              <a:rPr lang="en-US" sz="4000" dirty="0"/>
              <a:t>3:7,8</a:t>
            </a:r>
          </a:p>
          <a:p>
            <a:pPr lvl="1" algn="ctr"/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9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1971981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BR" sz="3200" dirty="0">
                <a:latin typeface="+mj-lt"/>
              </a:rPr>
              <a:t>POR QUAL MOTIVO MUITAS FAMÍLIAS VIVEM SOB A MALDICÃO DAS DÍVIDAS E ACORRENTADAS AO DESGOSTO COM A VIDA</a:t>
            </a:r>
            <a:r>
              <a:rPr lang="pt-BR" sz="3200" dirty="0" smtClean="0">
                <a:latin typeface="+mj-lt"/>
              </a:rPr>
              <a:t>?</a:t>
            </a:r>
          </a:p>
          <a:p>
            <a:pPr lvl="1" algn="ctr"/>
            <a:endParaRPr lang="pt-BR" sz="1100" dirty="0" smtClean="0">
              <a:latin typeface="+mj-lt"/>
            </a:endParaRPr>
          </a:p>
          <a:p>
            <a:pPr lvl="1" algn="ctr"/>
            <a:r>
              <a:rPr lang="pt-BR" sz="3200" b="1" dirty="0" smtClean="0">
                <a:latin typeface="+mj-lt"/>
              </a:rPr>
              <a:t>LEIA </a:t>
            </a:r>
          </a:p>
          <a:p>
            <a:pPr lvl="1" algn="ctr"/>
            <a:r>
              <a:rPr lang="pt-BR" sz="3200" b="1" dirty="0" smtClean="0">
                <a:latin typeface="+mj-lt"/>
              </a:rPr>
              <a:t>MALAQUIAS </a:t>
            </a:r>
            <a:r>
              <a:rPr lang="pt-BR" sz="3200" b="1" dirty="0">
                <a:latin typeface="+mj-lt"/>
              </a:rPr>
              <a:t>3:8,9</a:t>
            </a:r>
          </a:p>
          <a:p>
            <a:pPr lvl="1" algn="ctr"/>
            <a:r>
              <a:rPr lang="pt-BR" sz="3200" b="1" dirty="0">
                <a:latin typeface="+mj-lt"/>
              </a:rPr>
              <a:t>1 TIMÓTEO 6:10</a:t>
            </a:r>
          </a:p>
          <a:p>
            <a:pPr lvl="1" algn="ctr"/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67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403</Words>
  <Application>Microsoft Office PowerPoint</Application>
  <PresentationFormat>Apresentação na tela (4:3)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Franklin Gothic Medium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Deus não pode ser um item do orçamento!   Ele é o motivo de eu ter recurso!   Quando precisamos de trabalho quem nos abre a porta?  Quem nos dá saúde para cumprir as obrigações profissionais? </vt:lpstr>
      <vt:lpstr>Apresentação do PowerPoint</vt:lpstr>
      <vt:lpstr>Apresentação do PowerPoint</vt:lpstr>
      <vt:lpstr>CREIA</vt:lpstr>
      <vt:lpstr>RESUMO</vt:lpstr>
      <vt:lpstr>RESUMO</vt:lpstr>
      <vt:lpstr>DESAFIO</vt:lpstr>
      <vt:lpstr>PRÓXIMO ESTUDO</vt:lpstr>
      <vt:lpstr>DESEJAMOS  QUE DEUS DÊ UM NOVO TEMPO PARA A SUA FAMÍLIA!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Soares</dc:creator>
  <cp:lastModifiedBy>Fernanda Beatriz</cp:lastModifiedBy>
  <cp:revision>42</cp:revision>
  <dcterms:created xsi:type="dcterms:W3CDTF">2017-12-26T19:08:02Z</dcterms:created>
  <dcterms:modified xsi:type="dcterms:W3CDTF">2018-03-23T12:18:07Z</dcterms:modified>
</cp:coreProperties>
</file>