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67" r:id="rId5"/>
    <p:sldId id="323" r:id="rId6"/>
    <p:sldId id="282" r:id="rId7"/>
    <p:sldId id="325" r:id="rId8"/>
    <p:sldId id="31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12" r:id="rId18"/>
    <p:sldId id="299" r:id="rId19"/>
    <p:sldId id="334" r:id="rId20"/>
    <p:sldId id="300" r:id="rId21"/>
    <p:sldId id="320" r:id="rId22"/>
    <p:sldId id="302" r:id="rId23"/>
    <p:sldId id="27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744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19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45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556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7027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97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50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6110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794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6325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94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DE24-582C-4378-AA0F-E89A6562778B}" type="datetimeFigureOut">
              <a:rPr lang="pt-BR" smtClean="0"/>
              <a:t>23/03/2018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CD585-5E24-441E-93FE-2575712C335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252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9184" y="1970014"/>
            <a:ext cx="481012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3200" dirty="0">
                <a:latin typeface="+mj-lt"/>
              </a:rPr>
              <a:t>Um time de futebol pode ser idolatrado</a:t>
            </a:r>
            <a:r>
              <a:rPr lang="pt-BR" sz="3200" dirty="0" smtClean="0">
                <a:latin typeface="+mj-lt"/>
              </a:rPr>
              <a:t>?</a:t>
            </a:r>
          </a:p>
          <a:p>
            <a:pPr lvl="1" algn="just"/>
            <a:endParaRPr lang="pt-BR" sz="3200" dirty="0">
              <a:latin typeface="+mj-lt"/>
            </a:endParaRPr>
          </a:p>
          <a:p>
            <a:pPr lvl="1" algn="just"/>
            <a:r>
              <a:rPr lang="pt-BR" sz="3200" dirty="0">
                <a:latin typeface="+mj-lt"/>
              </a:rPr>
              <a:t>Uma roupa pode ser idolatrada</a:t>
            </a:r>
            <a:r>
              <a:rPr lang="pt-BR" sz="3200" dirty="0" smtClean="0">
                <a:latin typeface="+mj-lt"/>
              </a:rPr>
              <a:t>?</a:t>
            </a:r>
          </a:p>
          <a:p>
            <a:pPr lvl="1" algn="just"/>
            <a:endParaRPr lang="pt-BR" sz="3200" dirty="0">
              <a:latin typeface="+mj-lt"/>
            </a:endParaRPr>
          </a:p>
          <a:p>
            <a:pPr lvl="1" algn="just"/>
            <a:r>
              <a:rPr lang="pt-BR" sz="3200" dirty="0">
                <a:latin typeface="+mj-lt"/>
              </a:rPr>
              <a:t>Um celular pode ser idolatrado?</a:t>
            </a:r>
          </a:p>
        </p:txBody>
      </p:sp>
      <p:sp>
        <p:nvSpPr>
          <p:cNvPr id="6" name="Retângulo 5"/>
          <p:cNvSpPr/>
          <p:nvPr/>
        </p:nvSpPr>
        <p:spPr>
          <a:xfrm>
            <a:off x="983387" y="69504"/>
            <a:ext cx="35317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 smtClean="0">
                <a:latin typeface="+mj-lt"/>
              </a:rPr>
              <a:t>LEIA </a:t>
            </a:r>
          </a:p>
          <a:p>
            <a:pPr algn="ctr"/>
            <a:r>
              <a:rPr lang="pt-BR" sz="4400" dirty="0" smtClean="0">
                <a:latin typeface="+mj-lt"/>
              </a:rPr>
              <a:t>ÊXODO 20: 4-6</a:t>
            </a:r>
            <a:endParaRPr lang="pt-BR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51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3512" y="2010543"/>
            <a:ext cx="409402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4000" dirty="0">
                <a:latin typeface="+mj-lt"/>
              </a:rPr>
              <a:t>Há algo em sua casa que está sendo o seu </a:t>
            </a:r>
            <a:r>
              <a:rPr lang="pt-BR" sz="4000" dirty="0" smtClean="0">
                <a:latin typeface="+mj-lt"/>
              </a:rPr>
              <a:t>deus</a:t>
            </a:r>
            <a:r>
              <a:rPr lang="pt-BR" sz="4000" dirty="0">
                <a:latin typeface="+mj-lt"/>
              </a:rPr>
              <a:t>?</a:t>
            </a:r>
          </a:p>
        </p:txBody>
      </p:sp>
      <p:sp>
        <p:nvSpPr>
          <p:cNvPr id="6" name="Retângulo 5"/>
          <p:cNvSpPr/>
          <p:nvPr/>
        </p:nvSpPr>
        <p:spPr>
          <a:xfrm>
            <a:off x="279488" y="-65594"/>
            <a:ext cx="4290958" cy="1754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b="1" dirty="0" smtClean="0">
                <a:latin typeface="+mj-lt"/>
              </a:rPr>
              <a:t>LEIA </a:t>
            </a:r>
          </a:p>
          <a:p>
            <a:pPr algn="ctr"/>
            <a:r>
              <a:rPr lang="pt-BR" sz="5400" dirty="0" smtClean="0">
                <a:latin typeface="+mj-lt"/>
              </a:rPr>
              <a:t>ÊXODO 20: 4-6</a:t>
            </a:r>
            <a:endParaRPr lang="pt-BR" sz="5400" dirty="0">
              <a:latin typeface="+mj-lt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3923" y="1659284"/>
            <a:ext cx="4864463" cy="323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9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68129" y="2253723"/>
            <a:ext cx="544281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800" dirty="0">
                <a:latin typeface="+mj-lt"/>
              </a:rPr>
              <a:t>Quantas vezes você clama pelo nome de Deus?</a:t>
            </a:r>
          </a:p>
          <a:p>
            <a:pPr lvl="1" algn="just"/>
            <a:endParaRPr lang="pt-BR" sz="2800" dirty="0">
              <a:latin typeface="+mj-lt"/>
            </a:endParaRPr>
          </a:p>
          <a:p>
            <a:pPr lvl="1" algn="just"/>
            <a:r>
              <a:rPr lang="pt-BR" sz="2800" dirty="0">
                <a:latin typeface="+mj-lt"/>
              </a:rPr>
              <a:t>Quer comendo, quer bebendo, quer brincando, quer cantando, quer dirigindo, quer assistindo ou navegando na internet, honre  o nome de Deus. </a:t>
            </a:r>
          </a:p>
          <a:p>
            <a:pPr lvl="1" algn="just"/>
            <a:endParaRPr lang="pt-BR" sz="2800" dirty="0">
              <a:latin typeface="+mj-lt"/>
            </a:endParaRPr>
          </a:p>
          <a:p>
            <a:pPr lvl="1" algn="just"/>
            <a:endParaRPr lang="pt-BR" sz="2800" dirty="0">
              <a:latin typeface="+mj-lt"/>
            </a:endParaRPr>
          </a:p>
          <a:p>
            <a:pPr lvl="1" algn="just"/>
            <a:endParaRPr lang="pt-BR" sz="2800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45586" y="96525"/>
            <a:ext cx="412166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6000" b="1" dirty="0" smtClean="0">
                <a:latin typeface="+mj-lt"/>
              </a:rPr>
              <a:t>LEIA </a:t>
            </a:r>
          </a:p>
          <a:p>
            <a:pPr algn="ctr"/>
            <a:r>
              <a:rPr lang="pt-BR" sz="6000" b="1" dirty="0" smtClean="0">
                <a:latin typeface="+mj-lt"/>
              </a:rPr>
              <a:t>ÊXODO 20: 7</a:t>
            </a:r>
            <a:endParaRPr lang="pt-BR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48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135115" y="2064584"/>
            <a:ext cx="52536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800" dirty="0">
                <a:latin typeface="+mj-lt"/>
              </a:rPr>
              <a:t>Toda família precisa de períodos específicos de descanso. Esta é uma Lei de Sucesso!</a:t>
            </a:r>
          </a:p>
          <a:p>
            <a:pPr lvl="1" algn="just"/>
            <a:endParaRPr lang="pt-BR" sz="2800" dirty="0">
              <a:latin typeface="+mj-lt"/>
            </a:endParaRPr>
          </a:p>
          <a:p>
            <a:pPr lvl="1" algn="just"/>
            <a:r>
              <a:rPr lang="pt-BR" sz="2800" dirty="0">
                <a:latin typeface="+mj-lt"/>
              </a:rPr>
              <a:t>Sua família usa o sábado como um dia de </a:t>
            </a:r>
            <a:r>
              <a:rPr lang="pt-BR" sz="2800" dirty="0" smtClean="0">
                <a:latin typeface="+mj-lt"/>
              </a:rPr>
              <a:t>celebração </a:t>
            </a:r>
            <a:r>
              <a:rPr lang="pt-BR" sz="2800" dirty="0">
                <a:latin typeface="+mj-lt"/>
              </a:rPr>
              <a:t>da paz, do amor, da amizade, da solidariedade?</a:t>
            </a:r>
          </a:p>
        </p:txBody>
      </p:sp>
      <p:sp>
        <p:nvSpPr>
          <p:cNvPr id="6" name="Retângulo 5"/>
          <p:cNvSpPr/>
          <p:nvPr/>
        </p:nvSpPr>
        <p:spPr>
          <a:xfrm>
            <a:off x="701365" y="96526"/>
            <a:ext cx="414668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b="1" dirty="0" smtClean="0">
                <a:latin typeface="+mj-lt"/>
              </a:rPr>
              <a:t>LEIA </a:t>
            </a:r>
          </a:p>
          <a:p>
            <a:pPr algn="ctr"/>
            <a:r>
              <a:rPr lang="pt-BR" sz="4800" dirty="0" smtClean="0">
                <a:latin typeface="+mj-lt"/>
              </a:rPr>
              <a:t>ÊXODO 20: 8-11</a:t>
            </a:r>
            <a:endParaRPr lang="pt-BR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25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-202677" y="1848424"/>
            <a:ext cx="54992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600" dirty="0">
                <a:latin typeface="+mj-lt"/>
              </a:rPr>
              <a:t>No Brasil, 24 milhões de pessoas têm mais de 60 anos, o que representa quase 13% da população</a:t>
            </a:r>
            <a:r>
              <a:rPr lang="pt-BR" sz="2600" dirty="0" smtClean="0">
                <a:latin typeface="+mj-lt"/>
              </a:rPr>
              <a:t>;</a:t>
            </a:r>
          </a:p>
          <a:p>
            <a:pPr lvl="1" algn="just"/>
            <a:endParaRPr lang="pt-BR" sz="2600" dirty="0">
              <a:latin typeface="+mj-lt"/>
            </a:endParaRPr>
          </a:p>
          <a:p>
            <a:pPr lvl="1" algn="just"/>
            <a:r>
              <a:rPr lang="pt-BR" sz="2600" dirty="0">
                <a:latin typeface="+mj-lt"/>
              </a:rPr>
              <a:t>Expectativa de vida do brasileiro é de 75,8 anos</a:t>
            </a:r>
          </a:p>
          <a:p>
            <a:pPr lvl="1" algn="just"/>
            <a:endParaRPr lang="pt-BR" sz="2600" dirty="0" smtClean="0">
              <a:latin typeface="+mj-lt"/>
            </a:endParaRPr>
          </a:p>
          <a:p>
            <a:pPr lvl="1" algn="just"/>
            <a:r>
              <a:rPr lang="pt-BR" sz="2600" dirty="0">
                <a:latin typeface="+mj-lt"/>
              </a:rPr>
              <a:t>As mulheres vivem cerca de 10 anos a mais do que os homens.</a:t>
            </a:r>
          </a:p>
          <a:p>
            <a:pPr lvl="1" algn="just"/>
            <a:endParaRPr lang="pt-BR" sz="2600" dirty="0"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30096" y="0"/>
            <a:ext cx="378541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b="1" dirty="0" smtClean="0">
                <a:latin typeface="+mj-lt"/>
              </a:rPr>
              <a:t>LEIA</a:t>
            </a:r>
          </a:p>
          <a:p>
            <a:pPr algn="ctr"/>
            <a:r>
              <a:rPr lang="pt-BR" sz="4800" b="1" dirty="0" smtClean="0">
                <a:latin typeface="+mj-lt"/>
              </a:rPr>
              <a:t> </a:t>
            </a:r>
            <a:r>
              <a:rPr lang="pt-BR" sz="4800" dirty="0" smtClean="0">
                <a:latin typeface="+mj-lt"/>
              </a:rPr>
              <a:t>ÊXODO 20: 12</a:t>
            </a:r>
            <a:endParaRPr lang="pt-BR" sz="4800"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350579" y="6143773"/>
            <a:ext cx="39045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Referência</a:t>
            </a:r>
            <a:r>
              <a:rPr lang="pt-BR" sz="1400" dirty="0"/>
              <a:t>: Instituto Brasileiro de Geografia e Estatística (IBGE).</a:t>
            </a:r>
          </a:p>
        </p:txBody>
      </p:sp>
    </p:spTree>
    <p:extLst>
      <p:ext uri="{BB962C8B-B14F-4D97-AF65-F5344CB8AC3E}">
        <p14:creationId xmlns:p14="http://schemas.microsoft.com/office/powerpoint/2010/main" val="34346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9185" y="2078094"/>
            <a:ext cx="49293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3600" dirty="0">
                <a:latin typeface="+mj-lt"/>
              </a:rPr>
              <a:t>DE ACORDO COM A BÍBLIA A LEI PARA A </a:t>
            </a:r>
            <a:r>
              <a:rPr lang="pt-BR" sz="3600" b="1" u="sng" dirty="0">
                <a:latin typeface="+mj-lt"/>
              </a:rPr>
              <a:t>LONGEVIDADE</a:t>
            </a:r>
            <a:r>
              <a:rPr lang="pt-BR" sz="3600" dirty="0">
                <a:latin typeface="+mj-lt"/>
              </a:rPr>
              <a:t> </a:t>
            </a:r>
            <a:r>
              <a:rPr lang="pt-BR" sz="3600" dirty="0" smtClean="0">
                <a:latin typeface="+mj-lt"/>
              </a:rPr>
              <a:t>É: HONRAR</a:t>
            </a:r>
            <a:r>
              <a:rPr lang="pt-BR" sz="3600" dirty="0">
                <a:latin typeface="+mj-lt"/>
              </a:rPr>
              <a:t>, RESPEITAR, AMAR, CUIDAR, OBEDECER AOS PAIS</a:t>
            </a:r>
          </a:p>
        </p:txBody>
      </p:sp>
      <p:sp>
        <p:nvSpPr>
          <p:cNvPr id="6" name="Retângulo 5"/>
          <p:cNvSpPr/>
          <p:nvPr/>
        </p:nvSpPr>
        <p:spPr>
          <a:xfrm>
            <a:off x="947237" y="83015"/>
            <a:ext cx="36462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b="1" dirty="0" smtClean="0">
                <a:latin typeface="+mj-lt"/>
              </a:rPr>
              <a:t>LEIA </a:t>
            </a:r>
          </a:p>
          <a:p>
            <a:pPr algn="ctr"/>
            <a:r>
              <a:rPr lang="pt-BR" sz="4800" dirty="0" smtClean="0">
                <a:latin typeface="+mj-lt"/>
              </a:rPr>
              <a:t>ÊXODO 20: 12</a:t>
            </a:r>
            <a:endParaRPr lang="pt-BR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20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9185" y="2078094"/>
            <a:ext cx="49293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3600" dirty="0">
                <a:latin typeface="+mj-lt"/>
              </a:rPr>
              <a:t>A LEI DE DEUS SERVE PARA </a:t>
            </a:r>
            <a:r>
              <a:rPr lang="pt-BR" sz="3600" b="1" u="sng" dirty="0">
                <a:latin typeface="+mj-lt"/>
              </a:rPr>
              <a:t>PROTEGER</a:t>
            </a:r>
            <a:r>
              <a:rPr lang="pt-BR" sz="3600" dirty="0">
                <a:latin typeface="+mj-lt"/>
              </a:rPr>
              <a:t> NOSSA CONSCIÊNCIA, NOSSO CORPO E NOSSOS RELACIONAMENTOS!</a:t>
            </a:r>
          </a:p>
        </p:txBody>
      </p:sp>
      <p:sp>
        <p:nvSpPr>
          <p:cNvPr id="6" name="Retângulo 5"/>
          <p:cNvSpPr/>
          <p:nvPr/>
        </p:nvSpPr>
        <p:spPr>
          <a:xfrm>
            <a:off x="591539" y="191095"/>
            <a:ext cx="44586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b="1" dirty="0" smtClean="0">
                <a:latin typeface="+mj-lt"/>
              </a:rPr>
              <a:t>LEIA </a:t>
            </a:r>
          </a:p>
          <a:p>
            <a:pPr algn="ctr"/>
            <a:r>
              <a:rPr lang="pt-BR" sz="4800" dirty="0" smtClean="0">
                <a:latin typeface="+mj-lt"/>
              </a:rPr>
              <a:t>ÊXODO 20: 13-17</a:t>
            </a:r>
            <a:endParaRPr lang="pt-BR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92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875" y="2481262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CREIA</a:t>
            </a:r>
            <a:endParaRPr lang="en-US" sz="4800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875" y="4112418"/>
            <a:ext cx="80073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+mj-lt"/>
              </a:rPr>
              <a:t>Sem leis sua família irá </a:t>
            </a:r>
            <a:r>
              <a:rPr lang="pt-BR" sz="2400" dirty="0" smtClean="0">
                <a:latin typeface="+mj-lt"/>
              </a:rPr>
              <a:t>fracassar</a:t>
            </a:r>
            <a:r>
              <a:rPr lang="pt-BR" sz="2400" dirty="0">
                <a:latin typeface="+mj-lt"/>
              </a:rPr>
              <a:t>!</a:t>
            </a:r>
            <a:endParaRPr lang="pt-BR" sz="2400" dirty="0" smtClean="0">
              <a:latin typeface="+mj-lt"/>
            </a:endParaRP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A Lei de Deus é boa para o sucesso da </a:t>
            </a:r>
            <a:r>
              <a:rPr lang="pt-BR" sz="2400" dirty="0" smtClean="0">
                <a:latin typeface="+mj-lt"/>
              </a:rPr>
              <a:t>sua família</a:t>
            </a:r>
            <a:r>
              <a:rPr lang="pt-BR" sz="2400" dirty="0">
                <a:latin typeface="+mj-lt"/>
              </a:rPr>
              <a:t>!</a:t>
            </a:r>
            <a:endParaRPr lang="pt-BR" sz="2400" dirty="0" smtClean="0">
              <a:latin typeface="+mj-lt"/>
            </a:endParaRP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 marL="0" indent="0">
              <a:buNone/>
            </a:pPr>
            <a:r>
              <a:rPr lang="pt-BR" sz="2400" dirty="0">
                <a:latin typeface="+mj-lt"/>
              </a:rPr>
              <a:t>Obedecer produz felicidade e vida </a:t>
            </a:r>
            <a:r>
              <a:rPr lang="pt-BR" sz="2400" dirty="0" smtClean="0">
                <a:latin typeface="+mj-lt"/>
              </a:rPr>
              <a:t>longa!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476315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dirty="0">
                <a:latin typeface="+mj-lt"/>
              </a:rPr>
              <a:t>MARQUE V OU F </a:t>
            </a:r>
            <a:endParaRPr lang="pt-BR" sz="2400" dirty="0" smtClean="0">
              <a:latin typeface="+mj-lt"/>
            </a:endParaRP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>
                <a:latin typeface="+mj-lt"/>
              </a:rPr>
              <a:t>AS REGRAS DA FAMÍLIA SÓ ATRAPALHAM</a:t>
            </a:r>
            <a:r>
              <a:rPr lang="pt-BR" sz="2400" dirty="0" smtClean="0">
                <a:latin typeface="+mj-lt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 smtClean="0">
                <a:latin typeface="+mj-lt"/>
              </a:rPr>
              <a:t>É </a:t>
            </a:r>
            <a:r>
              <a:rPr lang="pt-BR" sz="2400" dirty="0">
                <a:latin typeface="+mj-lt"/>
              </a:rPr>
              <a:t>IMPORTANTE CADA UM SEGUIR </a:t>
            </a:r>
            <a:r>
              <a:rPr lang="pt-BR" sz="2400" dirty="0" smtClean="0">
                <a:latin typeface="+mj-lt"/>
              </a:rPr>
              <a:t>SEUS PRÓPRIOS </a:t>
            </a:r>
            <a:r>
              <a:rPr lang="pt-BR" sz="2400" dirty="0">
                <a:latin typeface="+mj-lt"/>
              </a:rPr>
              <a:t>DESEJOS </a:t>
            </a:r>
            <a:r>
              <a:rPr lang="pt-BR" sz="2400" dirty="0" smtClean="0">
                <a:latin typeface="+mj-lt"/>
              </a:rPr>
              <a:t>INDEPENDENTE DOS DEMAIS MEMBROS DA FAMÍLIA?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>
                <a:latin typeface="+mj-lt"/>
              </a:rPr>
              <a:t>O SÁBADO É O DIA QUE DEUS SEPAROU PARA MINHA FAMÍLIA TER DESCANSO E CELEBRAR O AMOR?</a:t>
            </a:r>
          </a:p>
          <a:p>
            <a:pPr>
              <a:buFont typeface="Wingdings" panose="05000000000000000000" pitchFamily="2" charset="2"/>
              <a:buChar char="q"/>
            </a:pP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3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RESUMO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1625"/>
            <a:ext cx="47631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>
                <a:latin typeface="+mj-lt"/>
              </a:rPr>
              <a:t>MARQUE V OU F </a:t>
            </a:r>
            <a:endParaRPr lang="pt-BR" sz="2400" dirty="0" smtClean="0">
              <a:latin typeface="+mj-lt"/>
            </a:endParaRP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>
                <a:latin typeface="+mj-lt"/>
              </a:rPr>
              <a:t>MINHA FAMÍLIA PRECISA PASSAR MAIS TEMPO COM DEUS</a:t>
            </a:r>
            <a:r>
              <a:rPr lang="pt-BR" sz="2400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pt-BR" sz="2400" dirty="0">
                <a:latin typeface="+mj-lt"/>
              </a:rPr>
              <a:t>POSSO ADULTERAR QUANDO QUISER</a:t>
            </a:r>
            <a:r>
              <a:rPr lang="pt-BR" sz="2400" dirty="0" smtClean="0">
                <a:latin typeface="+mj-lt"/>
              </a:rPr>
              <a:t>?</a:t>
            </a: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pt-BR" sz="2400" dirty="0">
              <a:latin typeface="+mj-lt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10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29594" y="2274838"/>
            <a:ext cx="8106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FAMÍLIA E SUAS LEIS</a:t>
            </a:r>
            <a:endParaRPr lang="pt-BR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19326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/>
              <a:t>DESAFIO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578" y="3480466"/>
            <a:ext cx="78867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dirty="0">
                <a:latin typeface="+mj-lt"/>
              </a:rPr>
              <a:t>VOU USAR OS 10 MANDAMENTOS COMO LEIS PARA O SUCESSO DA MINHA FAMÍLIA!</a:t>
            </a:r>
          </a:p>
        </p:txBody>
      </p:sp>
    </p:spTree>
    <p:extLst>
      <p:ext uri="{BB962C8B-B14F-4D97-AF65-F5344CB8AC3E}">
        <p14:creationId xmlns:p14="http://schemas.microsoft.com/office/powerpoint/2010/main" val="41779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7957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PRÓXIMO ESTUDO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81" y="2981991"/>
            <a:ext cx="904941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latin typeface="+mj-lt"/>
              </a:rPr>
              <a:t>QUAL O MELHOR DIA DA SEMANA? </a:t>
            </a:r>
          </a:p>
          <a:p>
            <a:pPr marL="0" indent="0" algn="ctr">
              <a:buNone/>
            </a:pPr>
            <a:endParaRPr lang="pt-BR" sz="2400" dirty="0" smtClean="0">
              <a:latin typeface="+mj-lt"/>
            </a:endParaRPr>
          </a:p>
          <a:p>
            <a:pPr marL="0" indent="0" algn="ctr">
              <a:buNone/>
            </a:pPr>
            <a:r>
              <a:rPr lang="pt-BR" sz="2400" dirty="0" smtClean="0">
                <a:latin typeface="+mj-lt"/>
              </a:rPr>
              <a:t>SE </a:t>
            </a:r>
            <a:r>
              <a:rPr lang="pt-BR" sz="2400" dirty="0">
                <a:latin typeface="+mj-lt"/>
              </a:rPr>
              <a:t>VOCÊ GANHASSE UMA PASSAGEM PARA PASSAR FÉRIAS COM 5 PESSOAS, EM UM HOTEL DE LUXO, NO MEIO DA NATUREZA, QUEM SERIAM SEUS ACOMPANHANTES? </a:t>
            </a:r>
          </a:p>
          <a:p>
            <a:pPr marL="0" indent="0" algn="ctr">
              <a:buNone/>
            </a:pPr>
            <a:r>
              <a:rPr lang="pt-BR" sz="1200" dirty="0" smtClean="0">
                <a:latin typeface="+mj-lt"/>
              </a:rPr>
              <a:t>  </a:t>
            </a:r>
            <a:r>
              <a:rPr lang="pt-BR" sz="2400" dirty="0" smtClean="0">
                <a:latin typeface="+mj-lt"/>
              </a:rPr>
              <a:t> </a:t>
            </a:r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409269"/>
            <a:ext cx="4013200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DESEJAMOS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DEUS DÊ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NOVO TEMPO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SUA FAMÍLIA!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8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99" y="1"/>
            <a:ext cx="10134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71987" y="462135"/>
            <a:ext cx="7509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2">
                    <a:lumMod val="25000"/>
                  </a:schemeClr>
                </a:solidFill>
                <a:latin typeface="Franklin Gothic Medium" panose="020B0603020102020204" pitchFamily="34" charset="0"/>
              </a:rPr>
              <a:t>QUEM MANDA EM SUA CASA?</a:t>
            </a:r>
            <a:endParaRPr lang="pt-BR" sz="3200" dirty="0">
              <a:solidFill>
                <a:schemeClr val="bg2">
                  <a:lumMod val="2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41020" y="985355"/>
            <a:ext cx="81433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( )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Esposa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 _______%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( 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sposo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_______%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(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Mãe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_______%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(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Pai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_______%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( 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Sogra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_______%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( 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Filhos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_______%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( )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Cachorro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_______%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( ) O pastor _______%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(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) A TV _______% </a:t>
            </a:r>
            <a:br>
              <a:rPr lang="en-US" sz="24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( ) A internet _______%</a:t>
            </a:r>
            <a:endParaRPr lang="pt-B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8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756234" y="100814"/>
            <a:ext cx="52560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+mj-lt"/>
              </a:rPr>
              <a:t>REGRAS E NORMAS PARA A FAMÍLIA</a:t>
            </a:r>
          </a:p>
          <a:p>
            <a:pPr algn="ctr"/>
            <a:endParaRPr lang="pt-BR" sz="3200" dirty="0">
              <a:latin typeface="+mj-lt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4003145" y="1595851"/>
            <a:ext cx="488860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</a:rPr>
              <a:t>Para </a:t>
            </a:r>
            <a:r>
              <a:rPr lang="en-US" sz="2400" b="1" dirty="0" err="1" smtClean="0">
                <a:latin typeface="+mj-lt"/>
              </a:rPr>
              <a:t>todos</a:t>
            </a:r>
            <a:r>
              <a:rPr lang="en-US" sz="2400" b="1" dirty="0" smtClean="0">
                <a:latin typeface="+mj-lt"/>
              </a:rPr>
              <a:t>:</a:t>
            </a:r>
          </a:p>
          <a:p>
            <a:endParaRPr lang="en-US" sz="2400" b="1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+mj-lt"/>
              </a:rPr>
              <a:t>Comer à mesa e </a:t>
            </a:r>
            <a:r>
              <a:rPr lang="en-US" sz="2000" dirty="0" err="1" smtClean="0">
                <a:latin typeface="+mj-lt"/>
              </a:rPr>
              <a:t>não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sala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frente</a:t>
            </a:r>
            <a:r>
              <a:rPr lang="en-US" sz="2000" dirty="0" smtClean="0">
                <a:latin typeface="+mj-lt"/>
              </a:rPr>
              <a:t> da TV</a:t>
            </a:r>
            <a:r>
              <a:rPr lang="en-US" sz="2000" dirty="0">
                <a:latin typeface="+mj-lt"/>
              </a:rPr>
              <a:t>.</a:t>
            </a: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Respeitar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horários</a:t>
            </a:r>
            <a:r>
              <a:rPr lang="en-US" sz="2000" dirty="0" smtClean="0">
                <a:latin typeface="+mj-lt"/>
              </a:rPr>
              <a:t> da </a:t>
            </a:r>
            <a:r>
              <a:rPr lang="en-US" sz="2000" dirty="0" err="1" smtClean="0">
                <a:latin typeface="+mj-lt"/>
              </a:rPr>
              <a:t>refeições</a:t>
            </a:r>
            <a:r>
              <a:rPr lang="en-US" sz="2000" dirty="0" smtClean="0">
                <a:latin typeface="+mj-lt"/>
              </a:rPr>
              <a:t>: Café da </a:t>
            </a:r>
            <a:r>
              <a:rPr lang="en-US" sz="2000" dirty="0" err="1">
                <a:latin typeface="+mj-lt"/>
              </a:rPr>
              <a:t>m</a:t>
            </a:r>
            <a:r>
              <a:rPr lang="en-US" sz="2000" dirty="0" err="1" smtClean="0">
                <a:latin typeface="+mj-lt"/>
              </a:rPr>
              <a:t>anhã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até</a:t>
            </a:r>
            <a:r>
              <a:rPr lang="en-US" sz="2000" dirty="0" smtClean="0">
                <a:latin typeface="+mj-lt"/>
              </a:rPr>
              <a:t> as 10h da </a:t>
            </a:r>
            <a:r>
              <a:rPr lang="en-US" sz="2000" dirty="0" err="1" smtClean="0">
                <a:latin typeface="+mj-lt"/>
              </a:rPr>
              <a:t>manhã</a:t>
            </a:r>
            <a:r>
              <a:rPr lang="en-US" sz="2000" dirty="0" smtClean="0">
                <a:latin typeface="+mj-lt"/>
              </a:rPr>
              <a:t>;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almoço</a:t>
            </a:r>
            <a:r>
              <a:rPr lang="en-US" sz="2000" dirty="0" smtClean="0">
                <a:latin typeface="+mj-lt"/>
              </a:rPr>
              <a:t> (com </a:t>
            </a:r>
            <a:r>
              <a:rPr lang="en-US" sz="2000" dirty="0" err="1" smtClean="0">
                <a:latin typeface="+mj-lt"/>
              </a:rPr>
              <a:t>saladas</a:t>
            </a:r>
            <a:r>
              <a:rPr lang="en-US" sz="2000" dirty="0" smtClean="0">
                <a:latin typeface="+mj-lt"/>
              </a:rPr>
              <a:t>) </a:t>
            </a:r>
            <a:r>
              <a:rPr lang="en-US" sz="2000" dirty="0" err="1" smtClean="0">
                <a:latin typeface="+mj-lt"/>
              </a:rPr>
              <a:t>até</a:t>
            </a:r>
            <a:r>
              <a:rPr lang="en-US" sz="2000" dirty="0" smtClean="0">
                <a:latin typeface="+mj-lt"/>
              </a:rPr>
              <a:t> 13h e </a:t>
            </a:r>
            <a:r>
              <a:rPr lang="en-US" sz="2000" dirty="0" err="1" smtClean="0">
                <a:latin typeface="+mj-lt"/>
              </a:rPr>
              <a:t>jantar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até</a:t>
            </a:r>
            <a:r>
              <a:rPr lang="en-US" sz="2000" dirty="0" smtClean="0">
                <a:latin typeface="+mj-lt"/>
              </a:rPr>
              <a:t> as 20h (com </a:t>
            </a:r>
            <a:r>
              <a:rPr lang="en-US" sz="2000" dirty="0" err="1" smtClean="0">
                <a:latin typeface="+mj-lt"/>
              </a:rPr>
              <a:t>exceção</a:t>
            </a:r>
            <a:r>
              <a:rPr lang="en-US" sz="2000" dirty="0" smtClean="0">
                <a:latin typeface="+mj-lt"/>
              </a:rPr>
              <a:t> dos </a:t>
            </a:r>
            <a:r>
              <a:rPr lang="en-US" sz="2000" dirty="0" err="1" smtClean="0">
                <a:latin typeface="+mj-lt"/>
              </a:rPr>
              <a:t>dias</a:t>
            </a:r>
            <a:r>
              <a:rPr lang="en-US" sz="2000" dirty="0" smtClean="0">
                <a:latin typeface="+mj-lt"/>
              </a:rPr>
              <a:t> que </a:t>
            </a:r>
            <a:r>
              <a:rPr lang="en-US" sz="2000" dirty="0" err="1" smtClean="0">
                <a:latin typeface="+mj-lt"/>
              </a:rPr>
              <a:t>chegamos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tarde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em</a:t>
            </a:r>
            <a:r>
              <a:rPr lang="en-US" sz="2000" dirty="0" smtClean="0">
                <a:latin typeface="+mj-lt"/>
              </a:rPr>
              <a:t> casa).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Após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as </a:t>
            </a:r>
            <a:r>
              <a:rPr lang="en-US" sz="2000" dirty="0" err="1" smtClean="0">
                <a:latin typeface="+mj-lt"/>
              </a:rPr>
              <a:t>refeições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é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liberado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apenas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frutas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sucos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naturais</a:t>
            </a:r>
            <a:r>
              <a:rPr lang="en-US" sz="2000" dirty="0" smtClean="0">
                <a:latin typeface="+mj-lt"/>
              </a:rPr>
              <a:t> e </a:t>
            </a:r>
            <a:r>
              <a:rPr lang="en-US" sz="2000" dirty="0" err="1" smtClean="0">
                <a:latin typeface="+mj-lt"/>
              </a:rPr>
              <a:t>muita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água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Horário</a:t>
            </a:r>
            <a:r>
              <a:rPr lang="en-US" sz="2000" dirty="0" smtClean="0">
                <a:latin typeface="+mj-lt"/>
              </a:rPr>
              <a:t> para </a:t>
            </a:r>
            <a:r>
              <a:rPr lang="en-US" sz="2000" dirty="0" err="1" smtClean="0">
                <a:latin typeface="+mj-lt"/>
              </a:rPr>
              <a:t>banho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até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às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20h.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98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567070" y="33264"/>
            <a:ext cx="55093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+mj-lt"/>
              </a:rPr>
              <a:t>REGRAS E NORMAS PARA A FAMÍLIA</a:t>
            </a:r>
          </a:p>
          <a:p>
            <a:pPr algn="ctr"/>
            <a:endParaRPr lang="pt-BR" sz="3200" dirty="0">
              <a:latin typeface="+mj-lt"/>
            </a:endParaRPr>
          </a:p>
        </p:txBody>
      </p:sp>
      <p:sp>
        <p:nvSpPr>
          <p:cNvPr id="6" name="Rectangle 1"/>
          <p:cNvSpPr/>
          <p:nvPr/>
        </p:nvSpPr>
        <p:spPr>
          <a:xfrm>
            <a:off x="3908561" y="1433731"/>
            <a:ext cx="48886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Exclusivo</a:t>
            </a:r>
            <a:r>
              <a:rPr lang="en-US" sz="2000" b="1" dirty="0" smtClean="0">
                <a:latin typeface="+mj-lt"/>
              </a:rPr>
              <a:t> para </a:t>
            </a:r>
            <a:r>
              <a:rPr lang="en-US" sz="2000" b="1" dirty="0" err="1" smtClean="0">
                <a:latin typeface="+mj-lt"/>
              </a:rPr>
              <a:t>filhos</a:t>
            </a:r>
            <a:r>
              <a:rPr lang="en-US" sz="2000" b="1" dirty="0" smtClean="0">
                <a:latin typeface="+mj-lt"/>
              </a:rPr>
              <a:t>:</a:t>
            </a:r>
          </a:p>
          <a:p>
            <a:endParaRPr lang="en-US" sz="2000" b="1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Nas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terças</a:t>
            </a:r>
            <a:r>
              <a:rPr lang="en-US" sz="2000" dirty="0" smtClean="0">
                <a:latin typeface="+mj-lt"/>
              </a:rPr>
              <a:t> e </a:t>
            </a:r>
            <a:r>
              <a:rPr lang="en-US" sz="2000" dirty="0" err="1" smtClean="0">
                <a:latin typeface="+mj-lt"/>
              </a:rPr>
              <a:t>quintas-feiras</a:t>
            </a:r>
            <a:r>
              <a:rPr lang="en-US" sz="2000" dirty="0" smtClean="0">
                <a:latin typeface="+mj-lt"/>
              </a:rPr>
              <a:t>, </a:t>
            </a:r>
            <a:r>
              <a:rPr lang="en-US" sz="2000" dirty="0" err="1" smtClean="0">
                <a:latin typeface="+mj-lt"/>
              </a:rPr>
              <a:t>tirar</a:t>
            </a:r>
            <a:r>
              <a:rPr lang="en-US" sz="2000" dirty="0" smtClean="0">
                <a:latin typeface="+mj-lt"/>
              </a:rPr>
              <a:t> o </a:t>
            </a:r>
            <a:r>
              <a:rPr lang="en-US" sz="2000" dirty="0" err="1" smtClean="0">
                <a:latin typeface="+mj-lt"/>
              </a:rPr>
              <a:t>lixo</a:t>
            </a:r>
            <a:r>
              <a:rPr lang="en-US" sz="2000" dirty="0" smtClean="0">
                <a:latin typeface="+mj-lt"/>
              </a:rPr>
              <a:t> do </a:t>
            </a:r>
            <a:r>
              <a:rPr lang="en-US" sz="2000" dirty="0" err="1" smtClean="0">
                <a:latin typeface="+mj-lt"/>
              </a:rPr>
              <a:t>banheiro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Arrumar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roupa</a:t>
            </a:r>
            <a:r>
              <a:rPr lang="en-US" sz="2000" dirty="0" smtClean="0">
                <a:latin typeface="+mj-lt"/>
              </a:rPr>
              <a:t> de </a:t>
            </a:r>
            <a:r>
              <a:rPr lang="en-US" sz="2000" dirty="0" err="1" smtClean="0">
                <a:latin typeface="+mj-lt"/>
              </a:rPr>
              <a:t>cama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assim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levantar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Levantar</a:t>
            </a:r>
            <a:r>
              <a:rPr lang="en-US" sz="2000" dirty="0" smtClean="0">
                <a:latin typeface="+mj-lt"/>
              </a:rPr>
              <a:t> a </a:t>
            </a:r>
            <a:r>
              <a:rPr lang="en-US" sz="2000" dirty="0" err="1" smtClean="0">
                <a:latin typeface="+mj-lt"/>
              </a:rPr>
              <a:t>tampa</a:t>
            </a:r>
            <a:r>
              <a:rPr lang="en-US" sz="2000" dirty="0" smtClean="0">
                <a:latin typeface="+mj-lt"/>
              </a:rPr>
              <a:t> do </a:t>
            </a:r>
            <a:r>
              <a:rPr lang="en-US" sz="2000" dirty="0" err="1" smtClean="0">
                <a:latin typeface="+mj-lt"/>
              </a:rPr>
              <a:t>vaso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sanitário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quando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fizer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xixi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>
                <a:latin typeface="+mj-lt"/>
              </a:rPr>
              <a:t>Colocar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nos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devidos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lugares</a:t>
            </a:r>
            <a:r>
              <a:rPr lang="en-US" sz="2000" dirty="0" smtClean="0">
                <a:latin typeface="+mj-lt"/>
              </a:rPr>
              <a:t> as </a:t>
            </a:r>
            <a:r>
              <a:rPr lang="en-US" sz="2000" dirty="0" err="1" smtClean="0">
                <a:latin typeface="+mj-lt"/>
              </a:rPr>
              <a:t>roupas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sujas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 smtClean="0">
              <a:latin typeface="+mj-lt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pt-BR" sz="2000" dirty="0">
                <a:latin typeface="+mj-lt"/>
              </a:rPr>
              <a:t>Escovar os dentes </a:t>
            </a:r>
            <a:r>
              <a:rPr lang="pt-BR" sz="2000" dirty="0" smtClean="0">
                <a:latin typeface="+mj-lt"/>
              </a:rPr>
              <a:t>após as refeições.</a:t>
            </a:r>
          </a:p>
          <a:p>
            <a:pPr marL="457200" indent="-457200">
              <a:buFont typeface="+mj-lt"/>
              <a:buAutoNum type="arabicPeriod" startAt="5"/>
            </a:pPr>
            <a:endParaRPr lang="pt-BR" sz="1600" dirty="0" smtClean="0">
              <a:latin typeface="+mj-lt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pt-BR" sz="2000" dirty="0" smtClean="0">
                <a:latin typeface="+mj-lt"/>
              </a:rPr>
              <a:t> Horário </a:t>
            </a:r>
            <a:r>
              <a:rPr lang="pt-BR" sz="2000" dirty="0">
                <a:latin typeface="+mj-lt"/>
              </a:rPr>
              <a:t>para dormir </a:t>
            </a:r>
            <a:r>
              <a:rPr lang="pt-BR" sz="2000" dirty="0" smtClean="0">
                <a:latin typeface="+mj-lt"/>
              </a:rPr>
              <a:t>antes de 21h30.</a:t>
            </a:r>
            <a:endParaRPr lang="pt-BR" sz="2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25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7556" y="2118038"/>
            <a:ext cx="903590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Há regras claras na sua casa</a:t>
            </a:r>
            <a:r>
              <a:rPr lang="pt-B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pt-BR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9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1851554"/>
            <a:ext cx="89863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Na sua família, as regras são respeitadas? </a:t>
            </a:r>
          </a:p>
        </p:txBody>
      </p:sp>
    </p:spTree>
    <p:extLst>
      <p:ext uri="{BB962C8B-B14F-4D97-AF65-F5344CB8AC3E}">
        <p14:creationId xmlns:p14="http://schemas.microsoft.com/office/powerpoint/2010/main" val="10252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9695" y="1659284"/>
            <a:ext cx="4907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400" dirty="0">
                <a:latin typeface="+mj-lt"/>
              </a:rPr>
              <a:t>QUAL A IMPORTÂNCIA DO </a:t>
            </a:r>
            <a:r>
              <a:rPr lang="pt-BR" sz="2400" b="1" u="sng" dirty="0">
                <a:latin typeface="+mj-lt"/>
              </a:rPr>
              <a:t>NÃO</a:t>
            </a:r>
            <a:r>
              <a:rPr lang="pt-BR" sz="2400" dirty="0">
                <a:latin typeface="+mj-lt"/>
              </a:rPr>
              <a:t> NAS RELAÇÕES FAMILIARES?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2073" y="-65595"/>
            <a:ext cx="42861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atin typeface="+mj-lt"/>
              </a:rPr>
              <a:t>LEIA</a:t>
            </a:r>
          </a:p>
          <a:p>
            <a:pPr algn="ctr"/>
            <a:r>
              <a:rPr lang="pt-BR" sz="4400" b="1" dirty="0" smtClean="0">
                <a:latin typeface="+mj-lt"/>
              </a:rPr>
              <a:t> </a:t>
            </a:r>
            <a:r>
              <a:rPr lang="pt-BR" sz="4400" dirty="0" smtClean="0">
                <a:latin typeface="+mj-lt"/>
              </a:rPr>
              <a:t>ÊXODO 20: 1-17</a:t>
            </a:r>
            <a:endParaRPr lang="pt-BR" sz="4400" dirty="0"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10768" y="2807695"/>
            <a:ext cx="490681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+mj-lt"/>
              </a:rPr>
              <a:t>“A </a:t>
            </a:r>
            <a:r>
              <a:rPr lang="pt-BR" sz="2400" dirty="0">
                <a:latin typeface="+mj-lt"/>
              </a:rPr>
              <a:t>criança que resiste ao sentimento de </a:t>
            </a:r>
            <a:r>
              <a:rPr lang="pt-BR" sz="2400" dirty="0" smtClean="0">
                <a:latin typeface="+mj-lt"/>
              </a:rPr>
              <a:t>frustração (</a:t>
            </a:r>
            <a:r>
              <a:rPr lang="pt-BR" sz="2400" dirty="0">
                <a:latin typeface="+mj-lt"/>
              </a:rPr>
              <a:t>AO NÃO) por não ter seu desejo atendido imediatamente se torna mais </a:t>
            </a:r>
            <a:r>
              <a:rPr lang="pt-BR" sz="2400" dirty="0" err="1">
                <a:latin typeface="+mj-lt"/>
              </a:rPr>
              <a:t>resiliente</a:t>
            </a:r>
            <a:r>
              <a:rPr lang="pt-BR" sz="2400" dirty="0">
                <a:latin typeface="+mj-lt"/>
              </a:rPr>
              <a:t>, mais resistente ao estresse do </a:t>
            </a:r>
            <a:r>
              <a:rPr lang="pt-BR" sz="2400" dirty="0" smtClean="0">
                <a:latin typeface="+mj-lt"/>
              </a:rPr>
              <a:t>dia-a</a:t>
            </a:r>
            <a:r>
              <a:rPr lang="pt-BR" sz="2400" dirty="0">
                <a:latin typeface="+mj-lt"/>
              </a:rPr>
              <a:t>-</a:t>
            </a:r>
            <a:r>
              <a:rPr lang="pt-BR" sz="2400" dirty="0" smtClean="0">
                <a:latin typeface="+mj-lt"/>
              </a:rPr>
              <a:t>dia </a:t>
            </a:r>
            <a:r>
              <a:rPr lang="pt-BR" sz="2400" dirty="0">
                <a:latin typeface="+mj-lt"/>
              </a:rPr>
              <a:t>e tem potencial para um futuro promissor”. </a:t>
            </a:r>
          </a:p>
          <a:p>
            <a:pPr algn="just"/>
            <a:endParaRPr lang="pt-BR" sz="2400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Armando Ribeiro, coordenador do Programa de Avaliação do Estresse da Beneficência Portuguesa (SP)</a:t>
            </a:r>
          </a:p>
        </p:txBody>
      </p:sp>
    </p:spTree>
    <p:extLst>
      <p:ext uri="{BB962C8B-B14F-4D97-AF65-F5344CB8AC3E}">
        <p14:creationId xmlns:p14="http://schemas.microsoft.com/office/powerpoint/2010/main" val="277675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89185" y="1659284"/>
            <a:ext cx="4498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pt-BR" sz="2400" dirty="0">
                <a:latin typeface="+mj-lt"/>
              </a:rPr>
              <a:t>No trabalho, na escola ou em tarefas diversas você já foi substituído por alguém que tivesse menos competência do que as suas?</a:t>
            </a:r>
          </a:p>
          <a:p>
            <a:pPr lvl="1" algn="just"/>
            <a:endParaRPr lang="pt-BR" sz="2400" dirty="0">
              <a:latin typeface="+mj-lt"/>
            </a:endParaRPr>
          </a:p>
          <a:p>
            <a:pPr lvl="1" algn="just"/>
            <a:r>
              <a:rPr lang="pt-BR" sz="2400" dirty="0">
                <a:latin typeface="+mj-lt"/>
              </a:rPr>
              <a:t>Em sua família há coisas, pessoas ou hábitos substituindo o tempo que deveria ser oferecido a Deus?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45586" y="745004"/>
            <a:ext cx="302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latin typeface="+mj-lt"/>
              </a:rPr>
              <a:t>LEIA ÊXODO 20: 3</a:t>
            </a:r>
            <a:endParaRPr lang="pt-B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516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672</Words>
  <Application>Microsoft Office PowerPoint</Application>
  <PresentationFormat>Apresentação na tela (4:3)</PresentationFormat>
  <Paragraphs>104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Franklin Gothic Medium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CREIA</vt:lpstr>
      <vt:lpstr>RESUMO</vt:lpstr>
      <vt:lpstr>RESUMO</vt:lpstr>
      <vt:lpstr>DESAFIO</vt:lpstr>
      <vt:lpstr>PRÓXIMO ESTUDO</vt:lpstr>
      <vt:lpstr>DESEJAMOS  QUE DEUS DÊ UM NOVO TEMPO PARA A SUA FAMÍLIA!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Aline Soares</dc:creator>
  <cp:lastModifiedBy>Fernanda Beatriz</cp:lastModifiedBy>
  <cp:revision>47</cp:revision>
  <dcterms:created xsi:type="dcterms:W3CDTF">2017-12-26T19:08:02Z</dcterms:created>
  <dcterms:modified xsi:type="dcterms:W3CDTF">2018-03-23T12:08:15Z</dcterms:modified>
</cp:coreProperties>
</file>