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1" r:id="rId4"/>
    <p:sldId id="262" r:id="rId5"/>
    <p:sldId id="280" r:id="rId6"/>
    <p:sldId id="263" r:id="rId7"/>
    <p:sldId id="265" r:id="rId8"/>
    <p:sldId id="267" r:id="rId9"/>
    <p:sldId id="282" r:id="rId10"/>
    <p:sldId id="284" r:id="rId11"/>
    <p:sldId id="285" r:id="rId12"/>
    <p:sldId id="314" r:id="rId13"/>
    <p:sldId id="286" r:id="rId14"/>
    <p:sldId id="303" r:id="rId15"/>
    <p:sldId id="316" r:id="rId16"/>
    <p:sldId id="287" r:id="rId17"/>
    <p:sldId id="304" r:id="rId18"/>
    <p:sldId id="289" r:id="rId19"/>
    <p:sldId id="305" r:id="rId20"/>
    <p:sldId id="292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299" r:id="rId29"/>
    <p:sldId id="313" r:id="rId30"/>
    <p:sldId id="300" r:id="rId31"/>
    <p:sldId id="301" r:id="rId32"/>
    <p:sldId id="302" r:id="rId33"/>
    <p:sldId id="279" r:id="rId3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21/03/2018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7449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21/03/2018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199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21/03/2018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545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21/03/2018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7556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21/03/2018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7027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21/03/2018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978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21/03/2018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9505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21/03/2018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1100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21/03/2018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7944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21/03/2018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6325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21/03/2018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8942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7DE24-582C-4378-AA0F-E89A6562778B}" type="datetimeFigureOut">
              <a:rPr lang="pt-BR" smtClean="0"/>
              <a:t>21/03/2018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252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899" y="1"/>
            <a:ext cx="10134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9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699710" y="2242983"/>
            <a:ext cx="59613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chemeClr val="bg2">
                    <a:lumMod val="25000"/>
                  </a:schemeClr>
                </a:solidFill>
                <a:latin typeface="Franklin Gothic Medium" panose="020B0603020102020204" pitchFamily="34" charset="0"/>
              </a:rPr>
              <a:t>LEIA </a:t>
            </a:r>
            <a:endParaRPr lang="en-US" sz="6000" dirty="0" smtClean="0">
              <a:solidFill>
                <a:schemeClr val="bg2">
                  <a:lumMod val="25000"/>
                </a:schemeClr>
              </a:solidFill>
              <a:latin typeface="Franklin Gothic Medium" panose="020B0603020102020204" pitchFamily="34" charset="0"/>
            </a:endParaRPr>
          </a:p>
          <a:p>
            <a:pPr algn="ctr"/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Franklin Gothic Medium" panose="020B0603020102020204" pitchFamily="34" charset="0"/>
              </a:rPr>
              <a:t>GÊNESIS </a:t>
            </a:r>
            <a:r>
              <a:rPr lang="en-US" sz="6000" dirty="0">
                <a:solidFill>
                  <a:schemeClr val="bg2">
                    <a:lumMod val="25000"/>
                  </a:schemeClr>
                </a:solidFill>
                <a:latin typeface="Franklin Gothic Medium" panose="020B0603020102020204" pitchFamily="34" charset="0"/>
              </a:rPr>
              <a:t>2:18</a:t>
            </a:r>
            <a:endParaRPr lang="pt-BR" sz="6000" dirty="0">
              <a:solidFill>
                <a:schemeClr val="bg2">
                  <a:lumMod val="25000"/>
                </a:schemeClr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16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862667" y="373177"/>
            <a:ext cx="5672666" cy="6555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+mj-lt"/>
              </a:rPr>
              <a:t>O termo “</a:t>
            </a:r>
            <a:r>
              <a:rPr lang="pt-BR" sz="2800" dirty="0" err="1">
                <a:latin typeface="+mj-lt"/>
              </a:rPr>
              <a:t>ezèr</a:t>
            </a:r>
            <a:r>
              <a:rPr lang="pt-BR" sz="2800" dirty="0">
                <a:latin typeface="+mj-lt"/>
              </a:rPr>
              <a:t> </a:t>
            </a:r>
            <a:r>
              <a:rPr lang="pt-BR" sz="2800" dirty="0" err="1">
                <a:latin typeface="+mj-lt"/>
              </a:rPr>
              <a:t>kenegdo</a:t>
            </a:r>
            <a:r>
              <a:rPr lang="pt-BR" sz="2800" dirty="0">
                <a:latin typeface="+mj-lt"/>
              </a:rPr>
              <a:t>” — </a:t>
            </a:r>
            <a:r>
              <a:rPr lang="pt-BR" sz="2800" dirty="0" smtClean="0">
                <a:latin typeface="+mj-lt"/>
              </a:rPr>
              <a:t>traduzido em </a:t>
            </a:r>
            <a:r>
              <a:rPr lang="pt-BR" sz="2800" dirty="0">
                <a:latin typeface="+mj-lt"/>
              </a:rPr>
              <a:t>português como “ajudadora idônea”</a:t>
            </a:r>
            <a:r>
              <a:rPr lang="pt-BR" sz="2800" dirty="0" smtClean="0">
                <a:latin typeface="+mj-lt"/>
              </a:rPr>
              <a:t>, </a:t>
            </a:r>
            <a:r>
              <a:rPr lang="pt-BR" sz="2800" dirty="0">
                <a:latin typeface="+mj-lt"/>
              </a:rPr>
              <a:t>é com frequência mal interpretado, transmitindo a ideia de que a mulher é uma subordinada ou prestadora de serviços com grau inferior ao do homem. Porém, se conferirmos o termo “</a:t>
            </a:r>
            <a:r>
              <a:rPr lang="pt-BR" sz="2800" dirty="0" err="1">
                <a:latin typeface="+mj-lt"/>
              </a:rPr>
              <a:t>ezèr</a:t>
            </a:r>
            <a:r>
              <a:rPr lang="pt-BR" sz="2800" dirty="0">
                <a:latin typeface="+mj-lt"/>
              </a:rPr>
              <a:t>” em outras passagens bíblicas (por exemplo, no Salmo 46.1), ele nos mostrará o próprio Deus como nosso “</a:t>
            </a:r>
            <a:r>
              <a:rPr lang="pt-BR" sz="2800" dirty="0" err="1">
                <a:latin typeface="+mj-lt"/>
              </a:rPr>
              <a:t>ezèr</a:t>
            </a:r>
            <a:r>
              <a:rPr lang="pt-BR" sz="2800" dirty="0">
                <a:latin typeface="+mj-lt"/>
              </a:rPr>
              <a:t>”, ou seja, </a:t>
            </a:r>
            <a:r>
              <a:rPr lang="pt-BR" sz="2800" dirty="0">
                <a:solidFill>
                  <a:srgbClr val="000090"/>
                </a:solidFill>
                <a:latin typeface="+mj-lt"/>
              </a:rPr>
              <a:t>aquele que nos tira de uma situação da qual não podemos sair sozinhos </a:t>
            </a:r>
            <a:r>
              <a:rPr lang="pt-BR" sz="2800" dirty="0">
                <a:latin typeface="+mj-lt"/>
              </a:rPr>
              <a:t>(por exemplo, da tribulação</a:t>
            </a:r>
            <a:r>
              <a:rPr lang="pt-BR" sz="2800" dirty="0" smtClean="0">
                <a:latin typeface="+mj-lt"/>
              </a:rPr>
              <a:t>).</a:t>
            </a:r>
          </a:p>
          <a:p>
            <a:pPr algn="just"/>
            <a:endParaRPr lang="pt-BR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798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862667" y="373177"/>
            <a:ext cx="5672666" cy="6740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 smtClean="0">
                <a:latin typeface="+mj-lt"/>
              </a:rPr>
              <a:t>A melhor ideia para </a:t>
            </a:r>
            <a:r>
              <a:rPr lang="pt-BR" sz="3600" i="1" dirty="0" smtClean="0">
                <a:latin typeface="+mj-lt"/>
              </a:rPr>
              <a:t>auxiliadora</a:t>
            </a:r>
            <a:r>
              <a:rPr lang="pt-BR" sz="3600" dirty="0" smtClean="0">
                <a:latin typeface="+mj-lt"/>
              </a:rPr>
              <a:t> em Gênesis 2:18 é que </a:t>
            </a:r>
            <a:r>
              <a:rPr lang="pt-BR" sz="3600" b="1" dirty="0" smtClean="0">
                <a:solidFill>
                  <a:srgbClr val="000090"/>
                </a:solidFill>
                <a:latin typeface="+mj-lt"/>
              </a:rPr>
              <a:t>a mulher foi criada para resolver o problema do homem. </a:t>
            </a:r>
          </a:p>
          <a:p>
            <a:pPr algn="ctr"/>
            <a:endParaRPr lang="pt-BR" sz="3600" b="1" dirty="0">
              <a:solidFill>
                <a:srgbClr val="000090"/>
              </a:solidFill>
              <a:latin typeface="+mj-lt"/>
            </a:endParaRPr>
          </a:p>
          <a:p>
            <a:pPr algn="ctr"/>
            <a:r>
              <a:rPr lang="pt-BR" sz="3600" dirty="0" smtClean="0">
                <a:latin typeface="+mj-lt"/>
              </a:rPr>
              <a:t>Por iniciativa de Deus, ela foi a resposta para tirar o homem </a:t>
            </a:r>
            <a:r>
              <a:rPr lang="pt-BR" sz="3600" dirty="0" smtClean="0">
                <a:solidFill>
                  <a:srgbClr val="000090"/>
                </a:solidFill>
                <a:latin typeface="+mj-lt"/>
              </a:rPr>
              <a:t>de </a:t>
            </a:r>
            <a:r>
              <a:rPr lang="pt-BR" sz="3600" dirty="0">
                <a:solidFill>
                  <a:srgbClr val="000090"/>
                </a:solidFill>
                <a:latin typeface="+mj-lt"/>
              </a:rPr>
              <a:t>uma situação da qual </a:t>
            </a:r>
            <a:r>
              <a:rPr lang="pt-BR" sz="3600" dirty="0" smtClean="0">
                <a:solidFill>
                  <a:srgbClr val="000090"/>
                </a:solidFill>
                <a:latin typeface="+mj-lt"/>
              </a:rPr>
              <a:t>nunca poderá </a:t>
            </a:r>
            <a:r>
              <a:rPr lang="pt-BR" sz="3600" dirty="0">
                <a:solidFill>
                  <a:srgbClr val="000090"/>
                </a:solidFill>
                <a:latin typeface="+mj-lt"/>
              </a:rPr>
              <a:t>sair </a:t>
            </a:r>
            <a:r>
              <a:rPr lang="pt-BR" sz="3600" dirty="0" smtClean="0">
                <a:solidFill>
                  <a:srgbClr val="000090"/>
                </a:solidFill>
                <a:latin typeface="+mj-lt"/>
              </a:rPr>
              <a:t>sozinho</a:t>
            </a:r>
            <a:r>
              <a:rPr lang="pt-BR" sz="3600" dirty="0" smtClean="0">
                <a:latin typeface="+mj-lt"/>
              </a:rPr>
              <a:t>.</a:t>
            </a:r>
          </a:p>
          <a:p>
            <a:pPr algn="ctr"/>
            <a:endParaRPr lang="pt-BR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7808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057095" y="1787120"/>
            <a:ext cx="532719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dirty="0">
                <a:latin typeface="+mj-lt"/>
              </a:rPr>
              <a:t>Superamos os conflitos oferecendo ajuda material e emocional uns aos outros.</a:t>
            </a:r>
          </a:p>
        </p:txBody>
      </p:sp>
    </p:spTree>
    <p:extLst>
      <p:ext uri="{BB962C8B-B14F-4D97-AF65-F5344CB8AC3E}">
        <p14:creationId xmlns:p14="http://schemas.microsoft.com/office/powerpoint/2010/main" val="127297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743001" y="348804"/>
            <a:ext cx="5945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Franklin Gothic Medium" panose="020B0603020102020204" pitchFamily="34" charset="0"/>
              </a:rPr>
              <a:t>LEIA GÊNESIS 2:18</a:t>
            </a:r>
            <a:endParaRPr lang="pt-BR" sz="4800" dirty="0">
              <a:latin typeface="Franklin Gothic Medium" panose="020B06030201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770024" y="2225760"/>
            <a:ext cx="589107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latin typeface="+mj-lt"/>
              </a:rPr>
              <a:t>O QUE NÃO ESTAVA BOM? </a:t>
            </a:r>
            <a:endParaRPr lang="pt-BR" sz="3200" dirty="0" smtClean="0">
              <a:latin typeface="+mj-lt"/>
            </a:endParaRPr>
          </a:p>
          <a:p>
            <a:pPr marL="342900" indent="-342900" algn="ctr">
              <a:buFont typeface="Wingdings" panose="05000000000000000000" pitchFamily="2" charset="2"/>
              <a:buChar char="v"/>
            </a:pPr>
            <a:endParaRPr lang="pt-BR" sz="3200" dirty="0">
              <a:latin typeface="+mj-lt"/>
            </a:endParaRPr>
          </a:p>
          <a:p>
            <a:pPr algn="ctr"/>
            <a:r>
              <a:rPr lang="pt-BR" sz="3200" b="1" dirty="0">
                <a:latin typeface="+mj-lt"/>
              </a:rPr>
              <a:t>COMO A SOLIDÃO AFETA A VIDA DE UMA PESSOA</a:t>
            </a:r>
            <a:r>
              <a:rPr lang="pt-BR" sz="3200" b="1" dirty="0" smtClean="0">
                <a:latin typeface="+mj-lt"/>
              </a:rPr>
              <a:t>?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endParaRPr lang="pt-BR" sz="3200" dirty="0">
              <a:latin typeface="+mj-lt"/>
            </a:endParaRPr>
          </a:p>
          <a:p>
            <a:pPr algn="ctr"/>
            <a:r>
              <a:rPr lang="pt-BR" sz="3200" dirty="0">
                <a:latin typeface="+mj-lt"/>
              </a:rPr>
              <a:t>A MULHER FOI UMA IDEIA DE QUEM? </a:t>
            </a:r>
          </a:p>
        </p:txBody>
      </p:sp>
    </p:spTree>
    <p:extLst>
      <p:ext uri="{BB962C8B-B14F-4D97-AF65-F5344CB8AC3E}">
        <p14:creationId xmlns:p14="http://schemas.microsoft.com/office/powerpoint/2010/main" val="272552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693382" y="270028"/>
            <a:ext cx="55503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Franklin Gothic Medium" panose="020B0603020102020204" pitchFamily="34" charset="0"/>
              </a:rPr>
              <a:t>COMO AJUDADORES</a:t>
            </a:r>
            <a:r>
              <a:rPr lang="is-IS" sz="4400" dirty="0" smtClean="0">
                <a:latin typeface="Franklin Gothic Medium" panose="020B0603020102020204" pitchFamily="34" charset="0"/>
              </a:rPr>
              <a:t>…</a:t>
            </a:r>
            <a:endParaRPr lang="pt-BR" sz="4400" dirty="0">
              <a:latin typeface="Franklin Gothic Medium" panose="020B0603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08657" y="1748132"/>
            <a:ext cx="43197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 smtClean="0"/>
              <a:t>Os membros da família devem respeitar a individualidade uns dos outros </a:t>
            </a:r>
            <a:r>
              <a:rPr lang="pt-BR" sz="3200" dirty="0"/>
              <a:t>para que a personalidade de um não </a:t>
            </a:r>
            <a:r>
              <a:rPr lang="pt-BR" sz="3200" dirty="0" smtClean="0"/>
              <a:t>subtraia, anule ou destrua </a:t>
            </a:r>
            <a:r>
              <a:rPr lang="pt-BR" sz="3200" dirty="0"/>
              <a:t>a do outro. </a:t>
            </a:r>
          </a:p>
        </p:txBody>
      </p:sp>
    </p:spTree>
    <p:extLst>
      <p:ext uri="{BB962C8B-B14F-4D97-AF65-F5344CB8AC3E}">
        <p14:creationId xmlns:p14="http://schemas.microsoft.com/office/powerpoint/2010/main" val="406214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235907" y="315367"/>
            <a:ext cx="47823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Franklin Gothic Medium" panose="020B0603020102020204" pitchFamily="34" charset="0"/>
              </a:rPr>
              <a:t>LEIA GÊNESIS 2:24</a:t>
            </a:r>
            <a:endParaRPr lang="pt-BR" sz="4400" dirty="0">
              <a:latin typeface="Franklin Gothic Medium" panose="020B06030201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208883" y="1515544"/>
            <a:ext cx="468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400" dirty="0">
                <a:latin typeface="+mj-lt"/>
              </a:rPr>
              <a:t>Maturidade Emocional e Financeira – </a:t>
            </a:r>
            <a:r>
              <a:rPr lang="pt-BR" sz="2400" i="1" dirty="0" smtClean="0">
                <a:latin typeface="+mj-lt"/>
              </a:rPr>
              <a:t>ocorre quando se deixa </a:t>
            </a:r>
            <a:r>
              <a:rPr lang="pt-BR" sz="2400" i="1" dirty="0">
                <a:latin typeface="+mj-lt"/>
              </a:rPr>
              <a:t>Pai e </a:t>
            </a:r>
            <a:r>
              <a:rPr lang="pt-BR" sz="2400" i="1" dirty="0" smtClean="0">
                <a:latin typeface="+mj-lt"/>
              </a:rPr>
              <a:t>Mãe;</a:t>
            </a:r>
          </a:p>
          <a:p>
            <a:endParaRPr lang="pt-BR" sz="24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400" dirty="0">
                <a:latin typeface="+mj-lt"/>
              </a:rPr>
              <a:t>Maturidade Intelectual e Existencial – </a:t>
            </a:r>
            <a:r>
              <a:rPr lang="pt-BR" sz="2400" i="1" dirty="0" smtClean="0">
                <a:latin typeface="+mj-lt"/>
              </a:rPr>
              <a:t>ocorre ao se unir ao cônjuge;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pt-BR" sz="24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400" dirty="0">
                <a:latin typeface="+mj-lt"/>
              </a:rPr>
              <a:t>Maturidade Física e Espiritual – </a:t>
            </a:r>
            <a:r>
              <a:rPr lang="pt-BR" sz="2400" i="1" dirty="0" smtClean="0">
                <a:latin typeface="+mj-lt"/>
              </a:rPr>
              <a:t>ocorre ao tornarem-</a:t>
            </a:r>
            <a:r>
              <a:rPr lang="pt-BR" sz="2400" i="1" dirty="0">
                <a:latin typeface="+mj-lt"/>
              </a:rPr>
              <a:t>se uma só </a:t>
            </a:r>
            <a:r>
              <a:rPr lang="pt-BR" sz="2400" i="1" dirty="0" smtClean="0">
                <a:latin typeface="+mj-lt"/>
              </a:rPr>
              <a:t>carne e amor, propósitos e adoração;</a:t>
            </a:r>
            <a:endParaRPr lang="pt-BR" sz="2400" i="1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pt-B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016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235907" y="315367"/>
            <a:ext cx="47981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Franklin Gothic Medium" panose="020B0603020102020204" pitchFamily="34" charset="0"/>
              </a:rPr>
              <a:t>LEIA GÊNESIS 2:25</a:t>
            </a:r>
            <a:endParaRPr lang="pt-BR" sz="4400" dirty="0">
              <a:latin typeface="Franklin Gothic Medium" panose="020B06030201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202041" y="1610842"/>
            <a:ext cx="46849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3200" dirty="0">
                <a:latin typeface="+mj-lt"/>
              </a:rPr>
              <a:t>Como está o nível de respeito em sua família</a:t>
            </a:r>
            <a:r>
              <a:rPr lang="pt-BR" sz="3200" dirty="0" smtClean="0">
                <a:latin typeface="+mj-lt"/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pt-BR" sz="32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3200" dirty="0">
                <a:latin typeface="+mj-lt"/>
              </a:rPr>
              <a:t>Você se sente amado por todos os familiares</a:t>
            </a:r>
            <a:r>
              <a:rPr lang="pt-BR" sz="3200" dirty="0" smtClean="0">
                <a:latin typeface="+mj-lt"/>
              </a:rPr>
              <a:t>?</a:t>
            </a:r>
          </a:p>
          <a:p>
            <a:endParaRPr lang="pt-BR" sz="32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3200" dirty="0">
                <a:latin typeface="+mj-lt"/>
              </a:rPr>
              <a:t>Há </a:t>
            </a:r>
            <a:r>
              <a:rPr lang="pt-BR" sz="3200" dirty="0" smtClean="0">
                <a:latin typeface="+mj-lt"/>
              </a:rPr>
              <a:t>preconceito </a:t>
            </a:r>
            <a:r>
              <a:rPr lang="pt-BR" sz="3200" dirty="0">
                <a:latin typeface="+mj-lt"/>
              </a:rPr>
              <a:t>em seu lar?</a:t>
            </a:r>
          </a:p>
        </p:txBody>
      </p:sp>
    </p:spTree>
    <p:extLst>
      <p:ext uri="{BB962C8B-B14F-4D97-AF65-F5344CB8AC3E}">
        <p14:creationId xmlns:p14="http://schemas.microsoft.com/office/powerpoint/2010/main" val="281632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57" y="2413712"/>
            <a:ext cx="7886700" cy="132556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CONFLITOS</a:t>
            </a:r>
            <a:endParaRPr lang="en-US" sz="5400" b="1" dirty="0">
              <a:solidFill>
                <a:schemeClr val="bg1"/>
              </a:solidFill>
              <a:effectLst>
                <a:glow rad="50800">
                  <a:schemeClr val="tx1">
                    <a:alpha val="7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906" y="4032250"/>
            <a:ext cx="864709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+mj-lt"/>
              </a:rPr>
              <a:t>Leia </a:t>
            </a:r>
            <a:r>
              <a:rPr lang="en-US" sz="2400" b="1" dirty="0" err="1" smtClean="0">
                <a:latin typeface="+mj-lt"/>
              </a:rPr>
              <a:t>Gênesis</a:t>
            </a:r>
            <a:r>
              <a:rPr lang="en-US" sz="2400" b="1" dirty="0" smtClean="0">
                <a:latin typeface="+mj-lt"/>
              </a:rPr>
              <a:t> 3:6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+mj-lt"/>
              </a:rPr>
              <a:t>Personalidades </a:t>
            </a:r>
            <a:r>
              <a:rPr lang="en-US" sz="2400" dirty="0" err="1">
                <a:latin typeface="+mj-lt"/>
              </a:rPr>
              <a:t>adoecidas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pelo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pecado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usam</a:t>
            </a:r>
            <a:r>
              <a:rPr lang="en-US" sz="2400" dirty="0">
                <a:latin typeface="+mj-lt"/>
              </a:rPr>
              <a:t> a </a:t>
            </a:r>
            <a:r>
              <a:rPr lang="en-US" sz="2400" dirty="0" err="1" smtClean="0">
                <a:latin typeface="+mj-lt"/>
              </a:rPr>
              <a:t>sedução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e </a:t>
            </a:r>
            <a:r>
              <a:rPr lang="en-US" sz="2400" dirty="0" err="1">
                <a:latin typeface="+mj-lt"/>
              </a:rPr>
              <a:t>chantagem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para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conquistar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coisas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ou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pessoas</a:t>
            </a:r>
            <a:r>
              <a:rPr lang="en-US" sz="2400" dirty="0">
                <a:latin typeface="+mj-lt"/>
              </a:rPr>
              <a:t>.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1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+mj-lt"/>
              </a:rPr>
              <a:t>O </a:t>
            </a:r>
            <a:r>
              <a:rPr lang="en-US" sz="2400" dirty="0" err="1" smtClean="0">
                <a:latin typeface="+mj-lt"/>
              </a:rPr>
              <a:t>grande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erro</a:t>
            </a:r>
            <a:r>
              <a:rPr lang="en-US" sz="2400" dirty="0" smtClean="0">
                <a:latin typeface="+mj-lt"/>
              </a:rPr>
              <a:t> de </a:t>
            </a:r>
            <a:r>
              <a:rPr lang="en-US" sz="2400" dirty="0" err="1" smtClean="0">
                <a:latin typeface="+mj-lt"/>
              </a:rPr>
              <a:t>uma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pessoa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não</a:t>
            </a:r>
            <a:r>
              <a:rPr lang="en-US" sz="2400" dirty="0" smtClean="0">
                <a:latin typeface="+mj-lt"/>
              </a:rPr>
              <a:t> é </a:t>
            </a:r>
            <a:r>
              <a:rPr lang="en-US" sz="2400" dirty="0" err="1" smtClean="0">
                <a:latin typeface="+mj-lt"/>
              </a:rPr>
              <a:t>distanciar</a:t>
            </a:r>
            <a:r>
              <a:rPr lang="en-US" sz="2400" dirty="0" smtClean="0">
                <a:latin typeface="+mj-lt"/>
              </a:rPr>
              <a:t>-se do </a:t>
            </a:r>
            <a:r>
              <a:rPr lang="en-US" sz="2400" dirty="0" err="1" smtClean="0">
                <a:latin typeface="+mj-lt"/>
              </a:rPr>
              <a:t>cônjuge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ou</a:t>
            </a:r>
            <a:r>
              <a:rPr lang="en-US" sz="2400" dirty="0" smtClean="0">
                <a:latin typeface="+mj-lt"/>
              </a:rPr>
              <a:t> dos </a:t>
            </a:r>
            <a:r>
              <a:rPr lang="en-US" sz="2400" dirty="0" err="1" smtClean="0">
                <a:latin typeface="+mj-lt"/>
              </a:rPr>
              <a:t>pais</a:t>
            </a:r>
            <a:r>
              <a:rPr lang="en-US" sz="2400" dirty="0" smtClean="0">
                <a:latin typeface="+mj-lt"/>
              </a:rPr>
              <a:t>, mas </a:t>
            </a:r>
            <a:r>
              <a:rPr lang="en-US" sz="2400" dirty="0" err="1" smtClean="0">
                <a:latin typeface="+mj-lt"/>
              </a:rPr>
              <a:t>separar</a:t>
            </a:r>
            <a:r>
              <a:rPr lang="en-US" sz="2400" dirty="0" smtClean="0">
                <a:latin typeface="+mj-lt"/>
              </a:rPr>
              <a:t>-se do </a:t>
            </a:r>
            <a:r>
              <a:rPr lang="en-US" sz="2400" dirty="0" err="1" smtClean="0">
                <a:latin typeface="+mj-lt"/>
              </a:rPr>
              <a:t>mandamento</a:t>
            </a:r>
            <a:r>
              <a:rPr lang="en-US" sz="2400" dirty="0" smtClean="0">
                <a:latin typeface="+mj-lt"/>
              </a:rPr>
              <a:t> de Deus (</a:t>
            </a:r>
            <a:r>
              <a:rPr lang="en-US" sz="2400" dirty="0" err="1" smtClean="0">
                <a:latin typeface="+mj-lt"/>
              </a:rPr>
              <a:t>Gênesis</a:t>
            </a:r>
            <a:r>
              <a:rPr lang="en-US" sz="2400" dirty="0" smtClean="0">
                <a:latin typeface="+mj-lt"/>
              </a:rPr>
              <a:t> 2:16,17//</a:t>
            </a:r>
            <a:r>
              <a:rPr lang="en-US" sz="2400" dirty="0" err="1" smtClean="0">
                <a:latin typeface="+mj-lt"/>
              </a:rPr>
              <a:t>Êxodo</a:t>
            </a:r>
            <a:r>
              <a:rPr lang="en-US" sz="2400" dirty="0" smtClean="0">
                <a:latin typeface="+mj-lt"/>
              </a:rPr>
              <a:t> 20:12).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66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84031" y="4163848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>
                <a:latin typeface="+mj-lt"/>
              </a:rPr>
              <a:t>Leia Gênesis 3:8-10 </a:t>
            </a:r>
          </a:p>
          <a:p>
            <a:pPr marL="0" indent="0">
              <a:buNone/>
            </a:pPr>
            <a:endParaRPr lang="pt-BR" sz="2400" b="1" dirty="0">
              <a:latin typeface="+mj-lt"/>
            </a:endParaRPr>
          </a:p>
          <a:p>
            <a:pPr marL="0" indent="0">
              <a:buNone/>
            </a:pPr>
            <a:r>
              <a:rPr lang="pt-BR" sz="2400" dirty="0" smtClean="0">
                <a:latin typeface="+mj-lt"/>
              </a:rPr>
              <a:t>Personalidades </a:t>
            </a:r>
            <a:r>
              <a:rPr lang="pt-BR" sz="2400" dirty="0">
                <a:latin typeface="+mj-lt"/>
              </a:rPr>
              <a:t>adoecidas pelo pecado escondem erros e evitam enfrentar as pessoas olho no olho.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4157" y="241371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CONFLITOS</a:t>
            </a:r>
            <a:endParaRPr lang="en-US" sz="5400" b="1" dirty="0">
              <a:solidFill>
                <a:schemeClr val="bg1"/>
              </a:solidFill>
              <a:effectLst>
                <a:glow rad="50800">
                  <a:schemeClr val="tx1">
                    <a:alpha val="7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289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08573" y="1922956"/>
            <a:ext cx="81062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FAMÍLIA E O CONFLITO DE 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PERSONALIDADE </a:t>
            </a:r>
            <a:endParaRPr lang="pt-BR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76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5050"/>
            <a:ext cx="5526259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 smtClean="0"/>
              <a:t>Personalidades</a:t>
            </a:r>
            <a:r>
              <a:rPr lang="en-US" sz="4000" dirty="0" smtClean="0"/>
              <a:t> </a:t>
            </a:r>
            <a:r>
              <a:rPr lang="en-US" sz="4000" dirty="0" err="1" smtClean="0"/>
              <a:t>adoecidas</a:t>
            </a:r>
            <a:r>
              <a:rPr lang="en-US" sz="4000" dirty="0" smtClean="0"/>
              <a:t> </a:t>
            </a:r>
            <a:r>
              <a:rPr lang="en-US" sz="4000" dirty="0" err="1"/>
              <a:t>pelo</a:t>
            </a:r>
            <a:r>
              <a:rPr lang="en-US" sz="4000" dirty="0"/>
              <a:t> </a:t>
            </a:r>
            <a:r>
              <a:rPr lang="en-US" sz="4000" dirty="0" err="1"/>
              <a:t>pecado</a:t>
            </a:r>
            <a:r>
              <a:rPr lang="en-US" sz="4000" dirty="0"/>
              <a:t> </a:t>
            </a:r>
            <a:r>
              <a:rPr lang="en-US" sz="4000" dirty="0" err="1"/>
              <a:t>vivem</a:t>
            </a:r>
            <a:r>
              <a:rPr lang="en-US" sz="4000" dirty="0"/>
              <a:t> </a:t>
            </a:r>
            <a:r>
              <a:rPr lang="en-US" sz="4000" dirty="0" err="1"/>
              <a:t>acorrentadas</a:t>
            </a:r>
            <a:r>
              <a:rPr lang="en-US" sz="4000" dirty="0"/>
              <a:t> </a:t>
            </a:r>
            <a:r>
              <a:rPr lang="en-US" sz="4000" dirty="0" err="1"/>
              <a:t>ao</a:t>
            </a:r>
            <a:r>
              <a:rPr lang="en-US" sz="4000" dirty="0"/>
              <a:t> </a:t>
            </a:r>
            <a:r>
              <a:rPr lang="en-US" sz="4000" dirty="0" err="1"/>
              <a:t>medo</a:t>
            </a:r>
            <a:r>
              <a:rPr lang="en-US" sz="4000" dirty="0"/>
              <a:t> </a:t>
            </a:r>
            <a:r>
              <a:rPr lang="en-US" sz="4000" b="1" dirty="0"/>
              <a:t>(</a:t>
            </a:r>
            <a:r>
              <a:rPr lang="en-US" sz="4000" b="1" dirty="0" err="1"/>
              <a:t>medo</a:t>
            </a:r>
            <a:r>
              <a:rPr lang="en-US" sz="4000" b="1" dirty="0"/>
              <a:t> da </a:t>
            </a:r>
            <a:r>
              <a:rPr lang="en-US" sz="4000" b="1" dirty="0" err="1"/>
              <a:t>morte</a:t>
            </a:r>
            <a:r>
              <a:rPr lang="en-US" sz="4000" b="1" dirty="0"/>
              <a:t>, </a:t>
            </a:r>
            <a:r>
              <a:rPr lang="en-US" sz="4000" b="1" dirty="0" err="1"/>
              <a:t>medo</a:t>
            </a:r>
            <a:r>
              <a:rPr lang="en-US" sz="4000" b="1" dirty="0"/>
              <a:t> do </a:t>
            </a:r>
            <a:r>
              <a:rPr lang="en-US" sz="4000" b="1" dirty="0" err="1"/>
              <a:t>futuro</a:t>
            </a:r>
            <a:r>
              <a:rPr lang="en-US" sz="4000" b="1" dirty="0"/>
              <a:t>, </a:t>
            </a:r>
            <a:r>
              <a:rPr lang="en-US" sz="4000" b="1" dirty="0" err="1"/>
              <a:t>medo</a:t>
            </a:r>
            <a:r>
              <a:rPr lang="en-US" sz="4000" b="1" dirty="0"/>
              <a:t> do </a:t>
            </a:r>
            <a:r>
              <a:rPr lang="en-US" sz="4000" b="1" dirty="0" err="1"/>
              <a:t>ser</a:t>
            </a:r>
            <a:r>
              <a:rPr lang="en-US" sz="4000" b="1" dirty="0"/>
              <a:t> </a:t>
            </a:r>
            <a:r>
              <a:rPr lang="en-US" sz="4000" b="1" dirty="0" err="1"/>
              <a:t>humano</a:t>
            </a:r>
            <a:r>
              <a:rPr lang="en-US" sz="4000" b="1" dirty="0"/>
              <a:t>, </a:t>
            </a:r>
            <a:r>
              <a:rPr lang="en-US" sz="4000" b="1" dirty="0" err="1"/>
              <a:t>medo</a:t>
            </a:r>
            <a:r>
              <a:rPr lang="en-US" sz="4000" b="1" dirty="0"/>
              <a:t> de Deus, etc.) </a:t>
            </a:r>
            <a:r>
              <a:rPr lang="en-US" sz="4000" dirty="0"/>
              <a:t>e </a:t>
            </a:r>
            <a:r>
              <a:rPr lang="en-US" sz="4000" dirty="0" err="1"/>
              <a:t>usam</a:t>
            </a:r>
            <a:r>
              <a:rPr lang="en-US" sz="4000" dirty="0"/>
              <a:t> </a:t>
            </a:r>
            <a:r>
              <a:rPr lang="en-US" sz="4000" dirty="0" err="1"/>
              <a:t>máscaras</a:t>
            </a:r>
            <a:r>
              <a:rPr lang="en-US" sz="4000" dirty="0"/>
              <a:t> </a:t>
            </a:r>
            <a:r>
              <a:rPr lang="en-US" sz="4000" dirty="0" err="1"/>
              <a:t>fingindo</a:t>
            </a:r>
            <a:r>
              <a:rPr lang="en-US" sz="4000" dirty="0"/>
              <a:t> </a:t>
            </a:r>
            <a:r>
              <a:rPr lang="en-US" sz="4000" dirty="0" err="1"/>
              <a:t>ser</a:t>
            </a:r>
            <a:r>
              <a:rPr lang="en-US" sz="4000" dirty="0"/>
              <a:t> </a:t>
            </a:r>
            <a:r>
              <a:rPr lang="en-US" sz="4000" dirty="0" err="1"/>
              <a:t>quem</a:t>
            </a:r>
            <a:r>
              <a:rPr lang="en-US" sz="4000" dirty="0"/>
              <a:t> </a:t>
            </a:r>
            <a:r>
              <a:rPr lang="en-US" sz="4000" dirty="0" err="1"/>
              <a:t>não</a:t>
            </a:r>
            <a:r>
              <a:rPr lang="en-US" sz="4000" dirty="0"/>
              <a:t> </a:t>
            </a:r>
            <a:r>
              <a:rPr lang="en-US" sz="4000" dirty="0" err="1"/>
              <a:t>são</a:t>
            </a:r>
            <a:r>
              <a:rPr lang="en-US" sz="4000" dirty="0"/>
              <a:t>. </a:t>
            </a:r>
            <a:r>
              <a:rPr lang="en-US" sz="4800" dirty="0"/>
              <a:t/>
            </a:r>
            <a:br>
              <a:rPr lang="en-US" sz="4800" dirty="0"/>
            </a:b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8762" y="1702676"/>
            <a:ext cx="3236562" cy="313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2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99948" y="4066025"/>
            <a:ext cx="7886700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>
                <a:latin typeface="+mj-lt"/>
              </a:rPr>
              <a:t>Leia Gênesis 3:11,12 </a:t>
            </a:r>
          </a:p>
          <a:p>
            <a:pPr marL="0" indent="0">
              <a:buNone/>
            </a:pPr>
            <a:endParaRPr lang="pt-BR" sz="2400" b="1" dirty="0">
              <a:latin typeface="+mj-lt"/>
            </a:endParaRPr>
          </a:p>
          <a:p>
            <a:pPr marL="0" indent="0">
              <a:buNone/>
            </a:pPr>
            <a:r>
              <a:rPr lang="pt-BR" sz="2400" dirty="0">
                <a:latin typeface="+mj-lt"/>
              </a:rPr>
              <a:t>Adão colocou a culpa do seu erro em quem?</a:t>
            </a:r>
          </a:p>
          <a:p>
            <a:pPr marL="0" indent="0">
              <a:buNone/>
            </a:pPr>
            <a:endParaRPr lang="pt-BR" sz="2400" dirty="0">
              <a:latin typeface="+mj-lt"/>
            </a:endParaRPr>
          </a:p>
          <a:p>
            <a:pPr marL="0" indent="0">
              <a:buNone/>
            </a:pPr>
            <a:r>
              <a:rPr lang="pt-BR" sz="2400" dirty="0">
                <a:latin typeface="+mj-lt"/>
              </a:rPr>
              <a:t>Você é uma pessoa que assume facilmente seus erros?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74157" y="241371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CONFLITOS</a:t>
            </a:r>
            <a:endParaRPr lang="en-US" sz="5400" b="1" dirty="0">
              <a:solidFill>
                <a:schemeClr val="bg1"/>
              </a:solidFill>
              <a:effectLst>
                <a:glow rad="50800">
                  <a:schemeClr val="tx1">
                    <a:alpha val="7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049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57250" y="3977318"/>
            <a:ext cx="82867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>
                <a:latin typeface="+mj-lt"/>
              </a:rPr>
              <a:t>Leia Gênesis 3:13 </a:t>
            </a:r>
          </a:p>
          <a:p>
            <a:pPr marL="0" indent="0">
              <a:buNone/>
            </a:pPr>
            <a:endParaRPr lang="pt-BR" sz="2400" b="1" dirty="0">
              <a:latin typeface="+mj-lt"/>
            </a:endParaRPr>
          </a:p>
          <a:p>
            <a:pPr marL="0" indent="0">
              <a:buNone/>
            </a:pPr>
            <a:r>
              <a:rPr lang="pt-BR" sz="2400" dirty="0">
                <a:latin typeface="+mj-lt"/>
              </a:rPr>
              <a:t>A mulher reconheceu o erro dela</a:t>
            </a:r>
            <a:r>
              <a:rPr lang="pt-BR" sz="2400" dirty="0" smtClean="0">
                <a:latin typeface="+mj-lt"/>
              </a:rPr>
              <a:t>?</a:t>
            </a:r>
            <a:endParaRPr lang="pt-BR" sz="1100" dirty="0">
              <a:latin typeface="+mj-lt"/>
            </a:endParaRPr>
          </a:p>
          <a:p>
            <a:pPr marL="0" indent="0">
              <a:buNone/>
            </a:pPr>
            <a:r>
              <a:rPr lang="pt-BR" sz="2400" dirty="0">
                <a:latin typeface="+mj-lt"/>
              </a:rPr>
              <a:t>Quanto ao pecado os dois eram iguais. Sempre fugindo da responsabilidade pelo erro e </a:t>
            </a:r>
            <a:r>
              <a:rPr lang="pt-BR" sz="2400" dirty="0" smtClean="0">
                <a:latin typeface="+mj-lt"/>
              </a:rPr>
              <a:t>evitando </a:t>
            </a:r>
            <a:r>
              <a:rPr lang="pt-BR" sz="2400" dirty="0">
                <a:latin typeface="+mj-lt"/>
              </a:rPr>
              <a:t>o compromisso da solução.</a:t>
            </a:r>
          </a:p>
          <a:p>
            <a:pPr marL="0" indent="0">
              <a:buNone/>
            </a:pPr>
            <a:endParaRPr lang="pt-BR" sz="2400" dirty="0">
              <a:latin typeface="+mj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4157" y="2413712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CONFLITOS</a:t>
            </a:r>
            <a:endParaRPr lang="en-US" sz="5400" b="1" dirty="0">
              <a:solidFill>
                <a:schemeClr val="bg1"/>
              </a:solidFill>
              <a:effectLst>
                <a:glow rad="50800">
                  <a:schemeClr val="tx1">
                    <a:alpha val="7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800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94541" y="42483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>
                <a:latin typeface="+mj-lt"/>
              </a:rPr>
              <a:t>Leia Gênesis 3:13 </a:t>
            </a:r>
          </a:p>
          <a:p>
            <a:pPr marL="0" indent="0">
              <a:buNone/>
            </a:pPr>
            <a:endParaRPr lang="pt-BR" sz="2400" b="1" dirty="0">
              <a:latin typeface="+mj-lt"/>
            </a:endParaRPr>
          </a:p>
          <a:p>
            <a:pPr marL="0" indent="0">
              <a:buNone/>
            </a:pPr>
            <a:r>
              <a:rPr lang="pt-BR" sz="2400" dirty="0">
                <a:latin typeface="+mj-lt"/>
              </a:rPr>
              <a:t>Como é a solução de conflitos em sua casa? Precisa mudar?</a:t>
            </a:r>
          </a:p>
          <a:p>
            <a:pPr marL="0" indent="0">
              <a:buNone/>
            </a:pPr>
            <a:endParaRPr lang="pt-BR" sz="2400" dirty="0">
              <a:latin typeface="+mj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4157" y="241371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CONFLITOS</a:t>
            </a:r>
            <a:endParaRPr lang="en-US" sz="5400" b="1" dirty="0">
              <a:solidFill>
                <a:schemeClr val="bg1"/>
              </a:solidFill>
              <a:effectLst>
                <a:glow rad="50800">
                  <a:schemeClr val="tx1">
                    <a:alpha val="7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206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05051" y="4322216"/>
            <a:ext cx="7886700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>
                <a:latin typeface="+mj-lt"/>
              </a:rPr>
              <a:t>Leia 1 </a:t>
            </a:r>
            <a:r>
              <a:rPr lang="pt-BR" sz="2400" b="1" dirty="0" smtClean="0">
                <a:latin typeface="+mj-lt"/>
              </a:rPr>
              <a:t>João 1:9 e 10</a:t>
            </a:r>
          </a:p>
          <a:p>
            <a:pPr marL="0" indent="0">
              <a:buNone/>
            </a:pPr>
            <a:endParaRPr lang="pt-BR" sz="2400" b="1" dirty="0">
              <a:latin typeface="+mj-lt"/>
            </a:endParaRPr>
          </a:p>
          <a:p>
            <a:pPr marL="0" indent="0">
              <a:buNone/>
            </a:pPr>
            <a:r>
              <a:rPr lang="pt-BR" sz="2400" dirty="0">
                <a:latin typeface="+mj-lt"/>
              </a:rPr>
              <a:t>Como solucionar conflitos de uma personalidade pecaminosa?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17373" y="241371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SOLUÇÃO</a:t>
            </a:r>
            <a:endParaRPr lang="en-US" sz="5400" b="1" dirty="0">
              <a:solidFill>
                <a:schemeClr val="bg1"/>
              </a:solidFill>
              <a:effectLst>
                <a:glow rad="50800">
                  <a:schemeClr val="tx1">
                    <a:alpha val="7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783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94541" y="4238461"/>
            <a:ext cx="7886700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>
                <a:latin typeface="+mj-lt"/>
              </a:rPr>
              <a:t>Leia Isaías 1:18</a:t>
            </a:r>
          </a:p>
          <a:p>
            <a:pPr marL="0" indent="0">
              <a:buNone/>
            </a:pPr>
            <a:endParaRPr lang="pt-BR" sz="2400" b="1" dirty="0">
              <a:latin typeface="+mj-lt"/>
            </a:endParaRPr>
          </a:p>
          <a:p>
            <a:pPr marL="0" indent="0">
              <a:buNone/>
            </a:pPr>
            <a:r>
              <a:rPr lang="pt-BR" sz="2400" dirty="0">
                <a:latin typeface="+mj-lt"/>
              </a:rPr>
              <a:t>Tem que ter diálogo, reconhecimento de erros e perdão.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17373" y="241371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SOLUÇÃO</a:t>
            </a:r>
            <a:endParaRPr lang="en-US" sz="5400" b="1" dirty="0">
              <a:solidFill>
                <a:schemeClr val="bg1"/>
              </a:solidFill>
              <a:effectLst>
                <a:glow rad="50800">
                  <a:schemeClr val="tx1">
                    <a:alpha val="7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583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35421" y="4066025"/>
            <a:ext cx="80073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>
                <a:latin typeface="+mj-lt"/>
              </a:rPr>
              <a:t>Leia Romanos 5:20</a:t>
            </a:r>
          </a:p>
          <a:p>
            <a:pPr marL="0" indent="0">
              <a:buNone/>
            </a:pPr>
            <a:endParaRPr lang="pt-BR" sz="2400" b="1" dirty="0">
              <a:latin typeface="+mj-lt"/>
            </a:endParaRPr>
          </a:p>
          <a:p>
            <a:pPr marL="0" indent="0">
              <a:buNone/>
            </a:pPr>
            <a:r>
              <a:rPr lang="pt-BR" sz="2400" dirty="0">
                <a:latin typeface="+mj-lt"/>
              </a:rPr>
              <a:t>Por mais que acumulemos erros, rancores, mágoas, traumas, Deus é maior e nos oferece seu perdão para a transformação de nosso Eu a fim de que sejamos uma benção para a família.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01181" y="241371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SOLUÇÃO</a:t>
            </a:r>
            <a:endParaRPr lang="en-US" sz="5400" b="1" dirty="0">
              <a:solidFill>
                <a:schemeClr val="bg1"/>
              </a:solidFill>
              <a:effectLst>
                <a:glow rad="50800">
                  <a:schemeClr val="tx1">
                    <a:alpha val="7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210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36650" y="3992563"/>
            <a:ext cx="8007350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>
                <a:latin typeface="+mj-lt"/>
              </a:rPr>
              <a:t>Você é um </a:t>
            </a:r>
            <a:r>
              <a:rPr lang="pt-BR" sz="2400" dirty="0" smtClean="0">
                <a:latin typeface="+mj-lt"/>
              </a:rPr>
              <a:t>pecador</a:t>
            </a:r>
            <a:r>
              <a:rPr lang="pt-BR" sz="2400" dirty="0">
                <a:latin typeface="+mj-lt"/>
              </a:rPr>
              <a:t>!</a:t>
            </a:r>
            <a:endParaRPr lang="pt-BR" sz="2400" dirty="0" smtClean="0">
              <a:latin typeface="+mj-lt"/>
            </a:endParaRPr>
          </a:p>
          <a:p>
            <a:pPr marL="0" indent="0">
              <a:buNone/>
            </a:pPr>
            <a:endParaRPr lang="pt-BR" sz="1200" dirty="0">
              <a:latin typeface="+mj-lt"/>
            </a:endParaRPr>
          </a:p>
          <a:p>
            <a:pPr marL="0" indent="0">
              <a:buNone/>
            </a:pPr>
            <a:r>
              <a:rPr lang="pt-BR" sz="2400" dirty="0">
                <a:latin typeface="+mj-lt"/>
              </a:rPr>
              <a:t>Deus te </a:t>
            </a:r>
            <a:r>
              <a:rPr lang="pt-BR" sz="2400" dirty="0" smtClean="0">
                <a:latin typeface="+mj-lt"/>
              </a:rPr>
              <a:t>perdoa!</a:t>
            </a:r>
          </a:p>
          <a:p>
            <a:pPr marL="0" indent="0">
              <a:buNone/>
            </a:pPr>
            <a:endParaRPr lang="pt-BR" sz="1400" dirty="0">
              <a:latin typeface="+mj-lt"/>
            </a:endParaRPr>
          </a:p>
          <a:p>
            <a:pPr marL="0" indent="0">
              <a:buNone/>
            </a:pPr>
            <a:r>
              <a:rPr lang="pt-BR" sz="2400" dirty="0">
                <a:latin typeface="+mj-lt"/>
              </a:rPr>
              <a:t>Você e sua família podem viver em Paz por meio do amor de Deus que está em Cristo </a:t>
            </a:r>
            <a:r>
              <a:rPr lang="pt-BR" sz="2400" dirty="0" smtClean="0">
                <a:latin typeface="+mj-lt"/>
              </a:rPr>
              <a:t>Jesus!</a:t>
            </a:r>
            <a:endParaRPr lang="pt-BR" sz="2400" dirty="0">
              <a:latin typeface="+mj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17373" y="241371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chemeClr val="bg1"/>
                </a:solidFill>
                <a:effectLst>
                  <a:glow rad="50800">
                    <a:schemeClr val="tx1">
                      <a:alpha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CREIA</a:t>
            </a:r>
            <a:endParaRPr lang="en-US" sz="5400" b="1" dirty="0">
              <a:solidFill>
                <a:schemeClr val="bg1"/>
              </a:solidFill>
              <a:effectLst>
                <a:glow rad="50800">
                  <a:schemeClr val="tx1">
                    <a:alpha val="7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RESUMO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71625"/>
            <a:ext cx="52641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+mj-lt"/>
              </a:rPr>
              <a:t>MARQUE V OU F </a:t>
            </a:r>
          </a:p>
          <a:p>
            <a:pPr marL="0" indent="0">
              <a:buNone/>
            </a:pPr>
            <a:endParaRPr lang="en-US" sz="24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+mj-lt"/>
              </a:rPr>
              <a:t>A </a:t>
            </a:r>
            <a:r>
              <a:rPr lang="en-US" sz="2400" dirty="0" err="1" smtClean="0">
                <a:latin typeface="+mj-lt"/>
              </a:rPr>
              <a:t>mulher</a:t>
            </a:r>
            <a:r>
              <a:rPr lang="en-US" sz="2400" dirty="0" smtClean="0">
                <a:latin typeface="+mj-lt"/>
              </a:rPr>
              <a:t> é </a:t>
            </a:r>
            <a:r>
              <a:rPr lang="en-US" sz="2400" dirty="0" err="1" smtClean="0">
                <a:latin typeface="+mj-lt"/>
              </a:rPr>
              <a:t>uma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ideia</a:t>
            </a:r>
            <a:r>
              <a:rPr lang="en-US" sz="2400" dirty="0" smtClean="0">
                <a:latin typeface="+mj-lt"/>
              </a:rPr>
              <a:t> de </a:t>
            </a:r>
            <a:r>
              <a:rPr lang="en-US" sz="2400" dirty="0">
                <a:latin typeface="+mj-lt"/>
              </a:rPr>
              <a:t>D</a:t>
            </a:r>
            <a:r>
              <a:rPr lang="en-US" sz="2400" dirty="0" smtClean="0">
                <a:latin typeface="+mj-lt"/>
              </a:rPr>
              <a:t>eus?</a:t>
            </a:r>
          </a:p>
          <a:p>
            <a:pPr marL="0" indent="0">
              <a:buNone/>
            </a:pPr>
            <a:endParaRPr lang="en-US" sz="24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err="1" smtClean="0">
                <a:latin typeface="+mj-lt"/>
              </a:rPr>
              <a:t>Temos</a:t>
            </a:r>
            <a:r>
              <a:rPr lang="en-US" sz="2400" dirty="0" smtClean="0">
                <a:latin typeface="+mj-lt"/>
              </a:rPr>
              <a:t> que </a:t>
            </a:r>
            <a:r>
              <a:rPr lang="en-US" sz="2400" dirty="0" err="1" smtClean="0">
                <a:latin typeface="+mj-lt"/>
              </a:rPr>
              <a:t>amadurecer</a:t>
            </a:r>
            <a:r>
              <a:rPr lang="en-US" sz="2400" dirty="0" smtClean="0">
                <a:latin typeface="+mj-lt"/>
              </a:rPr>
              <a:t> e </a:t>
            </a:r>
            <a:r>
              <a:rPr lang="en-US" sz="2400" dirty="0" err="1" smtClean="0">
                <a:latin typeface="+mj-lt"/>
              </a:rPr>
              <a:t>sermos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independentes</a:t>
            </a:r>
            <a:r>
              <a:rPr lang="en-US" sz="2400" dirty="0" smtClean="0">
                <a:latin typeface="+mj-lt"/>
              </a:rPr>
              <a:t> dos </a:t>
            </a:r>
            <a:r>
              <a:rPr lang="en-US" sz="2400" dirty="0" err="1" smtClean="0">
                <a:latin typeface="+mj-lt"/>
              </a:rPr>
              <a:t>pais</a:t>
            </a:r>
            <a:r>
              <a:rPr lang="en-US" sz="2400" dirty="0" smtClean="0">
                <a:latin typeface="+mj-lt"/>
              </a:rPr>
              <a:t>?</a:t>
            </a:r>
          </a:p>
          <a:p>
            <a:pPr marL="0" indent="0">
              <a:buNone/>
            </a:pPr>
            <a:endParaRPr lang="en-US" sz="24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+mj-lt"/>
              </a:rPr>
              <a:t>O </a:t>
            </a:r>
            <a:r>
              <a:rPr lang="en-US" sz="2400" dirty="0" err="1" smtClean="0">
                <a:latin typeface="+mj-lt"/>
              </a:rPr>
              <a:t>maior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erro</a:t>
            </a:r>
            <a:r>
              <a:rPr lang="en-US" sz="2400" dirty="0" smtClean="0">
                <a:latin typeface="+mj-lt"/>
              </a:rPr>
              <a:t> de </a:t>
            </a:r>
            <a:r>
              <a:rPr lang="en-US" sz="2400" dirty="0" err="1">
                <a:latin typeface="+mj-lt"/>
              </a:rPr>
              <a:t>A</a:t>
            </a:r>
            <a:r>
              <a:rPr lang="en-US" sz="2400" dirty="0" err="1" smtClean="0">
                <a:latin typeface="+mj-lt"/>
              </a:rPr>
              <a:t>dão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foi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ouvir</a:t>
            </a:r>
            <a:r>
              <a:rPr lang="en-US" sz="2400" dirty="0" smtClean="0">
                <a:latin typeface="+mj-lt"/>
              </a:rPr>
              <a:t> a </a:t>
            </a:r>
            <a:r>
              <a:rPr lang="en-US" sz="2400" dirty="0" err="1" smtClean="0">
                <a:latin typeface="+mj-lt"/>
              </a:rPr>
              <a:t>serpente</a:t>
            </a:r>
            <a:r>
              <a:rPr lang="en-US" sz="2400" dirty="0" smtClean="0">
                <a:latin typeface="+mj-lt"/>
              </a:rPr>
              <a:t>?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7934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RESUMO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71625"/>
            <a:ext cx="52641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+mj-lt"/>
              </a:rPr>
              <a:t>MARQUE V OU F </a:t>
            </a:r>
          </a:p>
          <a:p>
            <a:pPr marL="0" indent="0">
              <a:buNone/>
            </a:pPr>
            <a:endParaRPr lang="en-US" sz="24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pt-BR" sz="2400" dirty="0">
                <a:latin typeface="+mj-lt"/>
              </a:rPr>
              <a:t>Todos somos pecadores e, por isso, fazemos nossa família sofrer</a:t>
            </a:r>
            <a:r>
              <a:rPr lang="pt-BR" sz="2400" dirty="0" smtClean="0">
                <a:latin typeface="+mj-lt"/>
              </a:rPr>
              <a:t>?</a:t>
            </a:r>
          </a:p>
          <a:p>
            <a:pPr>
              <a:buFont typeface="Wingdings" panose="05000000000000000000" pitchFamily="2" charset="2"/>
              <a:buChar char="q"/>
            </a:pPr>
            <a:endParaRPr lang="pt-BR" sz="2400" dirty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pt-BR" sz="2400" dirty="0">
                <a:latin typeface="+mj-lt"/>
              </a:rPr>
              <a:t>O perdão de </a:t>
            </a:r>
            <a:r>
              <a:rPr lang="pt-BR" sz="2400" dirty="0" smtClean="0">
                <a:latin typeface="+mj-lt"/>
              </a:rPr>
              <a:t>Deus </a:t>
            </a:r>
            <a:r>
              <a:rPr lang="pt-BR" sz="2400" dirty="0">
                <a:latin typeface="+mj-lt"/>
              </a:rPr>
              <a:t>é maior do que meus erros e pode me transformar?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9208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00528" y="2335193"/>
            <a:ext cx="81207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QUAL O MOTIVO DE TANTO CONFLITO ENTRE PESSOAS DA MESMA FAMÍLIA?</a:t>
            </a:r>
            <a:endParaRPr lang="pt-B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28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22193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DESAFIO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3588546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latin typeface="+mj-lt"/>
              </a:rPr>
              <a:t>ESTUDAREI A BÍBLIA DIARIAMENTE COM MINHA FAMÍLIA PARA APRENDERMOS A VIVER EM PAZ!</a:t>
            </a:r>
          </a:p>
        </p:txBody>
      </p:sp>
    </p:spTree>
    <p:extLst>
      <p:ext uri="{BB962C8B-B14F-4D97-AF65-F5344CB8AC3E}">
        <p14:creationId xmlns:p14="http://schemas.microsoft.com/office/powerpoint/2010/main" val="417797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15096"/>
            <a:ext cx="9144000" cy="1325563"/>
          </a:xfrm>
        </p:spPr>
        <p:txBody>
          <a:bodyPr/>
          <a:lstStyle/>
          <a:p>
            <a:pPr algn="ctr"/>
            <a:r>
              <a:rPr lang="en-US" b="1" dirty="0" smtClean="0"/>
              <a:t>PRÓXIMO ESTUDO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176589"/>
            <a:ext cx="9144000" cy="17340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latin typeface="+mj-lt"/>
              </a:rPr>
              <a:t>QUEM PERDOA MAIS, O HOMEM OU A MULHER? </a:t>
            </a:r>
          </a:p>
          <a:p>
            <a:pPr marL="0" indent="0" algn="ctr">
              <a:buNone/>
            </a:pPr>
            <a:endParaRPr lang="en-US" sz="3200" dirty="0" smtClean="0">
              <a:latin typeface="+mj-lt"/>
            </a:endParaRPr>
          </a:p>
          <a:p>
            <a:pPr marL="0" indent="0" algn="ctr">
              <a:buNone/>
            </a:pPr>
            <a:r>
              <a:rPr lang="en-US" sz="3200" dirty="0" smtClean="0">
                <a:latin typeface="+mj-lt"/>
              </a:rPr>
              <a:t>VOCÊ PRECISA APRENDER A PERDOAR? 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928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6799" y="2409269"/>
            <a:ext cx="4944533" cy="11430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DESEJAMOS </a:t>
            </a:r>
            <a:b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DEUS DÊ </a:t>
            </a:r>
            <a:r>
              <a:rPr lang="en-US" sz="5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NOVO TEMPO 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A SUA FAMÍLIA!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182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899" y="1"/>
            <a:ext cx="10134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4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803770"/>
            <a:ext cx="9144001" cy="5245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35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67795" y="651500"/>
            <a:ext cx="38851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CADA PESSOA É ÚNICA E TEM SUA PRÓPRIA PERSONALIDADE.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22578" y="2504822"/>
            <a:ext cx="36160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Irmãos criados sob o mesmo sistema de educação desenvolvem formas de comportamento diferentes, mesmo que ambos compartilhem as mesmas memórias e experiências.</a:t>
            </a:r>
          </a:p>
        </p:txBody>
      </p:sp>
    </p:spTree>
    <p:extLst>
      <p:ext uri="{BB962C8B-B14F-4D97-AF65-F5344CB8AC3E}">
        <p14:creationId xmlns:p14="http://schemas.microsoft.com/office/powerpoint/2010/main" val="194088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20869" y="441171"/>
            <a:ext cx="8902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2">
                    <a:lumMod val="25000"/>
                  </a:schemeClr>
                </a:solidFill>
              </a:rPr>
              <a:t>FALTA SAÚDE EMOCIONAL PARA AS </a:t>
            </a:r>
            <a:r>
              <a:rPr lang="pt-BR" sz="3200" b="1" dirty="0" smtClean="0">
                <a:solidFill>
                  <a:schemeClr val="bg2">
                    <a:lumMod val="25000"/>
                  </a:schemeClr>
                </a:solidFill>
              </a:rPr>
              <a:t>FAMÍLIAS</a:t>
            </a:r>
            <a:endParaRPr lang="pt-BR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86498" y="1272168"/>
            <a:ext cx="817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EM 5 MINUTOS, DEFINA SUA CARACTERÍSTICA </a:t>
            </a:r>
            <a:r>
              <a:rPr lang="en-US" dirty="0" smtClean="0"/>
              <a:t>QUANTO </a:t>
            </a:r>
            <a:r>
              <a:rPr lang="en-US" dirty="0"/>
              <a:t>AO </a:t>
            </a:r>
            <a:r>
              <a:rPr lang="en-US" dirty="0" smtClean="0"/>
              <a:t>“ESTADO </a:t>
            </a:r>
            <a:r>
              <a:rPr lang="en-US" dirty="0"/>
              <a:t>DE </a:t>
            </a:r>
            <a:r>
              <a:rPr lang="en-US" dirty="0" smtClean="0"/>
              <a:t>HUMOR”:</a:t>
            </a:r>
            <a:endParaRPr lang="en-US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122256"/>
              </p:ext>
            </p:extLst>
          </p:nvPr>
        </p:nvGraphicFramePr>
        <p:xfrm>
          <a:off x="586498" y="1641500"/>
          <a:ext cx="8178800" cy="42094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35760">
                  <a:extLst>
                    <a:ext uri="{9D8B030D-6E8A-4147-A177-3AD203B41FA5}">
                      <a16:colId xmlns:a16="http://schemas.microsoft.com/office/drawing/2014/main" val="1045976244"/>
                    </a:ext>
                  </a:extLst>
                </a:gridCol>
                <a:gridCol w="1635760">
                  <a:extLst>
                    <a:ext uri="{9D8B030D-6E8A-4147-A177-3AD203B41FA5}">
                      <a16:colId xmlns:a16="http://schemas.microsoft.com/office/drawing/2014/main" val="2467099343"/>
                    </a:ext>
                  </a:extLst>
                </a:gridCol>
                <a:gridCol w="1635760">
                  <a:extLst>
                    <a:ext uri="{9D8B030D-6E8A-4147-A177-3AD203B41FA5}">
                      <a16:colId xmlns:a16="http://schemas.microsoft.com/office/drawing/2014/main" val="2222593194"/>
                    </a:ext>
                  </a:extLst>
                </a:gridCol>
                <a:gridCol w="1635760">
                  <a:extLst>
                    <a:ext uri="{9D8B030D-6E8A-4147-A177-3AD203B41FA5}">
                      <a16:colId xmlns:a16="http://schemas.microsoft.com/office/drawing/2014/main" val="1681821081"/>
                    </a:ext>
                  </a:extLst>
                </a:gridCol>
                <a:gridCol w="1635760">
                  <a:extLst>
                    <a:ext uri="{9D8B030D-6E8A-4147-A177-3AD203B41FA5}">
                      <a16:colId xmlns:a16="http://schemas.microsoft.com/office/drawing/2014/main" val="3420168963"/>
                    </a:ext>
                  </a:extLst>
                </a:gridCol>
              </a:tblGrid>
              <a:tr h="422512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SANGUÍNEO</a:t>
                      </a:r>
                      <a:r>
                        <a:rPr lang="pt-BR" baseline="0" dirty="0" smtClean="0"/>
                        <a:t> </a:t>
                      </a:r>
                      <a:endParaRPr lang="pt-BR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COLÉRICO</a:t>
                      </a:r>
                      <a:endParaRPr lang="pt-BR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MELANCÓLICO</a:t>
                      </a:r>
                      <a:endParaRPr lang="pt-BR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FLEUMÁTICO</a:t>
                      </a:r>
                      <a:endParaRPr lang="pt-BR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475690"/>
                  </a:ext>
                </a:extLst>
              </a:tr>
              <a:tr h="1988624">
                <a:tc>
                  <a:txBody>
                    <a:bodyPr/>
                    <a:lstStyle/>
                    <a:p>
                      <a:pPr algn="ctr"/>
                      <a:endParaRPr lang="pt-BR" dirty="0" smtClean="0"/>
                    </a:p>
                    <a:p>
                      <a:pPr algn="ctr"/>
                      <a:endParaRPr lang="pt-BR" dirty="0" smtClean="0"/>
                    </a:p>
                    <a:p>
                      <a:pPr algn="ctr"/>
                      <a:r>
                        <a:rPr lang="pt-BR" dirty="0" smtClean="0"/>
                        <a:t>PONTOS FORTES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Falante, expressivo, cordial,</a:t>
                      </a:r>
                      <a:r>
                        <a:rPr lang="pt-BR" sz="1400" baseline="0" dirty="0" smtClean="0"/>
                        <a:t> amigável, comunicativo, entusiasta, compreensivo, inovador, festeiro.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Tem</a:t>
                      </a:r>
                      <a:r>
                        <a:rPr lang="pt-BR" sz="1400" baseline="0" dirty="0" smtClean="0"/>
                        <a:t> vontade forte, independente, visionário, prático, produtivo, decidido, líder, pioneiro.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Talentoso, analítico,</a:t>
                      </a:r>
                      <a:r>
                        <a:rPr lang="pt-BR" sz="1400" baseline="0" dirty="0" smtClean="0"/>
                        <a:t> esteta, habilidoso, autodisciplinado, disposto a sacrificar-se, sensível.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Calmo, digno de confiança, objetivo, diplomata, eficiente, organizado, prático, cheio de humor, condescendente</a:t>
                      </a:r>
                      <a:r>
                        <a:rPr lang="pt-BR" sz="1400" baseline="0" dirty="0" smtClean="0"/>
                        <a:t> fiel.</a:t>
                      </a: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137447"/>
                  </a:ext>
                </a:extLst>
              </a:tr>
              <a:tr h="1768381">
                <a:tc>
                  <a:txBody>
                    <a:bodyPr/>
                    <a:lstStyle/>
                    <a:p>
                      <a:pPr algn="ctr"/>
                      <a:endParaRPr lang="pt-BR" dirty="0" smtClean="0"/>
                    </a:p>
                    <a:p>
                      <a:pPr algn="ctr"/>
                      <a:endParaRPr lang="pt-BR" dirty="0" smtClean="0"/>
                    </a:p>
                    <a:p>
                      <a:pPr algn="ctr"/>
                      <a:r>
                        <a:rPr lang="pt-BR" dirty="0" smtClean="0"/>
                        <a:t>PONTOS FRACOS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Indisciplinado, emocionalmente instável,</a:t>
                      </a:r>
                      <a:r>
                        <a:rPr lang="pt-BR" sz="1400" baseline="0" dirty="0" smtClean="0"/>
                        <a:t> improdutivo, egocêntrico, exagerado, desatento, difícil concentração.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Cruel,</a:t>
                      </a:r>
                      <a:r>
                        <a:rPr lang="pt-BR" sz="1400" baseline="0" dirty="0" smtClean="0"/>
                        <a:t> irado, sarcástico, autossuficiente, impetuoso, dominador, vingativo, frio e insensível.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Autocentrado, desconfiado, suscetível, vingativo, mal-humorado, crítico, teórico, antissocial, pessimista.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Procrastinador, preocupado, egoísta</a:t>
                      </a:r>
                      <a:r>
                        <a:rPr lang="pt-BR" sz="1400" baseline="0" dirty="0" smtClean="0"/>
                        <a:t>, avarento, auto protetor, indeciso, temeroso, desmotivado, sem iniciativa.</a:t>
                      </a: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491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656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546807" y="1186423"/>
            <a:ext cx="48049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Franklin Gothic Medium" panose="020B0603020102020204" pitchFamily="34" charset="0"/>
              </a:rPr>
              <a:t>LEIA GÊNESIS 2:18</a:t>
            </a:r>
            <a:endParaRPr lang="pt-BR" sz="4400" dirty="0">
              <a:latin typeface="Franklin Gothic Medium" panose="020B06030201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46807" y="2225760"/>
            <a:ext cx="468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400" dirty="0">
                <a:latin typeface="+mj-lt"/>
              </a:rPr>
              <a:t>O QUE NÃO ESTAVA BOM? </a:t>
            </a:r>
            <a:endParaRPr lang="pt-BR" sz="2400" dirty="0" smtClean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pt-BR" sz="24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400" dirty="0">
                <a:latin typeface="+mj-lt"/>
              </a:rPr>
              <a:t>COMO A SOLIDÃO AFETA A VIDA DE UMA PESSOA</a:t>
            </a:r>
            <a:r>
              <a:rPr lang="pt-BR" sz="2400" dirty="0" smtClean="0">
                <a:latin typeface="+mj-lt"/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pt-BR" sz="24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400" dirty="0">
                <a:latin typeface="+mj-lt"/>
              </a:rPr>
              <a:t>A MULHER FOI UMA IDEIA DE QUEM? </a:t>
            </a:r>
          </a:p>
        </p:txBody>
      </p:sp>
    </p:spTree>
    <p:extLst>
      <p:ext uri="{BB962C8B-B14F-4D97-AF65-F5344CB8AC3E}">
        <p14:creationId xmlns:p14="http://schemas.microsoft.com/office/powerpoint/2010/main" val="242558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645573" y="1659285"/>
            <a:ext cx="39610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latin typeface="+mj-lt"/>
              </a:rPr>
              <a:t>A MULHER É UMA IDEIA DE DEUS!</a:t>
            </a:r>
            <a:br>
              <a:rPr lang="pt-BR" sz="3200" dirty="0">
                <a:latin typeface="+mj-lt"/>
              </a:rPr>
            </a:br>
            <a:r>
              <a:rPr lang="pt-BR" sz="3200" dirty="0">
                <a:latin typeface="+mj-lt"/>
              </a:rPr>
              <a:t>DEUS NÃO MUDA DE IDEIA E NÃO ACEITA QUE SUA IDEIA SEJA AGREDIDA POR PALAVRAS OU ATOS!</a:t>
            </a:r>
          </a:p>
        </p:txBody>
      </p:sp>
    </p:spTree>
    <p:extLst>
      <p:ext uri="{BB962C8B-B14F-4D97-AF65-F5344CB8AC3E}">
        <p14:creationId xmlns:p14="http://schemas.microsoft.com/office/powerpoint/2010/main" val="302986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434051" y="2489424"/>
            <a:ext cx="39610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3200" dirty="0">
                <a:latin typeface="+mj-lt"/>
              </a:rPr>
              <a:t>COMO LIDAR COM A AGRESSÃO NA FAMÍLIA? </a:t>
            </a:r>
          </a:p>
        </p:txBody>
      </p:sp>
    </p:spTree>
    <p:extLst>
      <p:ext uri="{BB962C8B-B14F-4D97-AF65-F5344CB8AC3E}">
        <p14:creationId xmlns:p14="http://schemas.microsoft.com/office/powerpoint/2010/main" val="36796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580</TotalTime>
  <Words>934</Words>
  <Application>Microsoft Office PowerPoint</Application>
  <PresentationFormat>Apresentação na tela (4:3)</PresentationFormat>
  <Paragraphs>123</Paragraphs>
  <Slides>33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Franklin Gothic Medium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CONFLITOS</vt:lpstr>
      <vt:lpstr>Apresentação do PowerPoint</vt:lpstr>
      <vt:lpstr>Personalidades adoecidas pelo pecado vivem acorrentadas ao medo (medo da morte, medo do futuro, medo do ser humano, medo de Deus, etc.) e usam máscaras fingindo ser quem não são.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RESUMO</vt:lpstr>
      <vt:lpstr>RESUMO</vt:lpstr>
      <vt:lpstr>DESAFIO</vt:lpstr>
      <vt:lpstr>PRÓXIMO ESTUDO</vt:lpstr>
      <vt:lpstr>DESEJAMOS  QUE DEUS DÊ UM NOVO TEMPO PARA A SUA FAMÍLIA!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Aline Soares</dc:creator>
  <cp:lastModifiedBy>Fernanda Beatriz</cp:lastModifiedBy>
  <cp:revision>39</cp:revision>
  <dcterms:created xsi:type="dcterms:W3CDTF">2017-12-26T19:08:02Z</dcterms:created>
  <dcterms:modified xsi:type="dcterms:W3CDTF">2018-03-21T19:40:29Z</dcterms:modified>
</cp:coreProperties>
</file>