
<file path=[Content_Types].xml><?xml version="1.0" encoding="utf-8"?>
<Types xmlns="http://schemas.openxmlformats.org/package/2006/content-types">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6"/>
  </p:notesMasterIdLst>
  <p:sldIdLst>
    <p:sldId id="256" r:id="rId2"/>
    <p:sldId id="268" r:id="rId3"/>
    <p:sldId id="269" r:id="rId4"/>
    <p:sldId id="270" r:id="rId5"/>
    <p:sldId id="271" r:id="rId6"/>
    <p:sldId id="261" r:id="rId7"/>
    <p:sldId id="258" r:id="rId8"/>
    <p:sldId id="272" r:id="rId9"/>
    <p:sldId id="273" r:id="rId10"/>
    <p:sldId id="274" r:id="rId11"/>
    <p:sldId id="275" r:id="rId12"/>
    <p:sldId id="276" r:id="rId13"/>
    <p:sldId id="277" r:id="rId14"/>
    <p:sldId id="278" r:id="rId15"/>
    <p:sldId id="279" r:id="rId16"/>
    <p:sldId id="280" r:id="rId17"/>
    <p:sldId id="262" r:id="rId18"/>
    <p:sldId id="281" r:id="rId19"/>
    <p:sldId id="282" r:id="rId20"/>
    <p:sldId id="283" r:id="rId21"/>
    <p:sldId id="284" r:id="rId22"/>
    <p:sldId id="265" r:id="rId23"/>
    <p:sldId id="267" r:id="rId24"/>
    <p:sldId id="266"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6D5046"/>
    <a:srgbClr val="3C1A5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6115B8F-8086-439B-9AE9-2F644F8376B6}" v="103" dt="2018-10-12T18:48:41.82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77532" autoAdjust="0"/>
  </p:normalViewPr>
  <p:slideViewPr>
    <p:cSldViewPr snapToGrid="0">
      <p:cViewPr varScale="1">
        <p:scale>
          <a:sx n="79" d="100"/>
          <a:sy n="79" d="100"/>
        </p:scale>
        <p:origin x="120" y="1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presProps" Target="presProps.xml"/><Relationship Id="rId30"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ão Batista" userId="a86bb1267e80560b" providerId="LiveId" clId="{E6115B8F-8086-439B-9AE9-2F644F8376B6}"/>
    <pc:docChg chg="undo custSel mod addSld modSld sldOrd modMainMaster">
      <pc:chgData name="João Batista" userId="a86bb1267e80560b" providerId="LiveId" clId="{E6115B8F-8086-439B-9AE9-2F644F8376B6}" dt="2018-10-12T18:49:27.536" v="286" actId="1037"/>
      <pc:docMkLst>
        <pc:docMk/>
      </pc:docMkLst>
      <pc:sldChg chg="modTransition setBg">
        <pc:chgData name="João Batista" userId="a86bb1267e80560b" providerId="LiveId" clId="{E6115B8F-8086-439B-9AE9-2F644F8376B6}" dt="2018-10-12T18:46:43.995" v="279"/>
        <pc:sldMkLst>
          <pc:docMk/>
          <pc:sldMk cId="2802947657" sldId="256"/>
        </pc:sldMkLst>
      </pc:sldChg>
      <pc:sldChg chg="modSp modTransition setBg">
        <pc:chgData name="João Batista" userId="a86bb1267e80560b" providerId="LiveId" clId="{E6115B8F-8086-439B-9AE9-2F644F8376B6}" dt="2018-10-12T18:47:56.098" v="280" actId="207"/>
        <pc:sldMkLst>
          <pc:docMk/>
          <pc:sldMk cId="1633094398" sldId="258"/>
        </pc:sldMkLst>
        <pc:spChg chg="mod">
          <ac:chgData name="João Batista" userId="a86bb1267e80560b" providerId="LiveId" clId="{E6115B8F-8086-439B-9AE9-2F644F8376B6}" dt="2018-10-12T18:47:56.098" v="280" actId="207"/>
          <ac:spMkLst>
            <pc:docMk/>
            <pc:sldMk cId="1633094398" sldId="258"/>
            <ac:spMk id="5" creationId="{09F90E84-33AB-4D75-A15B-5C6F9BC5C8FB}"/>
          </ac:spMkLst>
        </pc:spChg>
      </pc:sldChg>
      <pc:sldChg chg="addSp delSp modSp modTransition setBg">
        <pc:chgData name="João Batista" userId="a86bb1267e80560b" providerId="LiveId" clId="{E6115B8F-8086-439B-9AE9-2F644F8376B6}" dt="2018-10-12T18:48:06.848" v="281" actId="207"/>
        <pc:sldMkLst>
          <pc:docMk/>
          <pc:sldMk cId="2635891954" sldId="259"/>
        </pc:sldMkLst>
        <pc:spChg chg="add del mod">
          <ac:chgData name="João Batista" userId="a86bb1267e80560b" providerId="LiveId" clId="{E6115B8F-8086-439B-9AE9-2F644F8376B6}" dt="2018-10-12T17:27:34.835" v="27" actId="478"/>
          <ac:spMkLst>
            <pc:docMk/>
            <pc:sldMk cId="2635891954" sldId="259"/>
            <ac:spMk id="2" creationId="{BD3EA377-D2BD-4D47-939E-F9895B878EC3}"/>
          </ac:spMkLst>
        </pc:spChg>
        <pc:spChg chg="mod">
          <ac:chgData name="João Batista" userId="a86bb1267e80560b" providerId="LiveId" clId="{E6115B8F-8086-439B-9AE9-2F644F8376B6}" dt="2018-10-12T17:28:39.177" v="30" actId="20577"/>
          <ac:spMkLst>
            <pc:docMk/>
            <pc:sldMk cId="2635891954" sldId="259"/>
            <ac:spMk id="4" creationId="{7F9ED50B-C8C4-40A4-9379-1A0B77D54619}"/>
          </ac:spMkLst>
        </pc:spChg>
        <pc:spChg chg="mod">
          <ac:chgData name="João Batista" userId="a86bb1267e80560b" providerId="LiveId" clId="{E6115B8F-8086-439B-9AE9-2F644F8376B6}" dt="2018-10-12T18:48:06.848" v="281" actId="207"/>
          <ac:spMkLst>
            <pc:docMk/>
            <pc:sldMk cId="2635891954" sldId="259"/>
            <ac:spMk id="5" creationId="{09F90E84-33AB-4D75-A15B-5C6F9BC5C8FB}"/>
          </ac:spMkLst>
        </pc:spChg>
        <pc:spChg chg="mod">
          <ac:chgData name="João Batista" userId="a86bb1267e80560b" providerId="LiveId" clId="{E6115B8F-8086-439B-9AE9-2F644F8376B6}" dt="2018-10-12T17:27:57.998" v="28" actId="14100"/>
          <ac:spMkLst>
            <pc:docMk/>
            <pc:sldMk cId="2635891954" sldId="259"/>
            <ac:spMk id="6" creationId="{7607C6B1-8492-4D58-849D-E4B3B807B351}"/>
          </ac:spMkLst>
        </pc:spChg>
      </pc:sldChg>
      <pc:sldChg chg="modSp modTransition setBg">
        <pc:chgData name="João Batista" userId="a86bb1267e80560b" providerId="LiveId" clId="{E6115B8F-8086-439B-9AE9-2F644F8376B6}" dt="2018-10-12T18:48:19.869" v="282" actId="207"/>
        <pc:sldMkLst>
          <pc:docMk/>
          <pc:sldMk cId="3317949727" sldId="260"/>
        </pc:sldMkLst>
        <pc:spChg chg="mod">
          <ac:chgData name="João Batista" userId="a86bb1267e80560b" providerId="LiveId" clId="{E6115B8F-8086-439B-9AE9-2F644F8376B6}" dt="2018-10-12T17:25:50.539" v="11" actId="114"/>
          <ac:spMkLst>
            <pc:docMk/>
            <pc:sldMk cId="3317949727" sldId="260"/>
            <ac:spMk id="4" creationId="{7F9ED50B-C8C4-40A4-9379-1A0B77D54619}"/>
          </ac:spMkLst>
        </pc:spChg>
        <pc:spChg chg="mod">
          <ac:chgData name="João Batista" userId="a86bb1267e80560b" providerId="LiveId" clId="{E6115B8F-8086-439B-9AE9-2F644F8376B6}" dt="2018-10-12T18:48:19.869" v="282" actId="207"/>
          <ac:spMkLst>
            <pc:docMk/>
            <pc:sldMk cId="3317949727" sldId="260"/>
            <ac:spMk id="5" creationId="{09F90E84-33AB-4D75-A15B-5C6F9BC5C8FB}"/>
          </ac:spMkLst>
        </pc:spChg>
        <pc:spChg chg="mod">
          <ac:chgData name="João Batista" userId="a86bb1267e80560b" providerId="LiveId" clId="{E6115B8F-8086-439B-9AE9-2F644F8376B6}" dt="2018-10-12T17:29:24.757" v="37" actId="1076"/>
          <ac:spMkLst>
            <pc:docMk/>
            <pc:sldMk cId="3317949727" sldId="260"/>
            <ac:spMk id="6" creationId="{7607C6B1-8492-4D58-849D-E4B3B807B351}"/>
          </ac:spMkLst>
        </pc:spChg>
        <pc:spChg chg="mod">
          <ac:chgData name="João Batista" userId="a86bb1267e80560b" providerId="LiveId" clId="{E6115B8F-8086-439B-9AE9-2F644F8376B6}" dt="2018-10-12T17:29:24.757" v="37" actId="1076"/>
          <ac:spMkLst>
            <pc:docMk/>
            <pc:sldMk cId="3317949727" sldId="260"/>
            <ac:spMk id="7" creationId="{19473959-C22F-49CD-B264-88612CA13C9D}"/>
          </ac:spMkLst>
        </pc:spChg>
        <pc:spChg chg="mod">
          <ac:chgData name="João Batista" userId="a86bb1267e80560b" providerId="LiveId" clId="{E6115B8F-8086-439B-9AE9-2F644F8376B6}" dt="2018-10-12T17:29:24.757" v="37" actId="1076"/>
          <ac:spMkLst>
            <pc:docMk/>
            <pc:sldMk cId="3317949727" sldId="260"/>
            <ac:spMk id="8" creationId="{F321BDD4-A296-4AAA-AB93-F3282035E8A7}"/>
          </ac:spMkLst>
        </pc:spChg>
        <pc:spChg chg="mod">
          <ac:chgData name="João Batista" userId="a86bb1267e80560b" providerId="LiveId" clId="{E6115B8F-8086-439B-9AE9-2F644F8376B6}" dt="2018-10-12T17:29:24.757" v="37" actId="1076"/>
          <ac:spMkLst>
            <pc:docMk/>
            <pc:sldMk cId="3317949727" sldId="260"/>
            <ac:spMk id="9" creationId="{F5E0043F-1113-4B5C-A1AB-F9D7B4D13447}"/>
          </ac:spMkLst>
        </pc:spChg>
      </pc:sldChg>
      <pc:sldChg chg="modTransition setBg">
        <pc:chgData name="João Batista" userId="a86bb1267e80560b" providerId="LiveId" clId="{E6115B8F-8086-439B-9AE9-2F644F8376B6}" dt="2018-10-12T18:46:43.995" v="279"/>
        <pc:sldMkLst>
          <pc:docMk/>
          <pc:sldMk cId="401227080" sldId="261"/>
        </pc:sldMkLst>
      </pc:sldChg>
      <pc:sldChg chg="modTransition setBg">
        <pc:chgData name="João Batista" userId="a86bb1267e80560b" providerId="LiveId" clId="{E6115B8F-8086-439B-9AE9-2F644F8376B6}" dt="2018-10-12T18:46:43.995" v="279"/>
        <pc:sldMkLst>
          <pc:docMk/>
          <pc:sldMk cId="621917831" sldId="262"/>
        </pc:sldMkLst>
      </pc:sldChg>
      <pc:sldChg chg="delSp modSp modTransition setBg delAnim">
        <pc:chgData name="João Batista" userId="a86bb1267e80560b" providerId="LiveId" clId="{E6115B8F-8086-439B-9AE9-2F644F8376B6}" dt="2018-10-12T18:48:30.233" v="283" actId="207"/>
        <pc:sldMkLst>
          <pc:docMk/>
          <pc:sldMk cId="619279262" sldId="263"/>
        </pc:sldMkLst>
        <pc:spChg chg="mod">
          <ac:chgData name="João Batista" userId="a86bb1267e80560b" providerId="LiveId" clId="{E6115B8F-8086-439B-9AE9-2F644F8376B6}" dt="2018-10-12T18:48:30.233" v="283" actId="207"/>
          <ac:spMkLst>
            <pc:docMk/>
            <pc:sldMk cId="619279262" sldId="263"/>
            <ac:spMk id="5" creationId="{09F90E84-33AB-4D75-A15B-5C6F9BC5C8FB}"/>
          </ac:spMkLst>
        </pc:spChg>
        <pc:spChg chg="del mod">
          <ac:chgData name="João Batista" userId="a86bb1267e80560b" providerId="LiveId" clId="{E6115B8F-8086-439B-9AE9-2F644F8376B6}" dt="2018-10-12T17:32:51.115" v="53" actId="478"/>
          <ac:spMkLst>
            <pc:docMk/>
            <pc:sldMk cId="619279262" sldId="263"/>
            <ac:spMk id="6" creationId="{7607C6B1-8492-4D58-849D-E4B3B807B351}"/>
          </ac:spMkLst>
        </pc:spChg>
        <pc:spChg chg="del mod">
          <ac:chgData name="João Batista" userId="a86bb1267e80560b" providerId="LiveId" clId="{E6115B8F-8086-439B-9AE9-2F644F8376B6}" dt="2018-10-12T17:32:51.115" v="53" actId="478"/>
          <ac:spMkLst>
            <pc:docMk/>
            <pc:sldMk cId="619279262" sldId="263"/>
            <ac:spMk id="7" creationId="{19473959-C22F-49CD-B264-88612CA13C9D}"/>
          </ac:spMkLst>
        </pc:spChg>
        <pc:spChg chg="mod">
          <ac:chgData name="João Batista" userId="a86bb1267e80560b" providerId="LiveId" clId="{E6115B8F-8086-439B-9AE9-2F644F8376B6}" dt="2018-10-12T17:33:25.795" v="59" actId="1037"/>
          <ac:spMkLst>
            <pc:docMk/>
            <pc:sldMk cId="619279262" sldId="263"/>
            <ac:spMk id="8" creationId="{F321BDD4-A296-4AAA-AB93-F3282035E8A7}"/>
          </ac:spMkLst>
        </pc:spChg>
        <pc:spChg chg="del mod">
          <ac:chgData name="João Batista" userId="a86bb1267e80560b" providerId="LiveId" clId="{E6115B8F-8086-439B-9AE9-2F644F8376B6}" dt="2018-10-12T17:32:51.115" v="53" actId="478"/>
          <ac:spMkLst>
            <pc:docMk/>
            <pc:sldMk cId="619279262" sldId="263"/>
            <ac:spMk id="9" creationId="{F5E0043F-1113-4B5C-A1AB-F9D7B4D13447}"/>
          </ac:spMkLst>
        </pc:spChg>
      </pc:sldChg>
      <pc:sldChg chg="modSp add modTransition setBg modAnim">
        <pc:chgData name="João Batista" userId="a86bb1267e80560b" providerId="LiveId" clId="{E6115B8F-8086-439B-9AE9-2F644F8376B6}" dt="2018-10-12T18:49:27.536" v="286" actId="1037"/>
        <pc:sldMkLst>
          <pc:docMk/>
          <pc:sldMk cId="1956925599" sldId="264"/>
        </pc:sldMkLst>
        <pc:spChg chg="mod">
          <ac:chgData name="João Batista" userId="a86bb1267e80560b" providerId="LiveId" clId="{E6115B8F-8086-439B-9AE9-2F644F8376B6}" dt="2018-10-12T17:45:06.644" v="66" actId="20577"/>
          <ac:spMkLst>
            <pc:docMk/>
            <pc:sldMk cId="1956925599" sldId="264"/>
            <ac:spMk id="4" creationId="{7F9ED50B-C8C4-40A4-9379-1A0B77D54619}"/>
          </ac:spMkLst>
        </pc:spChg>
        <pc:spChg chg="mod">
          <ac:chgData name="João Batista" userId="a86bb1267e80560b" providerId="LiveId" clId="{E6115B8F-8086-439B-9AE9-2F644F8376B6}" dt="2018-10-12T18:48:41.821" v="284" actId="207"/>
          <ac:spMkLst>
            <pc:docMk/>
            <pc:sldMk cId="1956925599" sldId="264"/>
            <ac:spMk id="5" creationId="{09F90E84-33AB-4D75-A15B-5C6F9BC5C8FB}"/>
          </ac:spMkLst>
        </pc:spChg>
        <pc:spChg chg="mod">
          <ac:chgData name="João Batista" userId="a86bb1267e80560b" providerId="LiveId" clId="{E6115B8F-8086-439B-9AE9-2F644F8376B6}" dt="2018-10-12T18:49:27.536" v="286" actId="1037"/>
          <ac:spMkLst>
            <pc:docMk/>
            <pc:sldMk cId="1956925599" sldId="264"/>
            <ac:spMk id="8" creationId="{F321BDD4-A296-4AAA-AB93-F3282035E8A7}"/>
          </ac:spMkLst>
        </pc:spChg>
      </pc:sldChg>
      <pc:sldChg chg="delSp add modTransition setBg">
        <pc:chgData name="João Batista" userId="a86bb1267e80560b" providerId="LiveId" clId="{E6115B8F-8086-439B-9AE9-2F644F8376B6}" dt="2018-10-12T18:46:43.995" v="279"/>
        <pc:sldMkLst>
          <pc:docMk/>
          <pc:sldMk cId="3235871097" sldId="265"/>
        </pc:sldMkLst>
        <pc:spChg chg="del">
          <ac:chgData name="João Batista" userId="a86bb1267e80560b" providerId="LiveId" clId="{E6115B8F-8086-439B-9AE9-2F644F8376B6}" dt="2018-10-12T17:53:00.702" v="76" actId="478"/>
          <ac:spMkLst>
            <pc:docMk/>
            <pc:sldMk cId="3235871097" sldId="265"/>
            <ac:spMk id="2" creationId="{52047200-2EF3-44F3-8BBB-875F3B0C0476}"/>
          </ac:spMkLst>
        </pc:spChg>
        <pc:spChg chg="del">
          <ac:chgData name="João Batista" userId="a86bb1267e80560b" providerId="LiveId" clId="{E6115B8F-8086-439B-9AE9-2F644F8376B6}" dt="2018-10-12T17:53:00.702" v="76" actId="478"/>
          <ac:spMkLst>
            <pc:docMk/>
            <pc:sldMk cId="3235871097" sldId="265"/>
            <ac:spMk id="3" creationId="{73AC9458-38C6-44F8-BE2C-48675D8D1C40}"/>
          </ac:spMkLst>
        </pc:spChg>
      </pc:sldChg>
      <pc:sldChg chg="addSp delSp modSp add ord modTransition setBg delAnim modAnim">
        <pc:chgData name="João Batista" userId="a86bb1267e80560b" providerId="LiveId" clId="{E6115B8F-8086-439B-9AE9-2F644F8376B6}" dt="2018-10-12T18:46:43.995" v="279"/>
        <pc:sldMkLst>
          <pc:docMk/>
          <pc:sldMk cId="1232340773" sldId="266"/>
        </pc:sldMkLst>
        <pc:spChg chg="add del mod">
          <ac:chgData name="João Batista" userId="a86bb1267e80560b" providerId="LiveId" clId="{E6115B8F-8086-439B-9AE9-2F644F8376B6}" dt="2018-10-12T17:55:42.279" v="84" actId="478"/>
          <ac:spMkLst>
            <pc:docMk/>
            <pc:sldMk cId="1232340773" sldId="266"/>
            <ac:spMk id="3" creationId="{BB745172-D14F-400F-B7C3-69D80CF07807}"/>
          </ac:spMkLst>
        </pc:spChg>
        <pc:spChg chg="del">
          <ac:chgData name="João Batista" userId="a86bb1267e80560b" providerId="LiveId" clId="{E6115B8F-8086-439B-9AE9-2F644F8376B6}" dt="2018-10-12T17:55:36.731" v="83" actId="478"/>
          <ac:spMkLst>
            <pc:docMk/>
            <pc:sldMk cId="1232340773" sldId="266"/>
            <ac:spMk id="4" creationId="{7F9ED50B-C8C4-40A4-9379-1A0B77D54619}"/>
          </ac:spMkLst>
        </pc:spChg>
        <pc:spChg chg="mod">
          <ac:chgData name="João Batista" userId="a86bb1267e80560b" providerId="LiveId" clId="{E6115B8F-8086-439B-9AE9-2F644F8376B6}" dt="2018-10-12T18:31:55.929" v="240" actId="207"/>
          <ac:spMkLst>
            <pc:docMk/>
            <pc:sldMk cId="1232340773" sldId="266"/>
            <ac:spMk id="5" creationId="{09F90E84-33AB-4D75-A15B-5C6F9BC5C8FB}"/>
          </ac:spMkLst>
        </pc:spChg>
        <pc:spChg chg="del">
          <ac:chgData name="João Batista" userId="a86bb1267e80560b" providerId="LiveId" clId="{E6115B8F-8086-439B-9AE9-2F644F8376B6}" dt="2018-10-12T17:55:45.816" v="85" actId="478"/>
          <ac:spMkLst>
            <pc:docMk/>
            <pc:sldMk cId="1232340773" sldId="266"/>
            <ac:spMk id="8" creationId="{F321BDD4-A296-4AAA-AB93-F3282035E8A7}"/>
          </ac:spMkLst>
        </pc:spChg>
      </pc:sldChg>
      <pc:sldChg chg="modSp add ord modTransition setBg modAnim">
        <pc:chgData name="João Batista" userId="a86bb1267e80560b" providerId="LiveId" clId="{E6115B8F-8086-439B-9AE9-2F644F8376B6}" dt="2018-10-12T18:46:43.995" v="279"/>
        <pc:sldMkLst>
          <pc:docMk/>
          <pc:sldMk cId="1440324335" sldId="267"/>
        </pc:sldMkLst>
        <pc:spChg chg="mod">
          <ac:chgData name="João Batista" userId="a86bb1267e80560b" providerId="LiveId" clId="{E6115B8F-8086-439B-9AE9-2F644F8376B6}" dt="2018-10-12T18:38:39.988" v="262" actId="255"/>
          <ac:spMkLst>
            <pc:docMk/>
            <pc:sldMk cId="1440324335" sldId="267"/>
            <ac:spMk id="5" creationId="{09F90E84-33AB-4D75-A15B-5C6F9BC5C8FB}"/>
          </ac:spMkLst>
        </pc:spChg>
      </pc:sldChg>
      <pc:sldChg chg="addSp delSp modSp add mod modTransition setBg delDesignElem">
        <pc:chgData name="João Batista" userId="a86bb1267e80560b" providerId="LiveId" clId="{E6115B8F-8086-439B-9AE9-2F644F8376B6}" dt="2018-10-12T18:46:43.995" v="279"/>
        <pc:sldMkLst>
          <pc:docMk/>
          <pc:sldMk cId="2390310051" sldId="268"/>
        </pc:sldMkLst>
        <pc:spChg chg="del">
          <ac:chgData name="João Batista" userId="a86bb1267e80560b" providerId="LiveId" clId="{E6115B8F-8086-439B-9AE9-2F644F8376B6}" dt="2018-10-12T18:04:17.545" v="116" actId="478"/>
          <ac:spMkLst>
            <pc:docMk/>
            <pc:sldMk cId="2390310051" sldId="268"/>
            <ac:spMk id="2" creationId="{9C738E84-27BB-4345-8850-3E525183C1C7}"/>
          </ac:spMkLst>
        </pc:spChg>
        <pc:spChg chg="mod">
          <ac:chgData name="João Batista" userId="a86bb1267e80560b" providerId="LiveId" clId="{E6115B8F-8086-439B-9AE9-2F644F8376B6}" dt="2018-10-12T18:12:11.221" v="144" actId="1076"/>
          <ac:spMkLst>
            <pc:docMk/>
            <pc:sldMk cId="2390310051" sldId="268"/>
            <ac:spMk id="3" creationId="{76982CB0-287E-49D7-B996-5DFEEF8A7311}"/>
          </ac:spMkLst>
        </pc:spChg>
        <pc:spChg chg="add del">
          <ac:chgData name="João Batista" userId="a86bb1267e80560b" providerId="LiveId" clId="{E6115B8F-8086-439B-9AE9-2F644F8376B6}" dt="2018-10-12T18:10:38.843" v="126"/>
          <ac:spMkLst>
            <pc:docMk/>
            <pc:sldMk cId="2390310051" sldId="268"/>
            <ac:spMk id="10" creationId="{867D4867-5BA7-4462-B2F6-A23F4A622AA7}"/>
          </ac:spMkLst>
        </pc:spChg>
        <pc:picChg chg="add mod">
          <ac:chgData name="João Batista" userId="a86bb1267e80560b" providerId="LiveId" clId="{E6115B8F-8086-439B-9AE9-2F644F8376B6}" dt="2018-10-12T18:11:52.879" v="141" actId="1076"/>
          <ac:picMkLst>
            <pc:docMk/>
            <pc:sldMk cId="2390310051" sldId="268"/>
            <ac:picMk id="5" creationId="{88F546CD-AB1B-406B-B81E-E66B3294C418}"/>
          </ac:picMkLst>
        </pc:picChg>
      </pc:sldChg>
      <pc:sldChg chg="delSp modSp add modTransition setBg modNotesTx">
        <pc:chgData name="João Batista" userId="a86bb1267e80560b" providerId="LiveId" clId="{E6115B8F-8086-439B-9AE9-2F644F8376B6}" dt="2018-10-12T18:46:43.995" v="279"/>
        <pc:sldMkLst>
          <pc:docMk/>
          <pc:sldMk cId="2451713366" sldId="269"/>
        </pc:sldMkLst>
        <pc:spChg chg="mod">
          <ac:chgData name="João Batista" userId="a86bb1267e80560b" providerId="LiveId" clId="{E6115B8F-8086-439B-9AE9-2F644F8376B6}" dt="2018-10-12T18:14:33.162" v="146"/>
          <ac:spMkLst>
            <pc:docMk/>
            <pc:sldMk cId="2451713366" sldId="269"/>
            <ac:spMk id="3" creationId="{76982CB0-287E-49D7-B996-5DFEEF8A7311}"/>
          </ac:spMkLst>
        </pc:spChg>
        <pc:picChg chg="del">
          <ac:chgData name="João Batista" userId="a86bb1267e80560b" providerId="LiveId" clId="{E6115B8F-8086-439B-9AE9-2F644F8376B6}" dt="2018-10-12T18:44:42.396" v="267" actId="478"/>
          <ac:picMkLst>
            <pc:docMk/>
            <pc:sldMk cId="2451713366" sldId="269"/>
            <ac:picMk id="5" creationId="{88F546CD-AB1B-406B-B81E-E66B3294C418}"/>
          </ac:picMkLst>
        </pc:picChg>
      </pc:sldChg>
      <pc:sldChg chg="delSp modSp add modTransition setBg">
        <pc:chgData name="João Batista" userId="a86bb1267e80560b" providerId="LiveId" clId="{E6115B8F-8086-439B-9AE9-2F644F8376B6}" dt="2018-10-12T18:46:43.995" v="279"/>
        <pc:sldMkLst>
          <pc:docMk/>
          <pc:sldMk cId="3891405236" sldId="270"/>
        </pc:sldMkLst>
        <pc:spChg chg="mod">
          <ac:chgData name="João Batista" userId="a86bb1267e80560b" providerId="LiveId" clId="{E6115B8F-8086-439B-9AE9-2F644F8376B6}" dt="2018-10-12T18:28:37.199" v="238" actId="1076"/>
          <ac:spMkLst>
            <pc:docMk/>
            <pc:sldMk cId="3891405236" sldId="270"/>
            <ac:spMk id="3" creationId="{76982CB0-287E-49D7-B996-5DFEEF8A7311}"/>
          </ac:spMkLst>
        </pc:spChg>
        <pc:picChg chg="del">
          <ac:chgData name="João Batista" userId="a86bb1267e80560b" providerId="LiveId" clId="{E6115B8F-8086-439B-9AE9-2F644F8376B6}" dt="2018-10-12T18:16:56.316" v="228" actId="478"/>
          <ac:picMkLst>
            <pc:docMk/>
            <pc:sldMk cId="3891405236" sldId="270"/>
            <ac:picMk id="5" creationId="{88F546CD-AB1B-406B-B81E-E66B3294C418}"/>
          </ac:picMkLst>
        </pc:picChg>
      </pc:sldChg>
      <pc:sldMasterChg chg="modTransition setBg modSldLayout">
        <pc:chgData name="João Batista" userId="a86bb1267e80560b" providerId="LiveId" clId="{E6115B8F-8086-439B-9AE9-2F644F8376B6}" dt="2018-10-12T18:46:43.995" v="279"/>
        <pc:sldMasterMkLst>
          <pc:docMk/>
          <pc:sldMasterMk cId="4198197008" sldId="2147483660"/>
        </pc:sldMasterMkLst>
        <pc:sldLayoutChg chg="modTransition setBg">
          <pc:chgData name="João Batista" userId="a86bb1267e80560b" providerId="LiveId" clId="{E6115B8F-8086-439B-9AE9-2F644F8376B6}" dt="2018-10-12T18:46:43.995" v="279"/>
          <pc:sldLayoutMkLst>
            <pc:docMk/>
            <pc:sldMasterMk cId="4198197008" sldId="2147483660"/>
            <pc:sldLayoutMk cId="1957334604" sldId="2147483661"/>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264296190" sldId="2147483662"/>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730689702" sldId="2147483663"/>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798848131" sldId="2147483664"/>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860655551" sldId="2147483665"/>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072468371" sldId="2147483666"/>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731324598" sldId="2147483667"/>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232647830" sldId="2147483668"/>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1524068616" sldId="2147483669"/>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3639167172" sldId="2147483670"/>
          </pc:sldLayoutMkLst>
        </pc:sldLayoutChg>
        <pc:sldLayoutChg chg="modTransition setBg">
          <pc:chgData name="João Batista" userId="a86bb1267e80560b" providerId="LiveId" clId="{E6115B8F-8086-439B-9AE9-2F644F8376B6}" dt="2018-10-12T18:46:43.995" v="279"/>
          <pc:sldLayoutMkLst>
            <pc:docMk/>
            <pc:sldMasterMk cId="4198197008" sldId="2147483660"/>
            <pc:sldLayoutMk cId="4157021865" sldId="214748367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9708940-DF35-42A8-9B4A-1B2F818377E1}" type="datetimeFigureOut">
              <a:rPr lang="pt-BR" smtClean="0"/>
              <a:t>03/12/2018</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4D816B3-B018-4F58-8CD4-F4D548861DAD}" type="slidenum">
              <a:rPr lang="pt-BR" smtClean="0"/>
              <a:t>‹nº›</a:t>
            </a:fld>
            <a:endParaRPr lang="pt-BR"/>
          </a:p>
        </p:txBody>
      </p:sp>
    </p:spTree>
    <p:extLst>
      <p:ext uri="{BB962C8B-B14F-4D97-AF65-F5344CB8AC3E}">
        <p14:creationId xmlns:p14="http://schemas.microsoft.com/office/powerpoint/2010/main" val="2762571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PASSANDO A ETERNIDADE COM JESUS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a:t>
            </a:fld>
            <a:endParaRPr lang="pt-BR"/>
          </a:p>
        </p:txBody>
      </p:sp>
    </p:spTree>
    <p:extLst>
      <p:ext uri="{BB962C8B-B14F-4D97-AF65-F5344CB8AC3E}">
        <p14:creationId xmlns:p14="http://schemas.microsoft.com/office/powerpoint/2010/main" val="41807032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3. Como ficará a Terra durante os 1000 anos? </a:t>
            </a:r>
            <a:r>
              <a:rPr lang="pt-BR" sz="1200" b="1" i="1" dirty="0" smtClean="0"/>
              <a:t>Apocalipse 20:1-3</a:t>
            </a:r>
            <a:endParaRPr lang="pt-BR" sz="1200" dirty="0" smtClean="0"/>
          </a:p>
          <a:p>
            <a:r>
              <a:rPr lang="pt-BR" dirty="0" smtClean="0"/>
              <a:t>Então, vi descer do céu um anjo; tinha na mão a chave do abismo e uma grande corrente. Ele segurou o dragão, a antiga serpente, que é o diabo, Satanás, e o prendeu por mil anos; lançou-o no abismo, fechou-o e pôs selo sobre ele, para que não mais enganasse as nações até se completarem os mil anos. Depois disto, é necessário que ele seja solto pouco tempo.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10</a:t>
            </a:fld>
            <a:endParaRPr lang="pt-BR"/>
          </a:p>
        </p:txBody>
      </p:sp>
    </p:spTree>
    <p:extLst>
      <p:ext uri="{BB962C8B-B14F-4D97-AF65-F5344CB8AC3E}">
        <p14:creationId xmlns:p14="http://schemas.microsoft.com/office/powerpoint/2010/main" val="39492078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4. Após a Primeira Ressurreição, quanto tempo os ímpios permanecerão mortos na Terra? </a:t>
            </a:r>
            <a:r>
              <a:rPr lang="pt-BR" b="1" dirty="0" smtClean="0"/>
              <a:t>Apocalipse 20:5</a:t>
            </a:r>
          </a:p>
          <a:p>
            <a:r>
              <a:rPr lang="pt-BR" dirty="0" smtClean="0"/>
              <a:t>Os restantes dos mortos não reviveram até que se completassem </a:t>
            </a:r>
            <a:r>
              <a:rPr lang="pt-BR" b="1" dirty="0" smtClean="0"/>
              <a:t>os mil anos</a:t>
            </a:r>
            <a:r>
              <a:rPr lang="pt-BR" dirty="0" smtClean="0"/>
              <a:t>. Esta é a primeira ressurreição.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11</a:t>
            </a:fld>
            <a:endParaRPr lang="pt-BR"/>
          </a:p>
        </p:txBody>
      </p:sp>
    </p:spTree>
    <p:extLst>
      <p:ext uri="{BB962C8B-B14F-4D97-AF65-F5344CB8AC3E}">
        <p14:creationId xmlns:p14="http://schemas.microsoft.com/office/powerpoint/2010/main" val="17728643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O que os salvos farão no Céu durante os 1000 anos? </a:t>
            </a:r>
            <a:r>
              <a:rPr lang="pt-BR" b="1" dirty="0" smtClean="0"/>
              <a:t>Apocalipse 20:4,12-13; 1Coríntios 6:2-3</a:t>
            </a:r>
          </a:p>
          <a:p>
            <a:r>
              <a:rPr lang="pt-BR" dirty="0" smtClean="0"/>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12</a:t>
            </a:fld>
            <a:endParaRPr lang="pt-BR"/>
          </a:p>
        </p:txBody>
      </p:sp>
    </p:spTree>
    <p:extLst>
      <p:ext uri="{BB962C8B-B14F-4D97-AF65-F5344CB8AC3E}">
        <p14:creationId xmlns:p14="http://schemas.microsoft.com/office/powerpoint/2010/main" val="1940809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5. O que os salvos farão no Céu durante os 1000 anos? </a:t>
            </a:r>
            <a:r>
              <a:rPr lang="pt-BR" b="1" dirty="0" smtClean="0"/>
              <a:t>Apocalipse 20:4,12-13; 1Coríntios 6:2-3</a:t>
            </a:r>
          </a:p>
          <a:p>
            <a:r>
              <a:rPr lang="pt-BR" dirty="0" smtClean="0"/>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13</a:t>
            </a:fld>
            <a:endParaRPr lang="pt-BR"/>
          </a:p>
        </p:txBody>
      </p:sp>
    </p:spTree>
    <p:extLst>
      <p:ext uri="{BB962C8B-B14F-4D97-AF65-F5344CB8AC3E}">
        <p14:creationId xmlns:p14="http://schemas.microsoft.com/office/powerpoint/2010/main" val="84469467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5. O que os salvos farão no Céu durante os 1000 anos? </a:t>
            </a:r>
            <a:r>
              <a:rPr lang="pt-BR" b="1" dirty="0" smtClean="0"/>
              <a:t>Apocalipse 20:4,12-13; 1Coríntios 6:2-3</a:t>
            </a:r>
          </a:p>
          <a:p>
            <a:r>
              <a:rPr lang="pt-BR" dirty="0" smtClean="0"/>
              <a:t>Ou não sabeis que os santos hão de julgar o mundo? Ora, se o mundo deverá ser julgado por vós, sois, acaso, indignos de julgar as coisas mínimas? Não sabeis que havemos de julgar os próprios anjos? Quanto mais as coisas desta vida!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14</a:t>
            </a:fld>
            <a:endParaRPr lang="pt-BR"/>
          </a:p>
        </p:txBody>
      </p:sp>
    </p:spTree>
    <p:extLst>
      <p:ext uri="{BB962C8B-B14F-4D97-AF65-F5344CB8AC3E}">
        <p14:creationId xmlns:p14="http://schemas.microsoft.com/office/powerpoint/2010/main" val="36734933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6. Que eventos ocorrem ao findar os 1000 anos na Terra? </a:t>
            </a:r>
            <a:r>
              <a:rPr lang="pt-BR" b="1" dirty="0" smtClean="0"/>
              <a:t>Apocalipse 21:2 e 10; 20:5-7</a:t>
            </a:r>
          </a:p>
          <a:p>
            <a:r>
              <a:rPr lang="pt-BR" dirty="0" smtClean="0"/>
              <a:t>Vi também a cidade santa, a nova Jerusalém, que descia do céu, da parte de Deus, ataviada como noiva adornada para o seu esposo.</a:t>
            </a:r>
          </a:p>
          <a:p>
            <a:r>
              <a:rPr lang="pt-BR" dirty="0" smtClean="0"/>
              <a:t>e me transportou, em espírito, até a uma grande e elevada montanha e me mostrou a santa cidade, Jerusalém, que descia do céu, da parte de Deus,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15</a:t>
            </a:fld>
            <a:endParaRPr lang="pt-BR"/>
          </a:p>
        </p:txBody>
      </p:sp>
    </p:spTree>
    <p:extLst>
      <p:ext uri="{BB962C8B-B14F-4D97-AF65-F5344CB8AC3E}">
        <p14:creationId xmlns:p14="http://schemas.microsoft.com/office/powerpoint/2010/main" val="25612839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6. Que eventos ocorrem ao findar os 1000 anos na Terra? </a:t>
            </a:r>
            <a:r>
              <a:rPr lang="pt-BR" b="1" dirty="0" smtClean="0"/>
              <a:t>Apocalipse 21:2 e 10; 20:5-7</a:t>
            </a:r>
          </a:p>
          <a:p>
            <a:r>
              <a:rPr lang="pt-BR" dirty="0" smtClean="0"/>
              <a:t>Os restantes dos mortos não reviveram até que se completassem os mil anos. Esta é a primeira ressurreição. Bem-aventurado e santo é aquele que tem parte na primeira ressurreição; sobre esses a segunda morte não tem autoridade; pelo contrário, serão sacerdotes de Deus e de Cristo e reinarão com ele os mil anos. Quando, porém, se completarem os mil anos, Satanás será solto da sua prisão.</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16</a:t>
            </a:fld>
            <a:endParaRPr lang="pt-BR"/>
          </a:p>
        </p:txBody>
      </p:sp>
    </p:spTree>
    <p:extLst>
      <p:ext uri="{BB962C8B-B14F-4D97-AF65-F5344CB8AC3E}">
        <p14:creationId xmlns:p14="http://schemas.microsoft.com/office/powerpoint/2010/main" val="3541472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NOVA TERRA</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17</a:t>
            </a:fld>
            <a:endParaRPr lang="pt-BR"/>
          </a:p>
        </p:txBody>
      </p:sp>
    </p:spTree>
    <p:extLst>
      <p:ext uri="{BB962C8B-B14F-4D97-AF65-F5344CB8AC3E}">
        <p14:creationId xmlns:p14="http://schemas.microsoft.com/office/powerpoint/2010/main" val="201647057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O que Deus prometeu criar após o milênio? </a:t>
            </a:r>
            <a:r>
              <a:rPr lang="pt-BR" b="1" dirty="0" smtClean="0"/>
              <a:t>2Pedro 3:13; Apocalipse 21:4</a:t>
            </a:r>
          </a:p>
          <a:p>
            <a:r>
              <a:rPr lang="pt-BR" dirty="0" smtClean="0"/>
              <a:t>Nós, porém, segundo a sua promessa, esperamos novos céus e nova terra, nos quais habita justiça.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18</a:t>
            </a:fld>
            <a:endParaRPr lang="pt-BR"/>
          </a:p>
        </p:txBody>
      </p:sp>
    </p:spTree>
    <p:extLst>
      <p:ext uri="{BB962C8B-B14F-4D97-AF65-F5344CB8AC3E}">
        <p14:creationId xmlns:p14="http://schemas.microsoft.com/office/powerpoint/2010/main" val="1648468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7. O que Deus prometeu criar após o milênio? </a:t>
            </a:r>
            <a:r>
              <a:rPr lang="pt-BR" b="1" dirty="0" smtClean="0"/>
              <a:t>2Pedro 3:13; Apocalipse 21:4</a:t>
            </a:r>
          </a:p>
          <a:p>
            <a:r>
              <a:rPr lang="pt-BR" dirty="0" smtClean="0"/>
              <a:t>E lhes enxugará dos olhos toda lágrima, e a morte já não existirá, já não haverá luto, nem pranto, nem dor, porque as primeiras coisas passaram.</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19</a:t>
            </a:fld>
            <a:endParaRPr lang="pt-BR"/>
          </a:p>
        </p:txBody>
      </p:sp>
    </p:spTree>
    <p:extLst>
      <p:ext uri="{BB962C8B-B14F-4D97-AF65-F5344CB8AC3E}">
        <p14:creationId xmlns:p14="http://schemas.microsoft.com/office/powerpoint/2010/main" val="206052574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A Palavra de Deus apresenta uma mensagem de esperança, que fala de um futuro de esperança. A Bíblia fala também do sentimento de decepção e do tempo de desespero. A diferença está na escolha que as pessoas fazem hoje. As pessoas que escolhem hoje se apegar as promessas de Deus, terão esperança no futuro. As pessoas que escolhem hoje esperar apenas as perspectivas deste mundo imperfeito enfrentarão tristeza no futuro.</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2</a:t>
            </a:fld>
            <a:endParaRPr lang="pt-BR"/>
          </a:p>
        </p:txBody>
      </p:sp>
    </p:spTree>
    <p:extLst>
      <p:ext uri="{BB962C8B-B14F-4D97-AF65-F5344CB8AC3E}">
        <p14:creationId xmlns:p14="http://schemas.microsoft.com/office/powerpoint/2010/main" val="68402216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8. Como será a vida na nova Terra? </a:t>
            </a:r>
            <a:r>
              <a:rPr lang="pt-BR" b="1" dirty="0" smtClean="0"/>
              <a:t>Isaías 65:21-23 e 25; 66:22 e 23</a:t>
            </a:r>
          </a:p>
          <a:p>
            <a:r>
              <a:rPr lang="pt-BR" dirty="0" smtClean="0"/>
              <a:t>Eles edificarão casas e nelas habitarão; plantarão vinhas e comerão o seu fruto. Não edificarão para que outros habitem; não plantarão para que outros comam; porque a longevidade do meu povo será como a da árvore, e os meus eleitos desfrutarão de todo as obras das suas próprias mãos. Não trabalharão debalde, nem terão filhos para a calamidade, porque são a posteridade bendita do SENHOR, e os seus filhos estarão com eles.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20</a:t>
            </a:fld>
            <a:endParaRPr lang="pt-BR"/>
          </a:p>
        </p:txBody>
      </p:sp>
    </p:spTree>
    <p:extLst>
      <p:ext uri="{BB962C8B-B14F-4D97-AF65-F5344CB8AC3E}">
        <p14:creationId xmlns:p14="http://schemas.microsoft.com/office/powerpoint/2010/main" val="13041845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dirty="0" smtClean="0"/>
              <a:t>8. Como será a vida na nova Terra? </a:t>
            </a:r>
            <a:r>
              <a:rPr lang="pt-BR" b="1" dirty="0" smtClean="0"/>
              <a:t>Isaías 65:21-23 e 25; 66:22 e 23</a:t>
            </a:r>
          </a:p>
          <a:p>
            <a:r>
              <a:rPr lang="pt-BR" dirty="0" smtClean="0"/>
              <a:t>Porque, como os novos céus e a nova terra, que hei de fazer, estarão diante de mim, diz o SENHOR, assim há de estar a vossa posteridade e o vosso nome. E será que, de uma Festa da Lua Nova à outra e de um sábado a outro, virá toda a carne a adorar perante mim, diz o SENHOR.</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21</a:t>
            </a:fld>
            <a:endParaRPr lang="pt-BR"/>
          </a:p>
        </p:txBody>
      </p:sp>
    </p:spTree>
    <p:extLst>
      <p:ext uri="{BB962C8B-B14F-4D97-AF65-F5344CB8AC3E}">
        <p14:creationId xmlns:p14="http://schemas.microsoft.com/office/powerpoint/2010/main" val="18812726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QUE DEVO FAZER EM RELAÇÃO A PASSA A ETERNIDADE COM JESUS?</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22</a:t>
            </a:fld>
            <a:endParaRPr lang="pt-BR"/>
          </a:p>
        </p:txBody>
      </p:sp>
    </p:spTree>
    <p:extLst>
      <p:ext uri="{BB962C8B-B14F-4D97-AF65-F5344CB8AC3E}">
        <p14:creationId xmlns:p14="http://schemas.microsoft.com/office/powerpoint/2010/main" val="1694132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Ficar ao lado de Cristo e Suas verdades (João 17:17).</a:t>
            </a:r>
          </a:p>
          <a:p>
            <a:r>
              <a:rPr lang="pt-BR" dirty="0" smtClean="0"/>
              <a:t>2. Se apegar as promessas bíblicas (Mateus 6:33).</a:t>
            </a:r>
          </a:p>
          <a:p>
            <a:r>
              <a:rPr lang="pt-BR" dirty="0" smtClean="0"/>
              <a:t>3. Anuncia que em breve Jesus voltará (Apocalipse 21:3; João 14:3).</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23</a:t>
            </a:fld>
            <a:endParaRPr lang="pt-BR"/>
          </a:p>
        </p:txBody>
      </p:sp>
    </p:spTree>
    <p:extLst>
      <p:ext uri="{BB962C8B-B14F-4D97-AF65-F5344CB8AC3E}">
        <p14:creationId xmlns:p14="http://schemas.microsoft.com/office/powerpoint/2010/main" val="137734069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MINHA DECISÃO</a:t>
            </a:r>
          </a:p>
          <a:p>
            <a:r>
              <a:rPr lang="pt-BR" dirty="0" smtClean="0"/>
              <a:t>[ ] Quero passar o milênio na Nova Jerusalém. Creio que Deus criará uma </a:t>
            </a:r>
            <a:r>
              <a:rPr lang="pt-BR" smtClean="0"/>
              <a:t>Nova Terra onde </a:t>
            </a:r>
            <a:r>
              <a:rPr lang="pt-BR" dirty="0" smtClean="0"/>
              <a:t>os salvos estarão em perfeita paz por toda a eternidade.</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24</a:t>
            </a:fld>
            <a:endParaRPr lang="pt-BR"/>
          </a:p>
        </p:txBody>
      </p:sp>
    </p:spTree>
    <p:extLst>
      <p:ext uri="{BB962C8B-B14F-4D97-AF65-F5344CB8AC3E}">
        <p14:creationId xmlns:p14="http://schemas.microsoft.com/office/powerpoint/2010/main" val="1980258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No período dos 1000 anos o mundo verá a diferença entre as duas escolhas. Antes do milênio os salvos serão ressuscitados, depois do milênio os perdidos serão</a:t>
            </a:r>
          </a:p>
          <a:p>
            <a:r>
              <a:rPr lang="pt-BR" dirty="0" smtClean="0"/>
              <a:t>ressuscitados. De um lado do milênio os salvos serão glorificados, do outro lado do milênio os perdidos serão destruídos pelo fogo de Deus.</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3</a:t>
            </a:fld>
            <a:endParaRPr lang="pt-BR"/>
          </a:p>
        </p:txBody>
      </p:sp>
    </p:spTree>
    <p:extLst>
      <p:ext uri="{BB962C8B-B14F-4D97-AF65-F5344CB8AC3E}">
        <p14:creationId xmlns:p14="http://schemas.microsoft.com/office/powerpoint/2010/main" val="426112812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De um lado do milênio está a Terra destruída, do outro lado do milênio está uma nova Terra. De um lado está o começo da vida eterna. Do outro lado está o fim da morte. De um lado está a vitória dos santos. Do outro lado está a derrota dos perversos.</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4</a:t>
            </a:fld>
            <a:endParaRPr lang="pt-BR"/>
          </a:p>
        </p:txBody>
      </p:sp>
    </p:spTree>
    <p:extLst>
      <p:ext uri="{BB962C8B-B14F-4D97-AF65-F5344CB8AC3E}">
        <p14:creationId xmlns:p14="http://schemas.microsoft.com/office/powerpoint/2010/main" val="30332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E durante os 1000 anos Deus explicará por que as pessoas estarão em lados diferentes, por que derramamos lágrimas aqui na Terra, por que amigos estarão separados, e acima de tudo, o milênio será um tempo de esperança de uma nova Terra, e de uma nova vida, que nunca </a:t>
            </a:r>
            <a:r>
              <a:rPr lang="pt-BR" b="0" dirty="0" smtClean="0">
                <a:solidFill>
                  <a:srgbClr val="FF0000"/>
                </a:solidFill>
              </a:rPr>
              <a:t>terá </a:t>
            </a:r>
            <a:r>
              <a:rPr lang="pt-BR" b="0" dirty="0" smtClean="0">
                <a:solidFill>
                  <a:srgbClr val="FF0000"/>
                </a:solidFill>
              </a:rPr>
              <a:t>fim</a:t>
            </a:r>
            <a:r>
              <a:rPr lang="pt-BR" dirty="0" smtClean="0"/>
              <a:t>. </a:t>
            </a:r>
            <a:r>
              <a:rPr lang="pt-BR" dirty="0" smtClean="0"/>
              <a:t>Hoje vamos entender os detalhes dessa esperança.</a:t>
            </a:r>
            <a:endParaRPr lang="pt-BR" dirty="0"/>
          </a:p>
        </p:txBody>
      </p:sp>
      <p:sp>
        <p:nvSpPr>
          <p:cNvPr id="4" name="Espaço Reservado para Número de Slide 3"/>
          <p:cNvSpPr>
            <a:spLocks noGrp="1"/>
          </p:cNvSpPr>
          <p:nvPr>
            <p:ph type="sldNum" sz="quarter" idx="5"/>
          </p:nvPr>
        </p:nvSpPr>
        <p:spPr/>
        <p:txBody>
          <a:bodyPr/>
          <a:lstStyle/>
          <a:p>
            <a:fld id="{F4D816B3-B018-4F58-8CD4-F4D548861DAD}" type="slidenum">
              <a:rPr lang="pt-BR" smtClean="0"/>
              <a:t>5</a:t>
            </a:fld>
            <a:endParaRPr lang="pt-BR"/>
          </a:p>
        </p:txBody>
      </p:sp>
    </p:spTree>
    <p:extLst>
      <p:ext uri="{BB962C8B-B14F-4D97-AF65-F5344CB8AC3E}">
        <p14:creationId xmlns:p14="http://schemas.microsoft.com/office/powerpoint/2010/main" val="2190147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O INÍCIO DO MILÊNIO</a:t>
            </a:r>
            <a:endParaRPr lang="pt-BR" dirty="0"/>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6</a:t>
            </a:fld>
            <a:endParaRPr lang="pt-BR"/>
          </a:p>
        </p:txBody>
      </p:sp>
    </p:spTree>
    <p:extLst>
      <p:ext uri="{BB962C8B-B14F-4D97-AF65-F5344CB8AC3E}">
        <p14:creationId xmlns:p14="http://schemas.microsoft.com/office/powerpoint/2010/main" val="370942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1. Que texto apresenta positivamente o milênio? </a:t>
            </a:r>
            <a:r>
              <a:rPr lang="pt-BR" b="1" dirty="0" smtClean="0"/>
              <a:t>Apocalipse 20:6</a:t>
            </a:r>
          </a:p>
          <a:p>
            <a:r>
              <a:rPr lang="pt-BR" dirty="0" smtClean="0"/>
              <a:t>Bem-aventurado e santo é aquele que tem parte na primeira ressurreição; sobre esses a segunda morte não tem autoridade; pelo contrário, serão sacerdotes de Deus e de Cristo e reinarão com ele os mil anos.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7</a:t>
            </a:fld>
            <a:endParaRPr lang="pt-BR"/>
          </a:p>
        </p:txBody>
      </p:sp>
    </p:spTree>
    <p:extLst>
      <p:ext uri="{BB962C8B-B14F-4D97-AF65-F5344CB8AC3E}">
        <p14:creationId xmlns:p14="http://schemas.microsoft.com/office/powerpoint/2010/main" val="21281373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1"/>
                </a:solidFill>
                <a:latin typeface="+mn-lt"/>
                <a:ea typeface="+mn-ea"/>
                <a:cs typeface="+mn-cs"/>
              </a:rPr>
              <a:t>Bem-aventurado e santo é aquele que tem parte na primeira ressurreição; sobre esses a segunda morte não tem autoridade; pelo contrário, serão sacerdotes de Deus e de Cristo e reinarão com ele os mil anos.</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8</a:t>
            </a:fld>
            <a:endParaRPr lang="pt-BR"/>
          </a:p>
        </p:txBody>
      </p:sp>
    </p:spTree>
    <p:extLst>
      <p:ext uri="{BB962C8B-B14F-4D97-AF65-F5344CB8AC3E}">
        <p14:creationId xmlns:p14="http://schemas.microsoft.com/office/powerpoint/2010/main" val="140870308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Imagem de Slide 1"/>
          <p:cNvSpPr>
            <a:spLocks noGrp="1" noRot="1" noChangeAspect="1"/>
          </p:cNvSpPr>
          <p:nvPr>
            <p:ph type="sldImg"/>
          </p:nvPr>
        </p:nvSpPr>
        <p:spPr/>
      </p:sp>
      <p:sp>
        <p:nvSpPr>
          <p:cNvPr id="3" name="Espaço Reservado para Anotações 2"/>
          <p:cNvSpPr>
            <a:spLocks noGrp="1"/>
          </p:cNvSpPr>
          <p:nvPr>
            <p:ph type="body" idx="1"/>
          </p:nvPr>
        </p:nvSpPr>
        <p:spPr/>
        <p:txBody>
          <a:bodyPr/>
          <a:lstStyle/>
          <a:p>
            <a:r>
              <a:rPr lang="pt-BR" dirty="0" smtClean="0"/>
              <a:t>3. Como ficará a Terra durante os 1000 anos? </a:t>
            </a:r>
            <a:r>
              <a:rPr lang="pt-BR" b="1" dirty="0" smtClean="0"/>
              <a:t>Jeremias 4:23-26</a:t>
            </a:r>
          </a:p>
          <a:p>
            <a:pPr marL="0" marR="0" lvl="0" indent="0" algn="l" defTabSz="914400" rtl="0" eaLnBrk="1" fontAlgn="auto" latinLnBrk="0" hangingPunct="1">
              <a:lnSpc>
                <a:spcPct val="100000"/>
              </a:lnSpc>
              <a:spcBef>
                <a:spcPts val="0"/>
              </a:spcBef>
              <a:spcAft>
                <a:spcPts val="0"/>
              </a:spcAft>
              <a:buClrTx/>
              <a:buSzTx/>
              <a:buFontTx/>
              <a:buNone/>
              <a:tabLst/>
              <a:defRPr/>
            </a:pPr>
            <a:r>
              <a:rPr lang="pt-BR" sz="800" kern="1200" dirty="0" smtClean="0">
                <a:solidFill>
                  <a:schemeClr val="bg1"/>
                </a:solidFill>
                <a:latin typeface="+mn-lt"/>
                <a:ea typeface="+mn-ea"/>
                <a:cs typeface="+mn-cs"/>
              </a:rPr>
              <a:t>Olhei para a terra, e ei-la sem forma e vazia; para os céus, e não tinham luz. Olhei para os montes, e eis que tremiam, e todos os outeiros estremeciam. Olhei, e eis que não havia homem nenhum, e todas as aves dos céus haviam fugido. Olhei ainda, e eis que a terra fértil era um deserto, e todas as suas cidades estavam derribadas diante do SENHOR, diante do furor da sua ira.</a:t>
            </a:r>
          </a:p>
        </p:txBody>
      </p:sp>
      <p:sp>
        <p:nvSpPr>
          <p:cNvPr id="4" name="Espaço Reservado para Número de Slide 3"/>
          <p:cNvSpPr>
            <a:spLocks noGrp="1"/>
          </p:cNvSpPr>
          <p:nvPr>
            <p:ph type="sldNum" sz="quarter" idx="10"/>
          </p:nvPr>
        </p:nvSpPr>
        <p:spPr/>
        <p:txBody>
          <a:bodyPr/>
          <a:lstStyle/>
          <a:p>
            <a:fld id="{F4D816B3-B018-4F58-8CD4-F4D548861DAD}" type="slidenum">
              <a:rPr lang="pt-BR" smtClean="0"/>
              <a:t>9</a:t>
            </a:fld>
            <a:endParaRPr lang="pt-BR"/>
          </a:p>
        </p:txBody>
      </p:sp>
    </p:spTree>
    <p:extLst>
      <p:ext uri="{BB962C8B-B14F-4D97-AF65-F5344CB8AC3E}">
        <p14:creationId xmlns:p14="http://schemas.microsoft.com/office/powerpoint/2010/main" val="5697393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pt-BR"/>
              <a:t>Clique para editar o título Mestre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95733460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63916717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4157021865"/>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26429619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pt-BR"/>
              <a:t>Clique para editar o título Mestre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0380AE23-BDF3-45E6-8135-8F60DA23E44C}" type="datetimeFigureOut">
              <a:rPr lang="pt-BR" smtClean="0"/>
              <a:t>03/12/2018</a:t>
            </a:fld>
            <a:endParaRPr lang="pt-BR"/>
          </a:p>
        </p:txBody>
      </p:sp>
      <p:sp>
        <p:nvSpPr>
          <p:cNvPr id="5" name="Footer Placeholder 4"/>
          <p:cNvSpPr>
            <a:spLocks noGrp="1"/>
          </p:cNvSpPr>
          <p:nvPr>
            <p:ph type="ftr" sz="quarter" idx="11"/>
          </p:nvPr>
        </p:nvSpPr>
        <p:spPr/>
        <p:txBody>
          <a:bodyPr/>
          <a:lstStyle/>
          <a:p>
            <a:endParaRPr lang="pt-BR"/>
          </a:p>
        </p:txBody>
      </p:sp>
      <p:sp>
        <p:nvSpPr>
          <p:cNvPr id="6" name="Slide Number Placeholder 5"/>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73068970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79884813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839788" y="2505075"/>
            <a:ext cx="5157787"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172200" y="2505075"/>
            <a:ext cx="5183188" cy="3684588"/>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0380AE23-BDF3-45E6-8135-8F60DA23E44C}" type="datetimeFigureOut">
              <a:rPr lang="pt-BR" smtClean="0"/>
              <a:t>03/12/2018</a:t>
            </a:fld>
            <a:endParaRPr lang="pt-BR"/>
          </a:p>
        </p:txBody>
      </p:sp>
      <p:sp>
        <p:nvSpPr>
          <p:cNvPr id="8" name="Footer Placeholder 7"/>
          <p:cNvSpPr>
            <a:spLocks noGrp="1"/>
          </p:cNvSpPr>
          <p:nvPr>
            <p:ph type="ftr" sz="quarter" idx="11"/>
          </p:nvPr>
        </p:nvSpPr>
        <p:spPr/>
        <p:txBody>
          <a:bodyPr/>
          <a:lstStyle/>
          <a:p>
            <a:endParaRPr lang="pt-BR"/>
          </a:p>
        </p:txBody>
      </p:sp>
      <p:sp>
        <p:nvSpPr>
          <p:cNvPr id="9" name="Slide Number Placeholder 8"/>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86065555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0380AE23-BDF3-45E6-8135-8F60DA23E44C}" type="datetimeFigureOut">
              <a:rPr lang="pt-BR" smtClean="0"/>
              <a:t>03/12/2018</a:t>
            </a:fld>
            <a:endParaRPr lang="pt-BR"/>
          </a:p>
        </p:txBody>
      </p:sp>
      <p:sp>
        <p:nvSpPr>
          <p:cNvPr id="4" name="Footer Placeholder 3"/>
          <p:cNvSpPr>
            <a:spLocks noGrp="1"/>
          </p:cNvSpPr>
          <p:nvPr>
            <p:ph type="ftr" sz="quarter" idx="11"/>
          </p:nvPr>
        </p:nvSpPr>
        <p:spPr/>
        <p:txBody>
          <a:bodyPr/>
          <a:lstStyle/>
          <a:p>
            <a:endParaRPr lang="pt-BR"/>
          </a:p>
        </p:txBody>
      </p:sp>
      <p:sp>
        <p:nvSpPr>
          <p:cNvPr id="5" name="Slide Number Placeholder 4"/>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07246837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80AE23-BDF3-45E6-8135-8F60DA23E44C}" type="datetimeFigureOut">
              <a:rPr lang="pt-BR" smtClean="0"/>
              <a:t>03/12/2018</a:t>
            </a:fld>
            <a:endParaRPr lang="pt-BR"/>
          </a:p>
        </p:txBody>
      </p:sp>
      <p:sp>
        <p:nvSpPr>
          <p:cNvPr id="3" name="Footer Placeholder 2"/>
          <p:cNvSpPr>
            <a:spLocks noGrp="1"/>
          </p:cNvSpPr>
          <p:nvPr>
            <p:ph type="ftr" sz="quarter" idx="11"/>
          </p:nvPr>
        </p:nvSpPr>
        <p:spPr/>
        <p:txBody>
          <a:bodyPr/>
          <a:lstStyle/>
          <a:p>
            <a:endParaRPr lang="pt-BR"/>
          </a:p>
        </p:txBody>
      </p:sp>
      <p:sp>
        <p:nvSpPr>
          <p:cNvPr id="4" name="Slide Number Placeholder 3"/>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73132459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323264783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0380AE23-BDF3-45E6-8135-8F60DA23E44C}" type="datetimeFigureOut">
              <a:rPr lang="pt-BR" smtClean="0"/>
              <a:t>03/12/2018</a:t>
            </a:fld>
            <a:endParaRPr lang="pt-BR"/>
          </a:p>
        </p:txBody>
      </p:sp>
      <p:sp>
        <p:nvSpPr>
          <p:cNvPr id="6" name="Footer Placeholder 5"/>
          <p:cNvSpPr>
            <a:spLocks noGrp="1"/>
          </p:cNvSpPr>
          <p:nvPr>
            <p:ph type="ftr" sz="quarter" idx="11"/>
          </p:nvPr>
        </p:nvSpPr>
        <p:spPr/>
        <p:txBody>
          <a:bodyPr/>
          <a:lstStyle/>
          <a:p>
            <a:endParaRPr lang="pt-BR"/>
          </a:p>
        </p:txBody>
      </p:sp>
      <p:sp>
        <p:nvSpPr>
          <p:cNvPr id="7" name="Slide Number Placeholder 6"/>
          <p:cNvSpPr>
            <a:spLocks noGrp="1"/>
          </p:cNvSpPr>
          <p:nvPr>
            <p:ph type="sldNum" sz="quarter" idx="12"/>
          </p:nvPr>
        </p:nvSpPr>
        <p:spPr/>
        <p:txBody>
          <a:bodyPr/>
          <a:lstStyle/>
          <a:p>
            <a:fld id="{4F941CD7-6CB1-4F64-BAFF-D9B035ED0115}" type="slidenum">
              <a:rPr lang="pt-BR" smtClean="0"/>
              <a:t>‹nº›</a:t>
            </a:fld>
            <a:endParaRPr lang="pt-BR"/>
          </a:p>
        </p:txBody>
      </p:sp>
    </p:spTree>
    <p:extLst>
      <p:ext uri="{BB962C8B-B14F-4D97-AF65-F5344CB8AC3E}">
        <p14:creationId xmlns:p14="http://schemas.microsoft.com/office/powerpoint/2010/main" val="152406861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380AE23-BDF3-45E6-8135-8F60DA23E44C}" type="datetimeFigureOut">
              <a:rPr lang="pt-BR" smtClean="0"/>
              <a:t>03/12/2018</a:t>
            </a:fld>
            <a:endParaRPr lang="pt-B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941CD7-6CB1-4F64-BAFF-D9B035ED0115}" type="slidenum">
              <a:rPr lang="pt-BR" smtClean="0"/>
              <a:t>‹nº›</a:t>
            </a:fld>
            <a:endParaRPr lang="pt-BR"/>
          </a:p>
        </p:txBody>
      </p:sp>
    </p:spTree>
    <p:extLst>
      <p:ext uri="{BB962C8B-B14F-4D97-AF65-F5344CB8AC3E}">
        <p14:creationId xmlns:p14="http://schemas.microsoft.com/office/powerpoint/2010/main" val="4198197008"/>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0294765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3. Como ficará a Terra durante os 1000 anos</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7909098" cy="3360037"/>
          </a:xfrm>
        </p:spPr>
        <p:txBody>
          <a:bodyPr anchor="ctr">
            <a:normAutofit/>
          </a:bodyPr>
          <a:lstStyle/>
          <a:p>
            <a:pPr marL="0" indent="0">
              <a:lnSpc>
                <a:spcPct val="100000"/>
              </a:lnSpc>
              <a:buNone/>
            </a:pPr>
            <a:r>
              <a:rPr lang="pt-BR" dirty="0">
                <a:solidFill>
                  <a:schemeClr val="bg1"/>
                </a:solidFill>
                <a:latin typeface="+mj-lt"/>
              </a:rPr>
              <a:t>Então, vi descer do céu um anjo; tinha na mão a chave do abismo e uma grande </a:t>
            </a:r>
            <a:r>
              <a:rPr lang="pt-BR" dirty="0" smtClean="0">
                <a:solidFill>
                  <a:schemeClr val="bg1"/>
                </a:solidFill>
                <a:latin typeface="+mj-lt"/>
              </a:rPr>
              <a:t>corrente. </a:t>
            </a:r>
            <a:r>
              <a:rPr lang="pt-BR" dirty="0">
                <a:solidFill>
                  <a:schemeClr val="bg1"/>
                </a:solidFill>
                <a:latin typeface="+mj-lt"/>
              </a:rPr>
              <a:t>Ele segurou o dragão, a antiga serpente, que é o diabo, Satanás, e o prendeu por mil </a:t>
            </a:r>
            <a:r>
              <a:rPr lang="pt-BR" dirty="0" smtClean="0">
                <a:solidFill>
                  <a:schemeClr val="bg1"/>
                </a:solidFill>
                <a:latin typeface="+mj-lt"/>
              </a:rPr>
              <a:t>anos; </a:t>
            </a:r>
            <a:r>
              <a:rPr lang="pt-BR" dirty="0">
                <a:solidFill>
                  <a:schemeClr val="bg1"/>
                </a:solidFill>
                <a:latin typeface="+mj-lt"/>
              </a:rPr>
              <a:t>lançou-o no abismo, fechou-o e pôs selo sobre ele, para que não mais enganasse as nações até se completarem os mil anos. Depois disto, é necessário que ele seja solto pouco tempo.</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233568" y="5515018"/>
            <a:ext cx="3193118" cy="584775"/>
          </a:xfrm>
          <a:prstGeom prst="rect">
            <a:avLst/>
          </a:prstGeom>
        </p:spPr>
        <p:txBody>
          <a:bodyPr wrap="none">
            <a:spAutoFit/>
          </a:bodyPr>
          <a:lstStyle/>
          <a:p>
            <a:r>
              <a:rPr lang="pt-BR" sz="3200" b="1" i="1" dirty="0" smtClean="0"/>
              <a:t>Apocalipse 20:1-3</a:t>
            </a:r>
            <a:endParaRPr lang="pt-BR" sz="3200" dirty="0"/>
          </a:p>
        </p:txBody>
      </p:sp>
    </p:spTree>
    <p:extLst>
      <p:ext uri="{BB962C8B-B14F-4D97-AF65-F5344CB8AC3E}">
        <p14:creationId xmlns:p14="http://schemas.microsoft.com/office/powerpoint/2010/main" val="412666768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fontScale="90000"/>
          </a:bodyPr>
          <a:lstStyle/>
          <a:p>
            <a:r>
              <a:rPr lang="pt-BR" sz="4000" b="1" dirty="0">
                <a:solidFill>
                  <a:srgbClr val="6D5046"/>
                </a:solidFill>
              </a:rPr>
              <a:t>4. Após a Primeira Ressurreição, quanto tempo os ímpios </a:t>
            </a:r>
            <a:r>
              <a:rPr lang="pt-BR" sz="4000" b="1" dirty="0" smtClean="0">
                <a:solidFill>
                  <a:srgbClr val="6D5046"/>
                </a:solidFill>
              </a:rPr>
              <a:t>permanecerão </a:t>
            </a:r>
            <a:r>
              <a:rPr lang="pt-BR" sz="4000" b="1" dirty="0">
                <a:solidFill>
                  <a:srgbClr val="6D5046"/>
                </a:solidFill>
              </a:rPr>
              <a:t>mortos na Terra</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7716445" cy="3360037"/>
          </a:xfrm>
        </p:spPr>
        <p:txBody>
          <a:bodyPr anchor="ctr">
            <a:normAutofit/>
          </a:bodyPr>
          <a:lstStyle/>
          <a:p>
            <a:pPr marL="0" indent="0">
              <a:lnSpc>
                <a:spcPct val="100000"/>
              </a:lnSpc>
              <a:buNone/>
            </a:pPr>
            <a:r>
              <a:rPr lang="pt-BR" sz="3200" dirty="0">
                <a:solidFill>
                  <a:schemeClr val="bg1"/>
                </a:solidFill>
                <a:latin typeface="+mj-lt"/>
              </a:rPr>
              <a:t>Os restantes dos mortos não reviveram até que se completassem os mil anos. Esta é a primeira ressurreição.</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233568" y="5515018"/>
            <a:ext cx="2859694" cy="584775"/>
          </a:xfrm>
          <a:prstGeom prst="rect">
            <a:avLst/>
          </a:prstGeom>
        </p:spPr>
        <p:txBody>
          <a:bodyPr wrap="none">
            <a:spAutoFit/>
          </a:bodyPr>
          <a:lstStyle/>
          <a:p>
            <a:r>
              <a:rPr lang="pt-BR" sz="3200" b="1" i="1" dirty="0" smtClean="0"/>
              <a:t>Apocalipse 20:5</a:t>
            </a:r>
            <a:endParaRPr lang="pt-BR" sz="3200" dirty="0"/>
          </a:p>
        </p:txBody>
      </p:sp>
      <p:sp>
        <p:nvSpPr>
          <p:cNvPr id="6" name="Retângulo 5"/>
          <p:cNvSpPr/>
          <p:nvPr/>
        </p:nvSpPr>
        <p:spPr>
          <a:xfrm>
            <a:off x="4145281" y="3230880"/>
            <a:ext cx="2036064" cy="3811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72140382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5. O que os salvos farão no Céu durante os 1000 anos</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7716445" cy="3360037"/>
          </a:xfrm>
        </p:spPr>
        <p:txBody>
          <a:bodyPr anchor="ctr">
            <a:normAutofit fontScale="92500" lnSpcReduction="20000"/>
          </a:bodyPr>
          <a:lstStyle/>
          <a:p>
            <a:pPr marL="0" indent="0">
              <a:lnSpc>
                <a:spcPct val="100000"/>
              </a:lnSpc>
              <a:buNone/>
            </a:pPr>
            <a:r>
              <a:rPr lang="pt-BR" sz="3200" dirty="0">
                <a:solidFill>
                  <a:schemeClr val="bg1"/>
                </a:solidFill>
                <a:latin typeface="+mj-lt"/>
              </a:rPr>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148901" y="5515018"/>
            <a:ext cx="2859694" cy="584775"/>
          </a:xfrm>
          <a:prstGeom prst="rect">
            <a:avLst/>
          </a:prstGeom>
        </p:spPr>
        <p:txBody>
          <a:bodyPr wrap="none">
            <a:spAutoFit/>
          </a:bodyPr>
          <a:lstStyle/>
          <a:p>
            <a:r>
              <a:rPr lang="pt-BR" sz="3200" b="1" i="1" dirty="0" smtClean="0"/>
              <a:t>Apocalipse 20:4</a:t>
            </a:r>
            <a:endParaRPr lang="pt-BR" sz="3200" dirty="0"/>
          </a:p>
        </p:txBody>
      </p:sp>
    </p:spTree>
    <p:extLst>
      <p:ext uri="{BB962C8B-B14F-4D97-AF65-F5344CB8AC3E}">
        <p14:creationId xmlns:p14="http://schemas.microsoft.com/office/powerpoint/2010/main" val="317352648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5. O que os salvos farão no Céu durante os 1000 anos</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7997151" cy="3360037"/>
          </a:xfrm>
        </p:spPr>
        <p:txBody>
          <a:bodyPr anchor="ctr">
            <a:normAutofit fontScale="92500" lnSpcReduction="20000"/>
          </a:bodyPr>
          <a:lstStyle/>
          <a:p>
            <a:pPr marL="0" indent="0">
              <a:lnSpc>
                <a:spcPct val="100000"/>
              </a:lnSpc>
              <a:buNone/>
            </a:pPr>
            <a:r>
              <a:rPr lang="pt-BR" sz="3200" dirty="0">
                <a:solidFill>
                  <a:schemeClr val="bg1"/>
                </a:solidFill>
                <a:latin typeface="+mj-lt"/>
              </a:rPr>
              <a:t>Vi também tronos, e nestes sentaram-se aqueles aos quais foi dada autoridade de julgar. Vi ainda as almas dos decapitados por causa do testemunho de Jesus, bem como por causa da palavra de Deus, tantos quantos não adoraram a besta, nem tampouco a sua imagem, e não receberam a marca na fronte e na mão; e viveram e reinaram com Cristo durante mil anos.</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67732" y="5526705"/>
            <a:ext cx="3519577" cy="553998"/>
          </a:xfrm>
          <a:prstGeom prst="rect">
            <a:avLst/>
          </a:prstGeom>
        </p:spPr>
        <p:txBody>
          <a:bodyPr wrap="square">
            <a:spAutoFit/>
          </a:bodyPr>
          <a:lstStyle/>
          <a:p>
            <a:r>
              <a:rPr lang="pt-BR" sz="3000" b="1" i="1" dirty="0" smtClean="0"/>
              <a:t>Apocalipse 20:12-13</a:t>
            </a:r>
            <a:endParaRPr lang="pt-BR" sz="3000" dirty="0"/>
          </a:p>
        </p:txBody>
      </p:sp>
    </p:spTree>
    <p:extLst>
      <p:ext uri="{BB962C8B-B14F-4D97-AF65-F5344CB8AC3E}">
        <p14:creationId xmlns:p14="http://schemas.microsoft.com/office/powerpoint/2010/main" val="107141682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5. O que os salvos farão no Céu durante os 1000 anos</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8047951" cy="3360037"/>
          </a:xfrm>
        </p:spPr>
        <p:txBody>
          <a:bodyPr anchor="ctr">
            <a:normAutofit/>
          </a:bodyPr>
          <a:lstStyle/>
          <a:p>
            <a:pPr marL="0" indent="0">
              <a:lnSpc>
                <a:spcPct val="100000"/>
              </a:lnSpc>
              <a:buNone/>
            </a:pPr>
            <a:r>
              <a:rPr lang="pt-BR" sz="3200" dirty="0">
                <a:solidFill>
                  <a:schemeClr val="bg1"/>
                </a:solidFill>
                <a:latin typeface="+mj-lt"/>
              </a:rPr>
              <a:t>Ou não sabeis que os santos hão de julgar o mundo? Ora, se o mundo deverá ser julgado por vós, sois, acaso, indignos de julgar as coisas mínimas</a:t>
            </a:r>
            <a:r>
              <a:rPr lang="pt-BR" sz="3200" dirty="0" smtClean="0">
                <a:solidFill>
                  <a:schemeClr val="bg1"/>
                </a:solidFill>
                <a:latin typeface="+mj-lt"/>
              </a:rPr>
              <a:t>? Não </a:t>
            </a:r>
            <a:r>
              <a:rPr lang="pt-BR" sz="3200" dirty="0">
                <a:solidFill>
                  <a:schemeClr val="bg1"/>
                </a:solidFill>
                <a:latin typeface="+mj-lt"/>
              </a:rPr>
              <a:t>sabeis que havemos de julgar os próprios anjos? Quanto mais as coisas desta vida!</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237065" y="5526705"/>
            <a:ext cx="3519577" cy="584775"/>
          </a:xfrm>
          <a:prstGeom prst="rect">
            <a:avLst/>
          </a:prstGeom>
        </p:spPr>
        <p:txBody>
          <a:bodyPr wrap="square">
            <a:spAutoFit/>
          </a:bodyPr>
          <a:lstStyle/>
          <a:p>
            <a:r>
              <a:rPr lang="pt-BR" sz="3200" b="1" i="1" dirty="0" smtClean="0"/>
              <a:t>1Coríntios 6:2-3</a:t>
            </a:r>
            <a:endParaRPr lang="pt-BR" sz="3200" dirty="0"/>
          </a:p>
        </p:txBody>
      </p:sp>
    </p:spTree>
    <p:extLst>
      <p:ext uri="{BB962C8B-B14F-4D97-AF65-F5344CB8AC3E}">
        <p14:creationId xmlns:p14="http://schemas.microsoft.com/office/powerpoint/2010/main" val="383765188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6. Que eventos ocorrem ao findar os 1000 anos na Terra? </a:t>
            </a:r>
            <a:r>
              <a:rPr lang="pt-BR" sz="4000" b="1" dirty="0" smtClean="0">
                <a:solidFill>
                  <a:srgbClr val="6D5046"/>
                </a:solidFill>
              </a:rPr>
              <a:t>Apocalipse 20:5-7</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8047951" cy="3360037"/>
          </a:xfrm>
        </p:spPr>
        <p:txBody>
          <a:bodyPr anchor="ctr">
            <a:normAutofit lnSpcReduction="10000"/>
          </a:bodyPr>
          <a:lstStyle/>
          <a:p>
            <a:pPr marL="0" indent="0">
              <a:lnSpc>
                <a:spcPct val="100000"/>
              </a:lnSpc>
              <a:buNone/>
            </a:pPr>
            <a:r>
              <a:rPr lang="pt-BR" sz="3200" dirty="0">
                <a:solidFill>
                  <a:schemeClr val="bg1"/>
                </a:solidFill>
                <a:latin typeface="+mj-lt"/>
              </a:rPr>
              <a:t>Vi também a cidade santa, a nova Jerusalém, que descia do céu, da parte de Deus, ataviada como noiva adornada para o seu esposo</a:t>
            </a:r>
            <a:r>
              <a:rPr lang="pt-BR" sz="3200" dirty="0" smtClean="0">
                <a:solidFill>
                  <a:schemeClr val="bg1"/>
                </a:solidFill>
                <a:latin typeface="+mj-lt"/>
              </a:rPr>
              <a:t>.</a:t>
            </a:r>
          </a:p>
          <a:p>
            <a:pPr marL="0" indent="0">
              <a:lnSpc>
                <a:spcPct val="100000"/>
              </a:lnSpc>
              <a:buNone/>
            </a:pPr>
            <a:r>
              <a:rPr lang="pt-BR" sz="3200" dirty="0">
                <a:solidFill>
                  <a:schemeClr val="bg1"/>
                </a:solidFill>
                <a:latin typeface="+mj-lt"/>
              </a:rPr>
              <a:t>e me transportou, em espírito, até a uma grande e elevada montanha e me mostrou a santa cidade, Jerusalém, que descia do céu, da parte de Deus,</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708400"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115975" y="5515018"/>
            <a:ext cx="3894668" cy="553998"/>
          </a:xfrm>
          <a:prstGeom prst="rect">
            <a:avLst/>
          </a:prstGeom>
        </p:spPr>
        <p:txBody>
          <a:bodyPr wrap="square">
            <a:spAutoFit/>
          </a:bodyPr>
          <a:lstStyle/>
          <a:p>
            <a:r>
              <a:rPr lang="pt-BR" sz="3000" b="1" i="1" dirty="0" smtClean="0"/>
              <a:t>Apocalipse 21:2 e 10</a:t>
            </a:r>
            <a:endParaRPr lang="pt-BR" sz="3000" dirty="0"/>
          </a:p>
        </p:txBody>
      </p:sp>
    </p:spTree>
    <p:extLst>
      <p:ext uri="{BB962C8B-B14F-4D97-AF65-F5344CB8AC3E}">
        <p14:creationId xmlns:p14="http://schemas.microsoft.com/office/powerpoint/2010/main" val="285463462"/>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6. Que eventos ocorrem ao findar os 1000 anos na Terra</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8047951" cy="3360037"/>
          </a:xfrm>
        </p:spPr>
        <p:txBody>
          <a:bodyPr anchor="ctr">
            <a:normAutofit fontScale="85000" lnSpcReduction="10000"/>
          </a:bodyPr>
          <a:lstStyle/>
          <a:p>
            <a:pPr marL="0" indent="0">
              <a:lnSpc>
                <a:spcPct val="100000"/>
              </a:lnSpc>
              <a:buNone/>
            </a:pPr>
            <a:r>
              <a:rPr lang="pt-BR" sz="3200" dirty="0">
                <a:solidFill>
                  <a:schemeClr val="bg1"/>
                </a:solidFill>
                <a:latin typeface="+mj-lt"/>
              </a:rPr>
              <a:t>Os restantes dos mortos não reviveram até que se completassem os mil anos. Esta é a primeira ressurreição</a:t>
            </a:r>
            <a:r>
              <a:rPr lang="pt-BR" sz="3200" dirty="0" smtClean="0">
                <a:solidFill>
                  <a:schemeClr val="bg1"/>
                </a:solidFill>
                <a:latin typeface="+mj-lt"/>
              </a:rPr>
              <a:t>. Bem-aventurado </a:t>
            </a:r>
            <a:r>
              <a:rPr lang="pt-BR" sz="3200" dirty="0">
                <a:solidFill>
                  <a:schemeClr val="bg1"/>
                </a:solidFill>
                <a:latin typeface="+mj-lt"/>
              </a:rPr>
              <a:t>e santo é aquele que tem parte na primeira ressurreição; sobre esses a segunda morte não tem autoridade; pelo contrário, serão sacerdotes de Deus e de Cristo e reinarão com ele os mil anos</a:t>
            </a:r>
            <a:r>
              <a:rPr lang="pt-BR" sz="3200" dirty="0" smtClean="0">
                <a:solidFill>
                  <a:schemeClr val="bg1"/>
                </a:solidFill>
                <a:latin typeface="+mj-lt"/>
              </a:rPr>
              <a:t>. Quando, porém, se completarem os mil anos, Satanás será solto da sua prisão.</a:t>
            </a:r>
            <a:endParaRPr lang="pt-BR" sz="3200" dirty="0">
              <a:solidFill>
                <a:schemeClr val="bg1"/>
              </a:solidFill>
              <a:latin typeface="+mj-lt"/>
            </a:endParaRP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217573" y="5515018"/>
            <a:ext cx="3894668" cy="553998"/>
          </a:xfrm>
          <a:prstGeom prst="rect">
            <a:avLst/>
          </a:prstGeom>
        </p:spPr>
        <p:txBody>
          <a:bodyPr wrap="square">
            <a:spAutoFit/>
          </a:bodyPr>
          <a:lstStyle/>
          <a:p>
            <a:r>
              <a:rPr lang="pt-BR" sz="3000" b="1" i="1" dirty="0" smtClean="0"/>
              <a:t>Apocalipse 20:5-7</a:t>
            </a:r>
            <a:endParaRPr lang="pt-BR" sz="3000" dirty="0"/>
          </a:p>
        </p:txBody>
      </p:sp>
    </p:spTree>
    <p:extLst>
      <p:ext uri="{BB962C8B-B14F-4D97-AF65-F5344CB8AC3E}">
        <p14:creationId xmlns:p14="http://schemas.microsoft.com/office/powerpoint/2010/main" val="77474001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2191783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336110" y="387328"/>
            <a:ext cx="9368751" cy="1325563"/>
          </a:xfrm>
        </p:spPr>
        <p:txBody>
          <a:bodyPr>
            <a:normAutofit/>
          </a:bodyPr>
          <a:lstStyle/>
          <a:p>
            <a:r>
              <a:rPr lang="pt-BR" sz="4000" b="1" dirty="0">
                <a:solidFill>
                  <a:srgbClr val="6D5046"/>
                </a:solidFill>
              </a:rPr>
              <a:t>7. O que Deus prometeu criar após o milênio</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2218267"/>
            <a:ext cx="8047951" cy="2285999"/>
          </a:xfrm>
        </p:spPr>
        <p:txBody>
          <a:bodyPr anchor="ctr">
            <a:normAutofit lnSpcReduction="10000"/>
          </a:bodyPr>
          <a:lstStyle/>
          <a:p>
            <a:pPr marL="0" indent="0">
              <a:lnSpc>
                <a:spcPct val="150000"/>
              </a:lnSpc>
              <a:buNone/>
            </a:pPr>
            <a:r>
              <a:rPr lang="pt-BR" sz="3200" dirty="0">
                <a:solidFill>
                  <a:schemeClr val="bg1"/>
                </a:solidFill>
                <a:latin typeface="+mj-lt"/>
              </a:rPr>
              <a:t>Nós, porém, segundo a sua promessa, esperamos novos céus e nova terra, nos quais habita justiça.</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336110" y="5515018"/>
            <a:ext cx="3894668" cy="584775"/>
          </a:xfrm>
          <a:prstGeom prst="rect">
            <a:avLst/>
          </a:prstGeom>
        </p:spPr>
        <p:txBody>
          <a:bodyPr wrap="square">
            <a:spAutoFit/>
          </a:bodyPr>
          <a:lstStyle/>
          <a:p>
            <a:r>
              <a:rPr lang="pt-BR" sz="3200" b="1" i="1" dirty="0" smtClean="0"/>
              <a:t>2Pedro 3:13</a:t>
            </a:r>
            <a:endParaRPr lang="pt-BR" sz="3200" dirty="0"/>
          </a:p>
        </p:txBody>
      </p:sp>
    </p:spTree>
    <p:extLst>
      <p:ext uri="{BB962C8B-B14F-4D97-AF65-F5344CB8AC3E}">
        <p14:creationId xmlns:p14="http://schemas.microsoft.com/office/powerpoint/2010/main" val="323480745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215514" y="313699"/>
            <a:ext cx="9436485" cy="1325563"/>
          </a:xfrm>
        </p:spPr>
        <p:txBody>
          <a:bodyPr>
            <a:normAutofit/>
          </a:bodyPr>
          <a:lstStyle/>
          <a:p>
            <a:r>
              <a:rPr lang="pt-BR" sz="4000" b="1" dirty="0">
                <a:solidFill>
                  <a:srgbClr val="6D5046"/>
                </a:solidFill>
              </a:rPr>
              <a:t>7. O que Deus prometeu criar após o milênio</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8047951" cy="3360037"/>
          </a:xfrm>
        </p:spPr>
        <p:txBody>
          <a:bodyPr anchor="ctr">
            <a:normAutofit/>
          </a:bodyPr>
          <a:lstStyle/>
          <a:p>
            <a:pPr marL="0" indent="0">
              <a:lnSpc>
                <a:spcPct val="150000"/>
              </a:lnSpc>
              <a:buNone/>
            </a:pPr>
            <a:r>
              <a:rPr lang="pt-BR" sz="3200" dirty="0">
                <a:solidFill>
                  <a:schemeClr val="bg1"/>
                </a:solidFill>
                <a:latin typeface="+mj-lt"/>
              </a:rPr>
              <a:t>E lhes enxugará dos olhos toda lágrima, e a morte já não existirá, já não haverá luto, nem pranto, nem dor, porque as primeiras coisas passaram.</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302244" y="5515018"/>
            <a:ext cx="3894668" cy="584775"/>
          </a:xfrm>
          <a:prstGeom prst="rect">
            <a:avLst/>
          </a:prstGeom>
        </p:spPr>
        <p:txBody>
          <a:bodyPr wrap="square">
            <a:spAutoFit/>
          </a:bodyPr>
          <a:lstStyle/>
          <a:p>
            <a:r>
              <a:rPr lang="pt-BR" sz="3200" b="1" i="1" dirty="0" smtClean="0"/>
              <a:t>Apocalipse 21:4</a:t>
            </a:r>
            <a:endParaRPr lang="pt-BR" sz="3200" dirty="0"/>
          </a:p>
        </p:txBody>
      </p:sp>
    </p:spTree>
    <p:extLst>
      <p:ext uri="{BB962C8B-B14F-4D97-AF65-F5344CB8AC3E}">
        <p14:creationId xmlns:p14="http://schemas.microsoft.com/office/powerpoint/2010/main" val="61013328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1233460" y="2319866"/>
            <a:ext cx="7893605" cy="2101065"/>
          </a:xfrm>
        </p:spPr>
        <p:txBody>
          <a:bodyPr>
            <a:normAutofit/>
          </a:bodyPr>
          <a:lstStyle/>
          <a:p>
            <a:pPr marL="0" indent="0" algn="r">
              <a:lnSpc>
                <a:spcPct val="100000"/>
              </a:lnSpc>
              <a:buNone/>
            </a:pPr>
            <a:r>
              <a:rPr lang="pt-BR" sz="4000" dirty="0">
                <a:latin typeface="+mj-lt"/>
              </a:rPr>
              <a:t>A Palavra de Deus apresenta uma mensagem de esperança, que fala de um futuro de esperança.</a:t>
            </a:r>
          </a:p>
        </p:txBody>
      </p:sp>
    </p:spTree>
    <p:extLst>
      <p:ext uri="{BB962C8B-B14F-4D97-AF65-F5344CB8AC3E}">
        <p14:creationId xmlns:p14="http://schemas.microsoft.com/office/powerpoint/2010/main" val="239031005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251104"/>
            <a:ext cx="7861686" cy="1325563"/>
          </a:xfrm>
        </p:spPr>
        <p:txBody>
          <a:bodyPr>
            <a:normAutofit/>
          </a:bodyPr>
          <a:lstStyle/>
          <a:p>
            <a:r>
              <a:rPr lang="pt-BR" sz="4000" b="1" dirty="0">
                <a:solidFill>
                  <a:srgbClr val="6D5046"/>
                </a:solidFill>
              </a:rPr>
              <a:t>8. Como será a vida na nova Terra</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576667"/>
            <a:ext cx="8047951" cy="3360037"/>
          </a:xfrm>
        </p:spPr>
        <p:txBody>
          <a:bodyPr anchor="ctr">
            <a:normAutofit fontScale="85000" lnSpcReduction="10000"/>
          </a:bodyPr>
          <a:lstStyle/>
          <a:p>
            <a:pPr marL="0" indent="0">
              <a:lnSpc>
                <a:spcPct val="100000"/>
              </a:lnSpc>
              <a:buNone/>
            </a:pPr>
            <a:r>
              <a:rPr lang="pt-BR" sz="3200" dirty="0">
                <a:solidFill>
                  <a:schemeClr val="bg1"/>
                </a:solidFill>
                <a:latin typeface="+mj-lt"/>
              </a:rPr>
              <a:t>Eles edificarão casas e nelas habitarão; plantarão vinhas e comerão o seu fruto</a:t>
            </a:r>
            <a:r>
              <a:rPr lang="pt-BR" sz="3200" dirty="0" smtClean="0">
                <a:solidFill>
                  <a:schemeClr val="bg1"/>
                </a:solidFill>
                <a:latin typeface="+mj-lt"/>
              </a:rPr>
              <a:t>. Não </a:t>
            </a:r>
            <a:r>
              <a:rPr lang="pt-BR" sz="3200" dirty="0">
                <a:solidFill>
                  <a:schemeClr val="bg1"/>
                </a:solidFill>
                <a:latin typeface="+mj-lt"/>
              </a:rPr>
              <a:t>edificarão para que outros habitem; não plantarão para que outros comam; porque a longevidade do meu povo será como a da árvore, e os meus eleitos desfrutarão de todo as obras das suas próprias mãos</a:t>
            </a:r>
            <a:r>
              <a:rPr lang="pt-BR" sz="3200" dirty="0" smtClean="0">
                <a:solidFill>
                  <a:schemeClr val="bg1"/>
                </a:solidFill>
                <a:latin typeface="+mj-lt"/>
              </a:rPr>
              <a:t>. Não </a:t>
            </a:r>
            <a:r>
              <a:rPr lang="pt-BR" sz="3200" dirty="0">
                <a:solidFill>
                  <a:schemeClr val="bg1"/>
                </a:solidFill>
                <a:latin typeface="+mj-lt"/>
              </a:rPr>
              <a:t>trabalharão debalde, nem terão filhos para a calamidade, porque são a posteridade bendita do SENHOR, e os seus filhos estarão com eles.</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20777" y="5515018"/>
            <a:ext cx="3488267" cy="584775"/>
          </a:xfrm>
          <a:prstGeom prst="rect">
            <a:avLst/>
          </a:prstGeom>
        </p:spPr>
        <p:txBody>
          <a:bodyPr wrap="square">
            <a:spAutoFit/>
          </a:bodyPr>
          <a:lstStyle/>
          <a:p>
            <a:r>
              <a:rPr lang="pt-BR" sz="3200" b="1" i="1" dirty="0" smtClean="0"/>
              <a:t>Isaías 65:21-23</a:t>
            </a:r>
            <a:endParaRPr lang="pt-BR" sz="3200" dirty="0"/>
          </a:p>
        </p:txBody>
      </p:sp>
    </p:spTree>
    <p:extLst>
      <p:ext uri="{BB962C8B-B14F-4D97-AF65-F5344CB8AC3E}">
        <p14:creationId xmlns:p14="http://schemas.microsoft.com/office/powerpoint/2010/main" val="163146150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7370619" cy="1325563"/>
          </a:xfrm>
        </p:spPr>
        <p:txBody>
          <a:bodyPr>
            <a:normAutofit/>
          </a:bodyPr>
          <a:lstStyle/>
          <a:p>
            <a:r>
              <a:rPr lang="pt-BR" sz="4000" b="1" dirty="0">
                <a:solidFill>
                  <a:srgbClr val="6D5046"/>
                </a:solidFill>
              </a:rPr>
              <a:t>8. Como será a vida na nova Terra</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736895"/>
            <a:ext cx="8047951" cy="3360037"/>
          </a:xfrm>
        </p:spPr>
        <p:txBody>
          <a:bodyPr anchor="ctr">
            <a:normAutofit lnSpcReduction="10000"/>
          </a:bodyPr>
          <a:lstStyle/>
          <a:p>
            <a:pPr marL="0" indent="0">
              <a:lnSpc>
                <a:spcPct val="100000"/>
              </a:lnSpc>
              <a:buNone/>
            </a:pPr>
            <a:r>
              <a:rPr lang="pt-BR" sz="3200" dirty="0">
                <a:solidFill>
                  <a:schemeClr val="bg1"/>
                </a:solidFill>
                <a:latin typeface="+mj-lt"/>
              </a:rPr>
              <a:t>Porque, como os novos céus e a nova terra, que hei de fazer, estarão diante de mim, diz o SENHOR, assim há de estar a vossa posteridade e o vosso nome</a:t>
            </a:r>
            <a:r>
              <a:rPr lang="pt-BR" sz="3200" dirty="0" smtClean="0">
                <a:solidFill>
                  <a:schemeClr val="bg1"/>
                </a:solidFill>
                <a:latin typeface="+mj-lt"/>
              </a:rPr>
              <a:t>. E </a:t>
            </a:r>
            <a:r>
              <a:rPr lang="pt-BR" sz="3200" dirty="0">
                <a:solidFill>
                  <a:schemeClr val="bg1"/>
                </a:solidFill>
                <a:latin typeface="+mj-lt"/>
              </a:rPr>
              <a:t>será que, de uma Festa da Lua Nova à outra e de um sábado a outro, virá toda a carne a adorar perante mim, diz o SENHOR.</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20777" y="5515018"/>
            <a:ext cx="3488267" cy="584775"/>
          </a:xfrm>
          <a:prstGeom prst="rect">
            <a:avLst/>
          </a:prstGeom>
        </p:spPr>
        <p:txBody>
          <a:bodyPr wrap="square">
            <a:spAutoFit/>
          </a:bodyPr>
          <a:lstStyle/>
          <a:p>
            <a:r>
              <a:rPr lang="pt-BR" sz="3200" b="1" i="1" dirty="0" smtClean="0"/>
              <a:t>Isaías 66:22-23</a:t>
            </a:r>
            <a:endParaRPr lang="pt-BR" sz="3200" dirty="0"/>
          </a:p>
        </p:txBody>
      </p:sp>
    </p:spTree>
    <p:extLst>
      <p:ext uri="{BB962C8B-B14F-4D97-AF65-F5344CB8AC3E}">
        <p14:creationId xmlns:p14="http://schemas.microsoft.com/office/powerpoint/2010/main" val="2914298989"/>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5871097"/>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3217334" y="2269065"/>
            <a:ext cx="8686800" cy="2298027"/>
          </a:xfrm>
        </p:spPr>
        <p:txBody>
          <a:bodyPr anchor="ctr">
            <a:normAutofit/>
          </a:bodyPr>
          <a:lstStyle/>
          <a:p>
            <a:pPr marL="0" indent="0">
              <a:buNone/>
            </a:pPr>
            <a:r>
              <a:rPr lang="pt-BR" dirty="0">
                <a:effectLst>
                  <a:outerShdw blurRad="38100" dist="38100" dir="2700000" algn="tl">
                    <a:srgbClr val="000000">
                      <a:alpha val="43137"/>
                    </a:srgbClr>
                  </a:outerShdw>
                </a:effectLst>
                <a:latin typeface="+mj-lt"/>
              </a:rPr>
              <a:t>1. Ficar ao lado de Cristo e Suas verdades (João 17:17).</a:t>
            </a:r>
          </a:p>
          <a:p>
            <a:pPr marL="0" indent="0">
              <a:buNone/>
            </a:pPr>
            <a:r>
              <a:rPr lang="pt-BR" dirty="0">
                <a:effectLst>
                  <a:outerShdw blurRad="38100" dist="38100" dir="2700000" algn="tl">
                    <a:srgbClr val="000000">
                      <a:alpha val="43137"/>
                    </a:srgbClr>
                  </a:outerShdw>
                </a:effectLst>
                <a:latin typeface="+mj-lt"/>
              </a:rPr>
              <a:t>2. Se apegar as promessas bíblicas (Mateus 6:33).</a:t>
            </a:r>
          </a:p>
          <a:p>
            <a:pPr marL="0" indent="0">
              <a:buNone/>
            </a:pPr>
            <a:r>
              <a:rPr lang="pt-BR" dirty="0">
                <a:effectLst>
                  <a:outerShdw blurRad="38100" dist="38100" dir="2700000" algn="tl">
                    <a:srgbClr val="000000">
                      <a:alpha val="43137"/>
                    </a:srgbClr>
                  </a:outerShdw>
                </a:effectLst>
                <a:latin typeface="+mj-lt"/>
              </a:rPr>
              <a:t>3. Anuncia que em breve Jesus voltará (Apocalipse 21:3; João 14:3).</a:t>
            </a:r>
          </a:p>
        </p:txBody>
      </p:sp>
    </p:spTree>
    <p:extLst>
      <p:ext uri="{BB962C8B-B14F-4D97-AF65-F5344CB8AC3E}">
        <p14:creationId xmlns:p14="http://schemas.microsoft.com/office/powerpoint/2010/main" val="1440324335"/>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fade">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fade">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96899" y="2472267"/>
            <a:ext cx="10896600" cy="2181276"/>
          </a:xfrm>
        </p:spPr>
        <p:txBody>
          <a:bodyPr anchor="ctr">
            <a:normAutofit/>
          </a:bodyPr>
          <a:lstStyle/>
          <a:p>
            <a:pPr marL="0" indent="0" algn="ctr">
              <a:buNone/>
            </a:pPr>
            <a:r>
              <a:rPr lang="pt-BR" sz="4000" dirty="0" smtClean="0">
                <a:effectLst>
                  <a:outerShdw blurRad="38100" dist="38100" dir="2700000" algn="tl">
                    <a:srgbClr val="000000">
                      <a:alpha val="43137"/>
                    </a:srgbClr>
                  </a:outerShdw>
                </a:effectLst>
              </a:rPr>
              <a:t>MINHA </a:t>
            </a:r>
            <a:r>
              <a:rPr lang="pt-BR" sz="4000" dirty="0">
                <a:effectLst>
                  <a:outerShdw blurRad="38100" dist="38100" dir="2700000" algn="tl">
                    <a:srgbClr val="000000">
                      <a:alpha val="43137"/>
                    </a:srgbClr>
                  </a:outerShdw>
                </a:effectLst>
              </a:rPr>
              <a:t>DECISÃO</a:t>
            </a:r>
          </a:p>
          <a:p>
            <a:pPr marL="0" indent="0">
              <a:buNone/>
            </a:pPr>
            <a:endParaRPr lang="pt-BR" dirty="0">
              <a:effectLst>
                <a:outerShdw blurRad="38100" dist="38100" dir="2700000" algn="tl">
                  <a:srgbClr val="000000">
                    <a:alpha val="43137"/>
                  </a:srgbClr>
                </a:outerShdw>
              </a:effectLst>
              <a:latin typeface="+mj-lt"/>
            </a:endParaRPr>
          </a:p>
          <a:p>
            <a:pPr marL="0" indent="0">
              <a:buNone/>
            </a:pPr>
            <a:r>
              <a:rPr lang="pt-BR" dirty="0">
                <a:effectLst>
                  <a:outerShdw blurRad="38100" dist="38100" dir="2700000" algn="tl">
                    <a:srgbClr val="000000">
                      <a:alpha val="43137"/>
                    </a:srgbClr>
                  </a:outerShdw>
                </a:effectLst>
                <a:latin typeface="+mj-lt"/>
              </a:rPr>
              <a:t>[   ] Quero passar o milênio na Nova Jerusalém. Creio que Deus criará uma Nova Terra onde os salvos estarão em perfeita paz por toda a eternidade.</a:t>
            </a:r>
          </a:p>
        </p:txBody>
      </p:sp>
    </p:spTree>
    <p:extLst>
      <p:ext uri="{BB962C8B-B14F-4D97-AF65-F5344CB8AC3E}">
        <p14:creationId xmlns:p14="http://schemas.microsoft.com/office/powerpoint/2010/main" val="123234077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3248527" y="2336800"/>
            <a:ext cx="5871408" cy="2067198"/>
          </a:xfrm>
        </p:spPr>
        <p:txBody>
          <a:bodyPr>
            <a:normAutofit/>
          </a:bodyPr>
          <a:lstStyle/>
          <a:p>
            <a:pPr marL="0" indent="0" algn="r">
              <a:lnSpc>
                <a:spcPct val="100000"/>
              </a:lnSpc>
              <a:buNone/>
            </a:pPr>
            <a:r>
              <a:rPr lang="pt-BR" sz="4000" dirty="0"/>
              <a:t>No período dos 1000 anos o mundo verá a diferença entre as duas escolhas.</a:t>
            </a:r>
            <a:endParaRPr lang="pt-BR" sz="4000" dirty="0">
              <a:latin typeface="+mj-lt"/>
            </a:endParaRPr>
          </a:p>
        </p:txBody>
      </p:sp>
    </p:spTree>
    <p:extLst>
      <p:ext uri="{BB962C8B-B14F-4D97-AF65-F5344CB8AC3E}">
        <p14:creationId xmlns:p14="http://schemas.microsoft.com/office/powerpoint/2010/main" val="245171336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3064933" y="1930399"/>
            <a:ext cx="6029159" cy="2801793"/>
          </a:xfrm>
        </p:spPr>
        <p:txBody>
          <a:bodyPr>
            <a:normAutofit/>
          </a:bodyPr>
          <a:lstStyle/>
          <a:p>
            <a:pPr marL="0" indent="0" algn="r">
              <a:lnSpc>
                <a:spcPct val="110000"/>
              </a:lnSpc>
              <a:buNone/>
            </a:pPr>
            <a:r>
              <a:rPr lang="pt-BR" sz="4000" dirty="0">
                <a:latin typeface="+mj-lt"/>
              </a:rPr>
              <a:t>De um lado do milênio está a Terra destruída, do outro lado do milênio está uma nova Terra. </a:t>
            </a:r>
            <a:endParaRPr lang="pt-BR" sz="4000" dirty="0">
              <a:solidFill>
                <a:srgbClr val="FFFF00"/>
              </a:solidFill>
              <a:latin typeface="+mj-lt"/>
            </a:endParaRPr>
          </a:p>
        </p:txBody>
      </p:sp>
    </p:spTree>
    <p:extLst>
      <p:ext uri="{BB962C8B-B14F-4D97-AF65-F5344CB8AC3E}">
        <p14:creationId xmlns:p14="http://schemas.microsoft.com/office/powerpoint/2010/main" val="3891405236"/>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Espaço Reservado para Conteúdo 2">
            <a:extLst>
              <a:ext uri="{FF2B5EF4-FFF2-40B4-BE49-F238E27FC236}">
                <a16:creationId xmlns="" xmlns:a16="http://schemas.microsoft.com/office/drawing/2014/main" id="{76982CB0-287E-49D7-B996-5DFEEF8A7311}"/>
              </a:ext>
            </a:extLst>
          </p:cNvPr>
          <p:cNvSpPr>
            <a:spLocks noGrp="1"/>
          </p:cNvSpPr>
          <p:nvPr>
            <p:ph idx="1"/>
          </p:nvPr>
        </p:nvSpPr>
        <p:spPr>
          <a:xfrm>
            <a:off x="3708400" y="2201333"/>
            <a:ext cx="5385692" cy="2226060"/>
          </a:xfrm>
        </p:spPr>
        <p:txBody>
          <a:bodyPr>
            <a:normAutofit/>
          </a:bodyPr>
          <a:lstStyle/>
          <a:p>
            <a:pPr marL="0" indent="0" algn="r">
              <a:lnSpc>
                <a:spcPct val="100000"/>
              </a:lnSpc>
              <a:buNone/>
            </a:pPr>
            <a:r>
              <a:rPr lang="pt-BR" sz="4000" dirty="0" smtClean="0">
                <a:latin typeface="+mj-lt"/>
              </a:rPr>
              <a:t>O </a:t>
            </a:r>
            <a:r>
              <a:rPr lang="pt-BR" sz="4000" dirty="0">
                <a:latin typeface="+mj-lt"/>
              </a:rPr>
              <a:t>milênio será um tempo de esperança de uma nova Terra</a:t>
            </a:r>
            <a:endParaRPr lang="pt-BR" sz="4000" dirty="0">
              <a:solidFill>
                <a:srgbClr val="FFFF00"/>
              </a:solidFill>
              <a:latin typeface="+mj-lt"/>
            </a:endParaRPr>
          </a:p>
        </p:txBody>
      </p:sp>
    </p:spTree>
    <p:extLst>
      <p:ext uri="{BB962C8B-B14F-4D97-AF65-F5344CB8AC3E}">
        <p14:creationId xmlns:p14="http://schemas.microsoft.com/office/powerpoint/2010/main" val="1430786431"/>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1227080"/>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1. Que texto apresenta positivamente o milênio</a:t>
            </a:r>
            <a:r>
              <a:rPr lang="pt-BR" sz="4000" b="1" dirty="0" smtClean="0">
                <a:solidFill>
                  <a:srgbClr val="6D5046"/>
                </a:solidFill>
              </a:rPr>
              <a:t>?</a:t>
            </a:r>
            <a:endParaRPr lang="pt-BR" sz="4000" b="1" i="1" dirty="0">
              <a:solidFill>
                <a:srgbClr val="6D5046"/>
              </a:solidFill>
            </a:endParaRP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859694" cy="584775"/>
          </a:xfrm>
          <a:prstGeom prst="rect">
            <a:avLst/>
          </a:prstGeom>
        </p:spPr>
        <p:txBody>
          <a:bodyPr wrap="none">
            <a:spAutoFit/>
          </a:bodyPr>
          <a:lstStyle/>
          <a:p>
            <a:r>
              <a:rPr lang="pt-BR" sz="3200" b="1" i="1" dirty="0" smtClean="0"/>
              <a:t>Apocalipse 20:6</a:t>
            </a:r>
            <a:endParaRPr lang="pt-BR" sz="3200" dirty="0"/>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2184400"/>
            <a:ext cx="7716445" cy="2379831"/>
          </a:xfrm>
        </p:spPr>
        <p:txBody>
          <a:bodyPr anchor="ctr">
            <a:normAutofit/>
          </a:bodyPr>
          <a:lstStyle/>
          <a:p>
            <a:pPr marL="0" indent="0">
              <a:lnSpc>
                <a:spcPct val="100000"/>
              </a:lnSpc>
              <a:buNone/>
            </a:pPr>
            <a:r>
              <a:rPr lang="pt-BR" dirty="0">
                <a:solidFill>
                  <a:schemeClr val="bg1"/>
                </a:solidFill>
                <a:latin typeface="+mj-lt"/>
              </a:rPr>
              <a:t>Bem-aventurado e santo é aquele que tem parte na primeira ressurreição; sobre esses a segunda morte não tem autoridade; pelo contrário, serão sacerdotes de Deus e de Cristo e reinarão com ele os mil anos.</a:t>
            </a:r>
          </a:p>
        </p:txBody>
      </p:sp>
      <p:sp>
        <p:nvSpPr>
          <p:cNvPr id="2" name="Retângulo 1"/>
          <p:cNvSpPr/>
          <p:nvPr/>
        </p:nvSpPr>
        <p:spPr>
          <a:xfrm>
            <a:off x="5303520" y="3657600"/>
            <a:ext cx="2916307" cy="341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p:cNvSpPr/>
          <p:nvPr/>
        </p:nvSpPr>
        <p:spPr>
          <a:xfrm>
            <a:off x="564343" y="4047744"/>
            <a:ext cx="1313226" cy="341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1633094398"/>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a:solidFill>
                  <a:srgbClr val="6D5046"/>
                </a:solidFill>
              </a:rPr>
              <a:t>2. Para onde irão os salvos após a segunda vinda de Cristo</a:t>
            </a:r>
            <a:r>
              <a:rPr lang="pt-BR" sz="4000" b="1" dirty="0" smtClean="0">
                <a:solidFill>
                  <a:srgbClr val="6D5046"/>
                </a:solidFill>
              </a:rPr>
              <a:t>?</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2184400"/>
            <a:ext cx="7716445" cy="2379831"/>
          </a:xfrm>
        </p:spPr>
        <p:txBody>
          <a:bodyPr anchor="ctr">
            <a:normAutofit/>
          </a:bodyPr>
          <a:lstStyle/>
          <a:p>
            <a:pPr marL="0" indent="0">
              <a:lnSpc>
                <a:spcPct val="100000"/>
              </a:lnSpc>
              <a:buNone/>
            </a:pPr>
            <a:r>
              <a:rPr lang="pt-BR" dirty="0">
                <a:solidFill>
                  <a:schemeClr val="bg1"/>
                </a:solidFill>
                <a:latin typeface="+mj-lt"/>
              </a:rPr>
              <a:t>Bem-aventurado e santo é aquele que tem parte na primeira ressurreição; sobre esses a segunda morte não tem autoridade; pelo contrário, serão sacerdotes de Deus e de Cristo e reinarão com ele os mil anos.</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440310" y="5513779"/>
            <a:ext cx="2859694" cy="584775"/>
          </a:xfrm>
          <a:prstGeom prst="rect">
            <a:avLst/>
          </a:prstGeom>
        </p:spPr>
        <p:txBody>
          <a:bodyPr wrap="none">
            <a:spAutoFit/>
          </a:bodyPr>
          <a:lstStyle/>
          <a:p>
            <a:r>
              <a:rPr lang="pt-BR" sz="3200" b="1" i="1" dirty="0" smtClean="0"/>
              <a:t>Apocalipse 20:6</a:t>
            </a:r>
            <a:endParaRPr lang="pt-BR" sz="3200" dirty="0"/>
          </a:p>
        </p:txBody>
      </p:sp>
      <p:sp>
        <p:nvSpPr>
          <p:cNvPr id="6" name="Retângulo 5"/>
          <p:cNvSpPr/>
          <p:nvPr/>
        </p:nvSpPr>
        <p:spPr>
          <a:xfrm>
            <a:off x="5303520" y="3657600"/>
            <a:ext cx="2916307" cy="341376"/>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Tree>
    <p:extLst>
      <p:ext uri="{BB962C8B-B14F-4D97-AF65-F5344CB8AC3E}">
        <p14:creationId xmlns:p14="http://schemas.microsoft.com/office/powerpoint/2010/main" val="868162024"/>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4" name="Título 1">
            <a:extLst>
              <a:ext uri="{FF2B5EF4-FFF2-40B4-BE49-F238E27FC236}">
                <a16:creationId xmlns="" xmlns:a16="http://schemas.microsoft.com/office/drawing/2014/main" id="{7F9ED50B-C8C4-40A4-9379-1A0B77D54619}"/>
              </a:ext>
            </a:extLst>
          </p:cNvPr>
          <p:cNvSpPr>
            <a:spLocks noGrp="1"/>
          </p:cNvSpPr>
          <p:nvPr>
            <p:ph type="title"/>
          </p:nvPr>
        </p:nvSpPr>
        <p:spPr>
          <a:xfrm>
            <a:off x="503382" y="411332"/>
            <a:ext cx="9203326" cy="1325563"/>
          </a:xfrm>
        </p:spPr>
        <p:txBody>
          <a:bodyPr>
            <a:normAutofit/>
          </a:bodyPr>
          <a:lstStyle/>
          <a:p>
            <a:r>
              <a:rPr lang="pt-BR" sz="4000" b="1" dirty="0" smtClean="0">
                <a:solidFill>
                  <a:srgbClr val="6D5046"/>
                </a:solidFill>
              </a:rPr>
              <a:t>3. Como ficará a Terra durante os 1000 anos?</a:t>
            </a:r>
            <a:endParaRPr lang="pt-BR" sz="4000" b="1" i="1" dirty="0">
              <a:solidFill>
                <a:srgbClr val="6D5046"/>
              </a:solidFill>
            </a:endParaRPr>
          </a:p>
        </p:txBody>
      </p:sp>
      <p:sp>
        <p:nvSpPr>
          <p:cNvPr id="5" name="Espaço Reservado para Conteúdo 2">
            <a:extLst>
              <a:ext uri="{FF2B5EF4-FFF2-40B4-BE49-F238E27FC236}">
                <a16:creationId xmlns="" xmlns:a16="http://schemas.microsoft.com/office/drawing/2014/main" id="{09F90E84-33AB-4D75-A15B-5C6F9BC5C8FB}"/>
              </a:ext>
            </a:extLst>
          </p:cNvPr>
          <p:cNvSpPr>
            <a:spLocks noGrp="1"/>
          </p:cNvSpPr>
          <p:nvPr>
            <p:ph idx="1"/>
          </p:nvPr>
        </p:nvSpPr>
        <p:spPr>
          <a:xfrm>
            <a:off x="503382" y="1834526"/>
            <a:ext cx="7970058" cy="3245474"/>
          </a:xfrm>
        </p:spPr>
        <p:txBody>
          <a:bodyPr anchor="ctr">
            <a:normAutofit lnSpcReduction="10000"/>
          </a:bodyPr>
          <a:lstStyle/>
          <a:p>
            <a:pPr marL="0" indent="0">
              <a:lnSpc>
                <a:spcPct val="100000"/>
              </a:lnSpc>
              <a:buNone/>
            </a:pPr>
            <a:r>
              <a:rPr lang="pt-BR" dirty="0" smtClean="0">
                <a:solidFill>
                  <a:schemeClr val="bg1"/>
                </a:solidFill>
                <a:latin typeface="+mj-lt"/>
              </a:rPr>
              <a:t>Olhei </a:t>
            </a:r>
            <a:r>
              <a:rPr lang="pt-BR" dirty="0">
                <a:solidFill>
                  <a:schemeClr val="bg1"/>
                </a:solidFill>
                <a:latin typeface="+mj-lt"/>
              </a:rPr>
              <a:t>para a terra, e ei-la sem forma e vazia; para os céus, e não tinham </a:t>
            </a:r>
            <a:r>
              <a:rPr lang="pt-BR" dirty="0" smtClean="0">
                <a:solidFill>
                  <a:schemeClr val="bg1"/>
                </a:solidFill>
                <a:latin typeface="+mj-lt"/>
              </a:rPr>
              <a:t>luz. </a:t>
            </a:r>
            <a:r>
              <a:rPr lang="pt-BR" dirty="0">
                <a:solidFill>
                  <a:schemeClr val="bg1"/>
                </a:solidFill>
                <a:latin typeface="+mj-lt"/>
              </a:rPr>
              <a:t>Olhei para os montes, e eis que tremiam, e todos os outeiros </a:t>
            </a:r>
            <a:r>
              <a:rPr lang="pt-BR" dirty="0" smtClean="0">
                <a:solidFill>
                  <a:schemeClr val="bg1"/>
                </a:solidFill>
                <a:latin typeface="+mj-lt"/>
              </a:rPr>
              <a:t>estremeciam. </a:t>
            </a:r>
            <a:r>
              <a:rPr lang="pt-BR" dirty="0">
                <a:solidFill>
                  <a:schemeClr val="bg1"/>
                </a:solidFill>
                <a:latin typeface="+mj-lt"/>
              </a:rPr>
              <a:t>Olhei, e eis que não havia homem nenhum, e todas as aves dos céus haviam </a:t>
            </a:r>
            <a:r>
              <a:rPr lang="pt-BR" dirty="0" smtClean="0">
                <a:solidFill>
                  <a:schemeClr val="bg1"/>
                </a:solidFill>
                <a:latin typeface="+mj-lt"/>
              </a:rPr>
              <a:t>fugido. </a:t>
            </a:r>
            <a:r>
              <a:rPr lang="pt-BR" dirty="0">
                <a:solidFill>
                  <a:schemeClr val="bg1"/>
                </a:solidFill>
                <a:latin typeface="+mj-lt"/>
              </a:rPr>
              <a:t>Olhei ainda, e eis que a terra fértil era um deserto, e todas as suas cidades estavam derribadas diante do SENHOR, diante do furor da sua ira.</a:t>
            </a:r>
          </a:p>
        </p:txBody>
      </p:sp>
      <p:sp>
        <p:nvSpPr>
          <p:cNvPr id="3" name="Retângulo 2">
            <a:extLst>
              <a:ext uri="{FF2B5EF4-FFF2-40B4-BE49-F238E27FC236}">
                <a16:creationId xmlns="" xmlns:a16="http://schemas.microsoft.com/office/drawing/2014/main" id="{DB7F806F-B56D-4A26-AE39-47940B78411E}"/>
              </a:ext>
            </a:extLst>
          </p:cNvPr>
          <p:cNvSpPr/>
          <p:nvPr/>
        </p:nvSpPr>
        <p:spPr>
          <a:xfrm>
            <a:off x="0" y="5417387"/>
            <a:ext cx="3519577" cy="780039"/>
          </a:xfrm>
          <a:prstGeom prst="rect">
            <a:avLst/>
          </a:prstGeom>
          <a:solidFill>
            <a:srgbClr val="6D504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Retângulo 7">
            <a:extLst>
              <a:ext uri="{FF2B5EF4-FFF2-40B4-BE49-F238E27FC236}">
                <a16:creationId xmlns="" xmlns:a16="http://schemas.microsoft.com/office/drawing/2014/main" id="{81B941DD-B3AB-4DB0-93FF-8B5BBD60212D}"/>
              </a:ext>
            </a:extLst>
          </p:cNvPr>
          <p:cNvSpPr/>
          <p:nvPr/>
        </p:nvSpPr>
        <p:spPr>
          <a:xfrm>
            <a:off x="233568" y="5515018"/>
            <a:ext cx="3052439" cy="584775"/>
          </a:xfrm>
          <a:prstGeom prst="rect">
            <a:avLst/>
          </a:prstGeom>
        </p:spPr>
        <p:txBody>
          <a:bodyPr wrap="none">
            <a:spAutoFit/>
          </a:bodyPr>
          <a:lstStyle/>
          <a:p>
            <a:r>
              <a:rPr lang="pt-BR" sz="3200" b="1" i="1" dirty="0" smtClean="0"/>
              <a:t>Jeremias 4:23-26</a:t>
            </a:r>
            <a:endParaRPr lang="pt-BR" sz="3200" dirty="0"/>
          </a:p>
        </p:txBody>
      </p:sp>
    </p:spTree>
    <p:extLst>
      <p:ext uri="{BB962C8B-B14F-4D97-AF65-F5344CB8AC3E}">
        <p14:creationId xmlns:p14="http://schemas.microsoft.com/office/powerpoint/2010/main" val="3998933793"/>
      </p:ext>
    </p:extLst>
  </p:cSld>
  <p:clrMapOvr>
    <a:masterClrMapping/>
  </p:clrMapOvr>
  <mc:AlternateContent xmlns:mc="http://schemas.openxmlformats.org/markup-compatibility/2006">
    <mc:Choice xmlns="" xmlns:p159="http://schemas.microsoft.com/office/powerpoint/2015/09/main" Requires="p159">
      <p:transition>
        <p159:morph option="byObject"/>
      </p:transition>
    </mc:Choice>
    <mc:Fallback>
      <p:transition>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Tema do Office">
      <a:dk1>
        <a:sysClr val="windowText" lastClr="000000"/>
      </a:dk1>
      <a:lt1>
        <a:sysClr val="window" lastClr="FFFFFF"/>
      </a:lt1>
      <a:dk2>
        <a:srgbClr val="44546A"/>
      </a:dk2>
      <a:lt2>
        <a:srgbClr val="E7E6E6"/>
      </a:lt2>
      <a:accent1>
        <a:srgbClr val="29AF8C"/>
      </a:accent1>
      <a:accent2>
        <a:srgbClr val="97BE49"/>
      </a:accent2>
      <a:accent3>
        <a:srgbClr val="3D9CCC"/>
      </a:accent3>
      <a:accent4>
        <a:srgbClr val="7C60C6"/>
      </a:accent4>
      <a:accent5>
        <a:srgbClr val="C9492C"/>
      </a:accent5>
      <a:accent6>
        <a:srgbClr val="D58C2E"/>
      </a:accent6>
      <a:hlink>
        <a:srgbClr val="0563C1"/>
      </a:hlink>
      <a:folHlink>
        <a:srgbClr val="954F72"/>
      </a:folHlink>
    </a:clrScheme>
    <a:fontScheme name="Tema do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o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3E4F19A7-A959-40BB-972C-4880BAF8EB09}"/>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156</TotalTime>
  <Words>2536</Words>
  <Application>Microsoft Office PowerPoint</Application>
  <PresentationFormat>Widescreen</PresentationFormat>
  <Paragraphs>119</Paragraphs>
  <Slides>24</Slides>
  <Notes>24</Notes>
  <HiddenSlides>0</HiddenSlides>
  <MMClips>0</MMClips>
  <ScaleCrop>false</ScaleCrop>
  <HeadingPairs>
    <vt:vector size="6" baseType="variant">
      <vt:variant>
        <vt:lpstr>Fontes usadas</vt:lpstr>
      </vt:variant>
      <vt:variant>
        <vt:i4>3</vt:i4>
      </vt:variant>
      <vt:variant>
        <vt:lpstr>Tema</vt:lpstr>
      </vt:variant>
      <vt:variant>
        <vt:i4>1</vt:i4>
      </vt:variant>
      <vt:variant>
        <vt:lpstr>Títulos de slides</vt:lpstr>
      </vt:variant>
      <vt:variant>
        <vt:i4>24</vt:i4>
      </vt:variant>
    </vt:vector>
  </HeadingPairs>
  <TitlesOfParts>
    <vt:vector size="28" baseType="lpstr">
      <vt:lpstr>Arial</vt:lpstr>
      <vt:lpstr>Calibri</vt:lpstr>
      <vt:lpstr>Calibri Light</vt:lpstr>
      <vt:lpstr>Office Theme</vt:lpstr>
      <vt:lpstr>Apresentação do PowerPoint</vt:lpstr>
      <vt:lpstr>Apresentação do PowerPoint</vt:lpstr>
      <vt:lpstr>Apresentação do PowerPoint</vt:lpstr>
      <vt:lpstr>Apresentação do PowerPoint</vt:lpstr>
      <vt:lpstr>Apresentação do PowerPoint</vt:lpstr>
      <vt:lpstr>Apresentação do PowerPoint</vt:lpstr>
      <vt:lpstr>1. Que texto apresenta positivamente o milênio?</vt:lpstr>
      <vt:lpstr>2. Para onde irão os salvos após a segunda vinda de Cristo?</vt:lpstr>
      <vt:lpstr>3. Como ficará a Terra durante os 1000 anos?</vt:lpstr>
      <vt:lpstr>3. Como ficará a Terra durante os 1000 anos?</vt:lpstr>
      <vt:lpstr>4. Após a Primeira Ressurreição, quanto tempo os ímpios permanecerão mortos na Terra?</vt:lpstr>
      <vt:lpstr>5. O que os salvos farão no Céu durante os 1000 anos?</vt:lpstr>
      <vt:lpstr>5. O que os salvos farão no Céu durante os 1000 anos?</vt:lpstr>
      <vt:lpstr>5. O que os salvos farão no Céu durante os 1000 anos?</vt:lpstr>
      <vt:lpstr>6. Que eventos ocorrem ao findar os 1000 anos na Terra? Apocalipse 20:5-7</vt:lpstr>
      <vt:lpstr>6. Que eventos ocorrem ao findar os 1000 anos na Terra?</vt:lpstr>
      <vt:lpstr>Apresentação do PowerPoint</vt:lpstr>
      <vt:lpstr>7. O que Deus prometeu criar após o milênio?</vt:lpstr>
      <vt:lpstr>7. O que Deus prometeu criar após o milênio?</vt:lpstr>
      <vt:lpstr>8. Como será a vida na nova Terra?</vt:lpstr>
      <vt:lpstr>8. Como será a vida na nova Terra?</vt:lpstr>
      <vt:lpstr>Apresentação do PowerPoint</vt:lpstr>
      <vt:lpstr>Apresentação do PowerPoint</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João Batista</dc:creator>
  <cp:lastModifiedBy>Patrícia Oliveira de Queiroz Santos</cp:lastModifiedBy>
  <cp:revision>17</cp:revision>
  <dcterms:created xsi:type="dcterms:W3CDTF">2018-10-12T18:09:04Z</dcterms:created>
  <dcterms:modified xsi:type="dcterms:W3CDTF">2018-12-03T17:40:46Z</dcterms:modified>
</cp:coreProperties>
</file>