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1"/>
  </p:sldMasterIdLst>
  <p:notesMasterIdLst>
    <p:notesMasterId r:id="rId29"/>
  </p:notesMasterIdLst>
  <p:sldIdLst>
    <p:sldId id="322" r:id="rId2"/>
    <p:sldId id="257" r:id="rId3"/>
    <p:sldId id="330" r:id="rId4"/>
    <p:sldId id="332" r:id="rId5"/>
    <p:sldId id="333" r:id="rId6"/>
    <p:sldId id="380" r:id="rId7"/>
    <p:sldId id="381" r:id="rId8"/>
    <p:sldId id="347" r:id="rId9"/>
    <p:sldId id="364" r:id="rId10"/>
    <p:sldId id="365" r:id="rId11"/>
    <p:sldId id="366" r:id="rId12"/>
    <p:sldId id="367" r:id="rId13"/>
    <p:sldId id="369" r:id="rId14"/>
    <p:sldId id="370" r:id="rId15"/>
    <p:sldId id="368" r:id="rId16"/>
    <p:sldId id="354" r:id="rId17"/>
    <p:sldId id="355" r:id="rId18"/>
    <p:sldId id="279" r:id="rId19"/>
    <p:sldId id="375" r:id="rId20"/>
    <p:sldId id="376" r:id="rId21"/>
    <p:sldId id="377" r:id="rId22"/>
    <p:sldId id="373" r:id="rId23"/>
    <p:sldId id="374" r:id="rId24"/>
    <p:sldId id="378" r:id="rId25"/>
    <p:sldId id="379" r:id="rId26"/>
    <p:sldId id="278" r:id="rId27"/>
    <p:sldId id="34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3F26"/>
    <a:srgbClr val="1F1860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30"/>
    <p:restoredTop sz="80944"/>
  </p:normalViewPr>
  <p:slideViewPr>
    <p:cSldViewPr snapToGrid="0" snapToObjects="1">
      <p:cViewPr>
        <p:scale>
          <a:sx n="70" d="100"/>
          <a:sy n="70" d="100"/>
        </p:scale>
        <p:origin x="1176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E6E62-28B5-9040-B617-4C5DE410F75A}" type="datetimeFigureOut">
              <a:rPr lang="es-PE" smtClean="0"/>
              <a:t>6/08/19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8BCB2-BEA8-5545-93D0-F3F8DD1ABF3A}" type="slidenum">
              <a:rPr lang="es-PE" smtClean="0"/>
              <a:t>‹n.º›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1425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09517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ritual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sacerdote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El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incluía: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cordero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altar de holocausto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mañana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tarde,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manjares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libaciones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El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mantenimiento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lámparas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candelero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incienso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acompañaba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El intercambio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panes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proposición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cada sábado;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sacrificios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tales como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pecado,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quemadas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manjares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pacíficas.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9314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ritual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sacerdote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El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incluía: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cordero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altar de holocausto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mañana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tarde,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manjares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libaciones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El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mantenimiento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lámparas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candelero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incienso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acompañaba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El intercambio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panes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proposición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cada sábado;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sacrificios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tales como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pecado,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quemadas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manjares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pacíficas.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33448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Ascensión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Cristo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BIBLIA es clara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afirmar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Jesús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resucitó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primer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semana.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haber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resucitado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Jesús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permaneció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aún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discípulos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Hechos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 1-3). Durante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período, se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apareció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darles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prueba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resucitado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dejar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claras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orientaciones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obra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debían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ejecutar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Llegó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ascender definitivamente 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cumplir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promesa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enviar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Consolador,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Espíritu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Santo (Juan 14: 16-17).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83859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1" dirty="0"/>
              <a:t>La</a:t>
            </a:r>
            <a:r>
              <a:rPr lang="es-ES_tradnl" b="1" baseline="0" dirty="0"/>
              <a:t> propuesta del evangelio: vida e abundancia dios quiere que sus hijos </a:t>
            </a:r>
            <a:r>
              <a:rPr lang="es-ES_tradnl" baseline="0" dirty="0" err="1"/>
              <a:t>vivisn</a:t>
            </a:r>
            <a:r>
              <a:rPr lang="es-ES_tradnl" baseline="0" dirty="0"/>
              <a:t> plenitud de todas su facultades no </a:t>
            </a:r>
            <a:r>
              <a:rPr lang="es-ES_tradnl" baseline="0" dirty="0" err="1"/>
              <a:t>quere</a:t>
            </a:r>
            <a:r>
              <a:rPr lang="es-ES_tradnl" baseline="0" dirty="0"/>
              <a:t> </a:t>
            </a:r>
            <a:r>
              <a:rPr lang="es-ES_tradnl" baseline="0" dirty="0" err="1"/>
              <a:t>sufirmineto</a:t>
            </a:r>
            <a:r>
              <a:rPr lang="es-ES_tradnl" baseline="0" dirty="0"/>
              <a:t> </a:t>
            </a:r>
            <a:r>
              <a:rPr lang="es-ES_tradnl" baseline="0" dirty="0" err="1"/>
              <a:t>essas</a:t>
            </a:r>
            <a:r>
              <a:rPr lang="es-ES_tradnl" baseline="0" dirty="0"/>
              <a:t> son </a:t>
            </a:r>
            <a:r>
              <a:rPr lang="es-ES_tradnl" baseline="0" dirty="0" err="1"/>
              <a:t>accion</a:t>
            </a:r>
            <a:r>
              <a:rPr lang="es-ES_tradnl" baseline="0" dirty="0"/>
              <a:t> de del pecado </a:t>
            </a:r>
            <a:r>
              <a:rPr lang="es-ES_tradnl" baseline="0" dirty="0" err="1"/>
              <a:t>accioned</a:t>
            </a:r>
            <a:r>
              <a:rPr lang="es-ES_tradnl" baseline="0" dirty="0"/>
              <a:t> de </a:t>
            </a:r>
            <a:r>
              <a:rPr lang="es-ES_tradnl" baseline="0" dirty="0" err="1"/>
              <a:t>satanas</a:t>
            </a:r>
            <a:r>
              <a:rPr lang="es-ES_tradnl" baseline="0" dirty="0"/>
              <a:t>, dio </a:t>
            </a:r>
            <a:r>
              <a:rPr lang="es-ES_tradnl" baseline="0" dirty="0" err="1"/>
              <a:t>nounca</a:t>
            </a:r>
            <a:r>
              <a:rPr lang="es-ES_tradnl" baseline="0" dirty="0"/>
              <a:t> quiso eso para su hijos, </a:t>
            </a:r>
            <a:r>
              <a:rPr lang="es-ES_tradnl" baseline="0" dirty="0" err="1"/>
              <a:t>deso</a:t>
            </a:r>
            <a:r>
              <a:rPr lang="es-ES_tradnl" baseline="0" dirty="0"/>
              <a:t> salud, paz, </a:t>
            </a:r>
            <a:r>
              <a:rPr lang="es-ES_tradnl" baseline="0" dirty="0" err="1"/>
              <a:t>bendicion</a:t>
            </a:r>
            <a:r>
              <a:rPr lang="mr-IN" baseline="0" dirty="0"/>
              <a:t>…</a:t>
            </a:r>
            <a:r>
              <a:rPr lang="es-ES" baseline="0" dirty="0"/>
              <a:t> </a:t>
            </a:r>
            <a:r>
              <a:rPr lang="es-ES" b="1" baseline="0" dirty="0"/>
              <a:t>dios </a:t>
            </a:r>
            <a:r>
              <a:rPr lang="es-ES" b="1" baseline="0" dirty="0" err="1"/>
              <a:t>queire</a:t>
            </a:r>
            <a:r>
              <a:rPr lang="es-ES" b="1" baseline="0" dirty="0"/>
              <a:t> que tengas vida en abundancia, el </a:t>
            </a:r>
            <a:r>
              <a:rPr lang="es-ES" b="1" baseline="0" dirty="0" err="1"/>
              <a:t>sufimiento</a:t>
            </a:r>
            <a:r>
              <a:rPr lang="es-ES" b="1" baseline="0" dirty="0"/>
              <a:t> no </a:t>
            </a:r>
            <a:r>
              <a:rPr lang="es-ES" b="1" baseline="0" dirty="0" err="1"/>
              <a:t>fomra</a:t>
            </a:r>
            <a:r>
              <a:rPr lang="es-ES" b="1" baseline="0" dirty="0"/>
              <a:t> parte </a:t>
            </a:r>
            <a:r>
              <a:rPr lang="mr-IN" b="1" baseline="0" dirty="0"/>
              <a:t>…</a:t>
            </a:r>
            <a:r>
              <a:rPr lang="es-ES" b="1" baseline="0" dirty="0"/>
              <a:t> el </a:t>
            </a:r>
            <a:r>
              <a:rPr lang="es-ES" b="1" baseline="0" dirty="0" err="1"/>
              <a:t>peado</a:t>
            </a:r>
            <a:r>
              <a:rPr lang="es-ES" b="1" baseline="0" dirty="0"/>
              <a:t> trajo sufrimiento y muerte</a:t>
            </a:r>
            <a:r>
              <a:rPr lang="mr-IN" b="1" baseline="0" dirty="0"/>
              <a:t>…</a:t>
            </a:r>
            <a:endParaRPr lang="es-ES_tradnl" b="1" dirty="0"/>
          </a:p>
          <a:p>
            <a:endParaRPr lang="es-ES_tradn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52B93-D370-DF4A-90E2-39647C93DD4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8754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1" dirty="0"/>
              <a:t>La</a:t>
            </a:r>
            <a:r>
              <a:rPr lang="es-ES_tradnl" b="1" baseline="0" dirty="0"/>
              <a:t> propuesta del evangelio: vida e abundancia dios quiere que sus hijos </a:t>
            </a:r>
            <a:r>
              <a:rPr lang="es-ES_tradnl" baseline="0" dirty="0" err="1"/>
              <a:t>vivisn</a:t>
            </a:r>
            <a:r>
              <a:rPr lang="es-ES_tradnl" baseline="0" dirty="0"/>
              <a:t> plenitud de todas su facultades no </a:t>
            </a:r>
            <a:r>
              <a:rPr lang="es-ES_tradnl" baseline="0" dirty="0" err="1"/>
              <a:t>quere</a:t>
            </a:r>
            <a:r>
              <a:rPr lang="es-ES_tradnl" baseline="0" dirty="0"/>
              <a:t> </a:t>
            </a:r>
            <a:r>
              <a:rPr lang="es-ES_tradnl" baseline="0" dirty="0" err="1"/>
              <a:t>sufirmineto</a:t>
            </a:r>
            <a:r>
              <a:rPr lang="es-ES_tradnl" baseline="0" dirty="0"/>
              <a:t> </a:t>
            </a:r>
            <a:r>
              <a:rPr lang="es-ES_tradnl" baseline="0" dirty="0" err="1"/>
              <a:t>essas</a:t>
            </a:r>
            <a:r>
              <a:rPr lang="es-ES_tradnl" baseline="0" dirty="0"/>
              <a:t> son </a:t>
            </a:r>
            <a:r>
              <a:rPr lang="es-ES_tradnl" baseline="0" dirty="0" err="1"/>
              <a:t>accion</a:t>
            </a:r>
            <a:r>
              <a:rPr lang="es-ES_tradnl" baseline="0" dirty="0"/>
              <a:t> de del pecado </a:t>
            </a:r>
            <a:r>
              <a:rPr lang="es-ES_tradnl" baseline="0" dirty="0" err="1"/>
              <a:t>accioned</a:t>
            </a:r>
            <a:r>
              <a:rPr lang="es-ES_tradnl" baseline="0" dirty="0"/>
              <a:t> de </a:t>
            </a:r>
            <a:r>
              <a:rPr lang="es-ES_tradnl" baseline="0" dirty="0" err="1"/>
              <a:t>satanas</a:t>
            </a:r>
            <a:r>
              <a:rPr lang="es-ES_tradnl" baseline="0" dirty="0"/>
              <a:t>, dio </a:t>
            </a:r>
            <a:r>
              <a:rPr lang="es-ES_tradnl" baseline="0" dirty="0" err="1"/>
              <a:t>nounca</a:t>
            </a:r>
            <a:r>
              <a:rPr lang="es-ES_tradnl" baseline="0" dirty="0"/>
              <a:t> quiso eso para su hijos, </a:t>
            </a:r>
            <a:r>
              <a:rPr lang="es-ES_tradnl" baseline="0" dirty="0" err="1"/>
              <a:t>deso</a:t>
            </a:r>
            <a:r>
              <a:rPr lang="es-ES_tradnl" baseline="0" dirty="0"/>
              <a:t> salud, paz, </a:t>
            </a:r>
            <a:r>
              <a:rPr lang="es-ES_tradnl" baseline="0" dirty="0" err="1"/>
              <a:t>bendicion</a:t>
            </a:r>
            <a:r>
              <a:rPr lang="mr-IN" baseline="0" dirty="0"/>
              <a:t>…</a:t>
            </a:r>
            <a:r>
              <a:rPr lang="es-ES" baseline="0" dirty="0"/>
              <a:t> </a:t>
            </a:r>
            <a:r>
              <a:rPr lang="es-ES" b="1" baseline="0" dirty="0"/>
              <a:t>dios </a:t>
            </a:r>
            <a:r>
              <a:rPr lang="es-ES" b="1" baseline="0" dirty="0" err="1"/>
              <a:t>queire</a:t>
            </a:r>
            <a:r>
              <a:rPr lang="es-ES" b="1" baseline="0" dirty="0"/>
              <a:t> que tengas vida en abundancia, el </a:t>
            </a:r>
            <a:r>
              <a:rPr lang="es-ES" b="1" baseline="0" dirty="0" err="1"/>
              <a:t>sufimiento</a:t>
            </a:r>
            <a:r>
              <a:rPr lang="es-ES" b="1" baseline="0" dirty="0"/>
              <a:t> no </a:t>
            </a:r>
            <a:r>
              <a:rPr lang="es-ES" b="1" baseline="0" dirty="0" err="1"/>
              <a:t>fomra</a:t>
            </a:r>
            <a:r>
              <a:rPr lang="es-ES" b="1" baseline="0" dirty="0"/>
              <a:t> parte </a:t>
            </a:r>
            <a:r>
              <a:rPr lang="mr-IN" b="1" baseline="0" dirty="0"/>
              <a:t>…</a:t>
            </a:r>
            <a:r>
              <a:rPr lang="es-ES" b="1" baseline="0" dirty="0"/>
              <a:t> el </a:t>
            </a:r>
            <a:r>
              <a:rPr lang="es-ES" b="1" baseline="0" dirty="0" err="1"/>
              <a:t>peado</a:t>
            </a:r>
            <a:r>
              <a:rPr lang="es-ES" b="1" baseline="0" dirty="0"/>
              <a:t> trajo sufrimiento y muerte</a:t>
            </a:r>
            <a:r>
              <a:rPr lang="mr-IN" b="1" baseline="0" dirty="0"/>
              <a:t>…</a:t>
            </a:r>
            <a:endParaRPr lang="es-ES_tradnl" b="1" dirty="0"/>
          </a:p>
          <a:p>
            <a:endParaRPr lang="es-ES_tradn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52B93-D370-DF4A-90E2-39647C93DD4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929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ritual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sacerdote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El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incluía: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cordero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altar de holocausto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mañana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tarde,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manjares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libaciones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El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mantenimiento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lámparas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candelero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incienso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acompañaba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El intercambio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panes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proposición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cada sábado;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sacrificios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tales como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pecado,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quemadas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manjares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pacíficas.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24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21608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ritual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sacerdote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El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incluía: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cordero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altar de holocausto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mañana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tarde,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manjares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libaciones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El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mantenimiento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lámparas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candelero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incienso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acompañaba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El intercambio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panes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proposición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cada sábado;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sacrificios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tales como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pecado,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quemadas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manjares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pacíficas.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25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58959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inauguración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celestial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ritual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terrestre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maravillosa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realidad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celestial.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Jesús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muerte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inicio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ministerio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sacerdotal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celestial. Pero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sucedió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profecía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 semanas de Daniel 9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inauguración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ministerio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sacerdotal de Cristo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celestial. Uno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últimos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acontecimientos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ocurrir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490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años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extendidos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judía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"Santo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Santos".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texto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"Setenta semanas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determinadas sobre tu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pueblo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tu santa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ciudad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cesar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transgresión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para dar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pecados, para expiar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iniquidad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traer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justicia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eterna, para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sellar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profecía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ungir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Santo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Santos "(Daniel 9:24).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PE" dirty="0"/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Así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inauguración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terrenal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ungido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aceite sagrado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tal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consagrara para sus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Éxodo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30: 26-29; 40: 9),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inauguración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celeste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consagrado para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ministerio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intercesorio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Cristo.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ascensión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Cristo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inició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ministerio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mediador 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intercesor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26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8972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>
                <a:solidFill>
                  <a:prstClr val="black"/>
                </a:solidFill>
              </a:rPr>
              <a:pPr/>
              <a:t>3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07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1" dirty="0"/>
              <a:t>La</a:t>
            </a:r>
            <a:r>
              <a:rPr lang="es-ES_tradnl" b="1" baseline="0" dirty="0"/>
              <a:t> propuesta del evangelio: vida e abundancia dios quiere que sus hijos </a:t>
            </a:r>
            <a:r>
              <a:rPr lang="es-ES_tradnl" baseline="0" dirty="0" err="1"/>
              <a:t>vivisn</a:t>
            </a:r>
            <a:r>
              <a:rPr lang="es-ES_tradnl" baseline="0" dirty="0"/>
              <a:t> plenitud de todas su facultades no </a:t>
            </a:r>
            <a:r>
              <a:rPr lang="es-ES_tradnl" baseline="0" dirty="0" err="1"/>
              <a:t>quere</a:t>
            </a:r>
            <a:r>
              <a:rPr lang="es-ES_tradnl" baseline="0" dirty="0"/>
              <a:t> </a:t>
            </a:r>
            <a:r>
              <a:rPr lang="es-ES_tradnl" baseline="0" dirty="0" err="1"/>
              <a:t>sufirmineto</a:t>
            </a:r>
            <a:r>
              <a:rPr lang="es-ES_tradnl" baseline="0" dirty="0"/>
              <a:t> </a:t>
            </a:r>
            <a:r>
              <a:rPr lang="es-ES_tradnl" baseline="0" dirty="0" err="1"/>
              <a:t>essas</a:t>
            </a:r>
            <a:r>
              <a:rPr lang="es-ES_tradnl" baseline="0" dirty="0"/>
              <a:t> son </a:t>
            </a:r>
            <a:r>
              <a:rPr lang="es-ES_tradnl" baseline="0" dirty="0" err="1"/>
              <a:t>accion</a:t>
            </a:r>
            <a:r>
              <a:rPr lang="es-ES_tradnl" baseline="0" dirty="0"/>
              <a:t> de del pecado </a:t>
            </a:r>
            <a:r>
              <a:rPr lang="es-ES_tradnl" baseline="0" dirty="0" err="1"/>
              <a:t>accioned</a:t>
            </a:r>
            <a:r>
              <a:rPr lang="es-ES_tradnl" baseline="0" dirty="0"/>
              <a:t> de </a:t>
            </a:r>
            <a:r>
              <a:rPr lang="es-ES_tradnl" baseline="0" dirty="0" err="1"/>
              <a:t>satanas</a:t>
            </a:r>
            <a:r>
              <a:rPr lang="es-ES_tradnl" baseline="0" dirty="0"/>
              <a:t>, dio </a:t>
            </a:r>
            <a:r>
              <a:rPr lang="es-ES_tradnl" baseline="0" dirty="0" err="1"/>
              <a:t>nounca</a:t>
            </a:r>
            <a:r>
              <a:rPr lang="es-ES_tradnl" baseline="0" dirty="0"/>
              <a:t> quiso eso para su hijos, </a:t>
            </a:r>
            <a:r>
              <a:rPr lang="es-ES_tradnl" baseline="0" dirty="0" err="1"/>
              <a:t>deso</a:t>
            </a:r>
            <a:r>
              <a:rPr lang="es-ES_tradnl" baseline="0" dirty="0"/>
              <a:t> salud, paz, </a:t>
            </a:r>
            <a:r>
              <a:rPr lang="es-ES_tradnl" baseline="0" dirty="0" err="1"/>
              <a:t>bendicion</a:t>
            </a:r>
            <a:r>
              <a:rPr lang="mr-IN" baseline="0" dirty="0"/>
              <a:t>…</a:t>
            </a:r>
            <a:r>
              <a:rPr lang="es-ES" baseline="0" dirty="0"/>
              <a:t> </a:t>
            </a:r>
            <a:r>
              <a:rPr lang="es-ES" b="1" baseline="0" dirty="0"/>
              <a:t>dios </a:t>
            </a:r>
            <a:r>
              <a:rPr lang="es-ES" b="1" baseline="0" dirty="0" err="1"/>
              <a:t>queire</a:t>
            </a:r>
            <a:r>
              <a:rPr lang="es-ES" b="1" baseline="0" dirty="0"/>
              <a:t> que tengas vida en abundancia, el </a:t>
            </a:r>
            <a:r>
              <a:rPr lang="es-ES" b="1" baseline="0" dirty="0" err="1"/>
              <a:t>sufimiento</a:t>
            </a:r>
            <a:r>
              <a:rPr lang="es-ES" b="1" baseline="0" dirty="0"/>
              <a:t> no </a:t>
            </a:r>
            <a:r>
              <a:rPr lang="es-ES" b="1" baseline="0" dirty="0" err="1"/>
              <a:t>fomra</a:t>
            </a:r>
            <a:r>
              <a:rPr lang="es-ES" b="1" baseline="0" dirty="0"/>
              <a:t> parte </a:t>
            </a:r>
            <a:r>
              <a:rPr lang="mr-IN" b="1" baseline="0" dirty="0"/>
              <a:t>…</a:t>
            </a:r>
            <a:r>
              <a:rPr lang="es-ES" b="1" baseline="0" dirty="0"/>
              <a:t> el </a:t>
            </a:r>
            <a:r>
              <a:rPr lang="es-ES" b="1" baseline="0" dirty="0" err="1"/>
              <a:t>peado</a:t>
            </a:r>
            <a:r>
              <a:rPr lang="es-ES" b="1" baseline="0" dirty="0"/>
              <a:t> trajo sufrimiento y muerte</a:t>
            </a:r>
            <a:r>
              <a:rPr lang="mr-IN" b="1" baseline="0" dirty="0"/>
              <a:t>…</a:t>
            </a:r>
            <a:endParaRPr lang="es-ES_tradnl" b="1" dirty="0"/>
          </a:p>
          <a:p>
            <a:endParaRPr lang="es-ES_tradn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52B93-D370-DF4A-90E2-39647C93DD4C}" type="slidenum">
              <a:rPr lang="pt-BR" smtClean="0">
                <a:solidFill>
                  <a:prstClr val="black"/>
                </a:solidFill>
              </a:rPr>
              <a:pPr/>
              <a:t>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39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4357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66298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98736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61779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Santísimo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allá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velo interior,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santísimo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donde se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centralizaba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ceremonia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simbólica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expiación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intercesión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eslabón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compartimiento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arca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pacto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 una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caja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hecha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acacia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cubierta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oro por dentro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fuera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teniendo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corona de oro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alrededor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superior. Se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hizo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ser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receptor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tablas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piedra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sobre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escrito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Diez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Mandamientos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cobertura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caja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sagrada se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propiciatorio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era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hecho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una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pieza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entera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oro,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había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querubines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oro, quedando uno a cada lado.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ala de cada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ángel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mientras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cerrada sobre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cuerpo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señal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reverencia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humildad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querubines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teniendo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rostro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volcado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uno 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mirando reverentemente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arca,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reverencia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hueste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celestial considera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interés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redención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encima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propiciatorio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shekinah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manifestación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presencia divina;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entre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querubines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hacía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conocida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voluntad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Ningún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lenguaje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describir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gloria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escenario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presentado dentro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santuario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 pero todo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 era sino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pálido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esplendores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templo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centro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obra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redención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hombre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2180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0993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57F730-6DEF-C14D-BC3E-8A3213788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06E20F7-B2ED-2849-AA91-A0BA9E582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6DCCA04-7292-064D-AFA2-40D5BC3D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60ECC0B-4EA8-6748-B6AD-4C8D356EF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0A43257-1B9B-934A-B7F0-B1F5267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14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AD08991-99D0-024B-931F-8C3E52C98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8A6591A-B2F4-8C49-9CE3-54810F500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DB8B5CF-3587-064E-B11F-FBED3C014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1CDCF6D-F913-8245-96B5-B6DF36BF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5CF194A-C628-C846-9D6F-4BB5412B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78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005427F9-E9D9-934D-9080-12889CE78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F804714-BBBD-CB4B-8DAC-258152C37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AC4CC6C-8CC1-5C46-B7B6-C97B982E1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2EE7196-C424-DD41-A7F2-334E3FC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0EC56ED-CB07-1549-8F2C-B13494A5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7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57A474-100F-B547-8643-3EC65410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4344755-476E-4547-AB3A-ED4F6D9EC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C6B5A4E-9A34-7D42-8BD5-D190351E0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8E5982B-A6C7-7145-BA41-B6A0E06E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131859B-09C1-CF47-A711-A631974D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2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30DE149-08A8-4341-A242-0B87683B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468AF62-E38E-8A44-BE7A-97E3459FE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06C1FD6-04C5-6248-A594-16F1736BD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6D611F6-1F1A-904B-959D-00446807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7FA9421-5091-7049-9101-93A571362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3FDFFF-94A8-9F43-A84C-5D7DD7ABB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A1364F9-69D4-3E4B-A2B2-1FFE01E37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BF655D2E-87C8-7F48-BE78-A6AB71948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DAEF86B-7E15-AB42-880D-A4D0AFA23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BF42AD6-FEF5-5F43-8A53-4F1119A2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C3D115A-FA3B-BA45-B318-F082BEE2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372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30045F-C439-4A4C-9E07-48C046F59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B6C536E-D60C-1B48-8094-9D82BFEC8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34B66BB-0ED3-4949-89FF-368A2C73C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A45E882C-63A1-B447-8AC8-7E393F813B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94F0232-EE8A-DC49-87A0-1E0EDE60D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7541C1D0-94DB-3C41-BD39-7601117FE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8/6/19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B215F3E0-8F31-324F-AA0A-41E1E692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C624B32C-3DA0-4943-A09B-16FFE35F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38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57AA0E6-CF9D-CE4A-97F2-84CFA42A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D8301408-79EC-B440-BDAE-0E66E37B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8/6/19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25BAD61E-C6F6-CF4D-BB0B-9E656717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781756E6-4A28-B947-B421-086E7264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29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F015788B-394A-A546-B35E-782E21AD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8/6/19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3E8B9252-337E-F241-A65A-E38024D4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64FD4E-5C3A-DC4A-AA8A-9D1BDAE8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58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79D4E43-1711-D647-84DA-D70552A2D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F645DD3-1645-4F48-A4E1-34191A0C7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3679998-0B98-5C4D-9896-FA5E91A53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691DFFE-139F-8643-8FF3-0EA73C3BD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8/6/19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CFB4641-C38E-4047-8082-118865D8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9CAEDA96-E4F3-754E-9128-6CAD9821B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099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15337C-D3F8-C84D-BD9C-9C3A773C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DA720B0-879D-E649-A4F2-C3CC60129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8F4AA5A-8714-0341-88DF-38D7FA6E1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9341367-3EE8-2C4F-9EB4-3AA15EFF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8/6/19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F7846E3-E21F-E14A-9C5A-C4CD4B982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34E2391-700A-0E4D-B643-6C241D15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0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7643755-7835-4C4F-976B-46186791F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2D38DFB-8754-6941-B4D5-B49AE565D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5169343-587A-344D-AA09-926996699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8/6/19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76A2CB2-E5B8-AD42-BF81-50077A8FA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19A2588-3CBC-CD4C-9588-740A1E350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9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2.wdp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2.wdp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8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9694A88-87ED-6A48-9B2D-B4992986D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1876"/>
          <a:stretch/>
        </p:blipFill>
        <p:spPr>
          <a:xfrm flipH="1">
            <a:off x="-2" y="0"/>
            <a:ext cx="6428510" cy="6030486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0" y="-54864"/>
            <a:ext cx="12192000" cy="6912864"/>
            <a:chOff x="0" y="-54864"/>
            <a:chExt cx="12192000" cy="6912864"/>
          </a:xfrm>
        </p:grpSpPr>
        <p:pic>
          <p:nvPicPr>
            <p:cNvPr id="5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8" name="CaixaDeTexto 7"/>
          <p:cNvSpPr txBox="1"/>
          <p:nvPr/>
        </p:nvSpPr>
        <p:spPr>
          <a:xfrm>
            <a:off x="6063916" y="865080"/>
            <a:ext cx="57392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Neutra Display" charset="0"/>
                <a:ea typeface="Neutra Display" charset="0"/>
                <a:cs typeface="Neutra Display" charset="0"/>
              </a:rPr>
              <a:t>Voltei-me para ver quem falava comigo e, voltado, vi sete candeeiros de ouro e, no meio dos candeeiros, um semelhante a filho de homem, com vestes talares e cingido, à altura do peito, com uma cinta de ouro. </a:t>
            </a:r>
            <a:br>
              <a:rPr lang="pt-BR" sz="3600" b="1" dirty="0">
                <a:latin typeface="Neutra Display" charset="0"/>
                <a:ea typeface="Neutra Display" charset="0"/>
                <a:cs typeface="Neutra Display" charset="0"/>
              </a:rPr>
            </a:br>
            <a:r>
              <a:rPr lang="pt-BR" sz="3600" b="1" dirty="0">
                <a:latin typeface="Neutra Display" charset="0"/>
                <a:ea typeface="Neutra Display" charset="0"/>
                <a:cs typeface="Neutra Display" charset="0"/>
              </a:rPr>
              <a:t>Apocalipse 1:12-13</a:t>
            </a:r>
            <a:endParaRPr lang="es-PE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7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EBA8D92-898C-D746-9748-B5CAD3399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6" r="20678"/>
          <a:stretch/>
        </p:blipFill>
        <p:spPr>
          <a:xfrm>
            <a:off x="-6" y="0"/>
            <a:ext cx="6192987" cy="5805967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0" y="-54864"/>
            <a:ext cx="12192000" cy="6912864"/>
            <a:chOff x="0" y="-54864"/>
            <a:chExt cx="12192000" cy="6912864"/>
          </a:xfrm>
        </p:grpSpPr>
        <p:pic>
          <p:nvPicPr>
            <p:cNvPr id="5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8" name="CaixaDeTexto 7"/>
          <p:cNvSpPr txBox="1"/>
          <p:nvPr/>
        </p:nvSpPr>
        <p:spPr>
          <a:xfrm>
            <a:off x="6096000" y="868724"/>
            <a:ext cx="57392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Neutra Display" charset="0"/>
                <a:ea typeface="Neutra Display" charset="0"/>
                <a:cs typeface="Neutra Display" charset="0"/>
              </a:rPr>
              <a:t>Veio outro anjo e ficou de pé junto ao altar, com um incensário de ouro, e foi-lhe dado muito incenso para oferecê-lo com as orações de todos os santos sobre o altar de ouro que se acha diante do trono; e da mão do anjo subiu à presença de Deus a fumaça do incenso, com as orações dos santos. </a:t>
            </a:r>
            <a:br>
              <a:rPr lang="pt-BR" sz="3200" b="1" dirty="0">
                <a:latin typeface="Neutra Display" charset="0"/>
                <a:ea typeface="Neutra Display" charset="0"/>
                <a:cs typeface="Neutra Display" charset="0"/>
              </a:rPr>
            </a:br>
            <a:r>
              <a:rPr lang="pt-BR" sz="3200" b="1" dirty="0">
                <a:latin typeface="Neutra Display" charset="0"/>
                <a:ea typeface="Neutra Display" charset="0"/>
                <a:cs typeface="Neutra Display" charset="0"/>
              </a:rPr>
              <a:t>Apocalipse 8:3-4</a:t>
            </a:r>
            <a:endParaRPr lang="es-PE" sz="32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0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F5AEDAF-E930-FD45-8E54-F17C67F1B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3"/>
          <a:stretch/>
        </p:blipFill>
        <p:spPr>
          <a:xfrm>
            <a:off x="0" y="123825"/>
            <a:ext cx="7901708" cy="5598102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0" y="-54864"/>
            <a:ext cx="12192000" cy="6912864"/>
            <a:chOff x="0" y="-54864"/>
            <a:chExt cx="12192000" cy="6912864"/>
          </a:xfrm>
        </p:grpSpPr>
        <p:pic>
          <p:nvPicPr>
            <p:cNvPr id="4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7" name="CaixaDeTexto 6"/>
          <p:cNvSpPr txBox="1"/>
          <p:nvPr/>
        </p:nvSpPr>
        <p:spPr>
          <a:xfrm>
            <a:off x="6096000" y="1246439"/>
            <a:ext cx="57392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Neutra Display" charset="0"/>
                <a:ea typeface="Neutra Display" charset="0"/>
                <a:cs typeface="Neutra Display" charset="0"/>
              </a:rPr>
              <a:t>Abriu-se, então, o santuário de Deus, que se acha no céu, e foi vista a arca da Aliança no seu santuário, e sobrevieram relâmpagos, vozes, trovões, terremoto e grande saraivada.</a:t>
            </a:r>
          </a:p>
          <a:p>
            <a:pPr algn="ctr"/>
            <a:r>
              <a:rPr lang="pt-BR" sz="3600" b="1" dirty="0">
                <a:latin typeface="Neutra Display" charset="0"/>
                <a:ea typeface="Neutra Display" charset="0"/>
                <a:cs typeface="Neutra Display" charset="0"/>
              </a:rPr>
              <a:t> (Apocalipse 11:19) </a:t>
            </a:r>
            <a:endParaRPr lang="es-PE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2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17310"/>
          <a:stretch/>
        </p:blipFill>
        <p:spPr>
          <a:xfrm>
            <a:off x="0" y="240631"/>
            <a:ext cx="8090162" cy="563077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3" y="6059061"/>
            <a:ext cx="2916991" cy="636257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0" y="0"/>
            <a:ext cx="12192000" cy="6912864"/>
            <a:chOff x="0" y="-54864"/>
            <a:chExt cx="12192000" cy="6912864"/>
          </a:xfrm>
        </p:grpSpPr>
        <p:pic>
          <p:nvPicPr>
            <p:cNvPr id="7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10" name="Rectángulo 4">
            <a:extLst>
              <a:ext uri="{FF2B5EF4-FFF2-40B4-BE49-F238E27FC236}">
                <a16:creationId xmlns="" xmlns:a16="http://schemas.microsoft.com/office/drawing/2014/main" id="{3AB8FDF1-1058-C244-BE8E-9566A95FE2D1}"/>
              </a:ext>
            </a:extLst>
          </p:cNvPr>
          <p:cNvSpPr/>
          <p:nvPr/>
        </p:nvSpPr>
        <p:spPr>
          <a:xfrm>
            <a:off x="5774924" y="1636984"/>
            <a:ext cx="62220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  <a:t>Com efeito, foi preparado o tabernáculo, cuja parte anterior, onde estavam o candeeiro, e a mesa, e a exposição dos pães, se chama o Santo </a:t>
            </a:r>
            <a:r>
              <a:rPr lang="pt-BR" sz="4000" b="1" dirty="0" smtClean="0">
                <a:latin typeface="Neutra Display" charset="0"/>
                <a:ea typeface="Neutra Display" charset="0"/>
                <a:cs typeface="Neutra Display" charset="0"/>
              </a:rPr>
              <a:t>Lugar...</a:t>
            </a:r>
            <a: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  <a:t> </a:t>
            </a:r>
            <a:b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</a:br>
            <a:r>
              <a:rPr lang="pt-BR" sz="4000" b="1" dirty="0" smtClean="0">
                <a:latin typeface="Neutra Display" charset="0"/>
                <a:ea typeface="Neutra Display" charset="0"/>
                <a:cs typeface="Neutra Display" charset="0"/>
              </a:rPr>
              <a:t>(Hebreus 9:2)</a:t>
            </a:r>
            <a:endParaRPr lang="es-PE" sz="40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11" name="Rectángulo 1">
            <a:extLst>
              <a:ext uri="{FF2B5EF4-FFF2-40B4-BE49-F238E27FC236}">
                <a16:creationId xmlns="" xmlns:a16="http://schemas.microsoft.com/office/drawing/2014/main" id="{EFF97BF0-EAE1-D54C-8E73-663F572FA508}"/>
              </a:ext>
            </a:extLst>
          </p:cNvPr>
          <p:cNvSpPr/>
          <p:nvPr/>
        </p:nvSpPr>
        <p:spPr>
          <a:xfrm>
            <a:off x="6485621" y="886874"/>
            <a:ext cx="4830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smtClean="0">
                <a:latin typeface="Neutra Display" charset="0"/>
                <a:ea typeface="Neutra Display" charset="0"/>
                <a:cs typeface="Neutra Display" charset="0"/>
              </a:rPr>
              <a:t>DOIS COMPARTIMENTOS</a:t>
            </a:r>
            <a:endParaRPr lang="es-PE" sz="32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5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17310"/>
          <a:stretch/>
        </p:blipFill>
        <p:spPr>
          <a:xfrm>
            <a:off x="0" y="240631"/>
            <a:ext cx="8090162" cy="563077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3" y="6059061"/>
            <a:ext cx="2916991" cy="636257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0" y="0"/>
            <a:ext cx="12192000" cy="6912864"/>
            <a:chOff x="0" y="-54864"/>
            <a:chExt cx="12192000" cy="6912864"/>
          </a:xfrm>
        </p:grpSpPr>
        <p:pic>
          <p:nvPicPr>
            <p:cNvPr id="7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10" name="Rectángulo 4">
            <a:extLst>
              <a:ext uri="{FF2B5EF4-FFF2-40B4-BE49-F238E27FC236}">
                <a16:creationId xmlns="" xmlns:a16="http://schemas.microsoft.com/office/drawing/2014/main" id="{3AB8FDF1-1058-C244-BE8E-9566A95FE2D1}"/>
              </a:ext>
            </a:extLst>
          </p:cNvPr>
          <p:cNvSpPr/>
          <p:nvPr/>
        </p:nvSpPr>
        <p:spPr>
          <a:xfrm>
            <a:off x="5774924" y="1636984"/>
            <a:ext cx="62220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latin typeface="Neutra Display" charset="0"/>
                <a:ea typeface="Neutra Display" charset="0"/>
                <a:cs typeface="Neutra Display" charset="0"/>
              </a:rPr>
              <a:t>Por </a:t>
            </a:r>
            <a:r>
              <a:rPr lang="pt-BR" sz="3200" b="1" dirty="0">
                <a:latin typeface="Neutra Display" charset="0"/>
                <a:ea typeface="Neutra Display" charset="0"/>
                <a:cs typeface="Neutra Display" charset="0"/>
              </a:rPr>
              <a:t>trás do segundo véu, se encontrava o tabernáculo que se chama o Santo dos Santos</a:t>
            </a:r>
            <a:r>
              <a:rPr lang="pt-BR" sz="3200" b="1" dirty="0" smtClean="0">
                <a:latin typeface="Neutra Display" charset="0"/>
                <a:ea typeface="Neutra Display" charset="0"/>
                <a:cs typeface="Neutra Display" charset="0"/>
              </a:rPr>
              <a:t>, ao </a:t>
            </a:r>
            <a:r>
              <a:rPr lang="pt-BR" sz="3200" b="1" dirty="0">
                <a:latin typeface="Neutra Display" charset="0"/>
                <a:ea typeface="Neutra Display" charset="0"/>
                <a:cs typeface="Neutra Display" charset="0"/>
              </a:rPr>
              <a:t>qual pertencia um altar de ouro para o incenso e a arca da aliança totalmente coberta de ouro, na qual estava uma urna de ouro contendo o maná, o bordão de Arão, que floresceu, e as tábuas da </a:t>
            </a:r>
            <a:r>
              <a:rPr lang="pt-BR" sz="3200" b="1" dirty="0" smtClean="0">
                <a:latin typeface="Neutra Display" charset="0"/>
                <a:ea typeface="Neutra Display" charset="0"/>
                <a:cs typeface="Neutra Display" charset="0"/>
              </a:rPr>
              <a:t>aliança. (Hebreus 9:3-4)</a:t>
            </a:r>
            <a:endParaRPr lang="es-PE" sz="32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11" name="Rectángulo 1">
            <a:extLst>
              <a:ext uri="{FF2B5EF4-FFF2-40B4-BE49-F238E27FC236}">
                <a16:creationId xmlns="" xmlns:a16="http://schemas.microsoft.com/office/drawing/2014/main" id="{EFF97BF0-EAE1-D54C-8E73-663F572FA508}"/>
              </a:ext>
            </a:extLst>
          </p:cNvPr>
          <p:cNvSpPr/>
          <p:nvPr/>
        </p:nvSpPr>
        <p:spPr>
          <a:xfrm>
            <a:off x="6485621" y="886874"/>
            <a:ext cx="4830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smtClean="0">
                <a:latin typeface="Neutra Display" charset="0"/>
                <a:ea typeface="Neutra Display" charset="0"/>
                <a:cs typeface="Neutra Display" charset="0"/>
              </a:rPr>
              <a:t>DOIS COMPARTIMENTOS</a:t>
            </a:r>
            <a:endParaRPr lang="es-PE" sz="32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5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B2663FC-20EB-0A40-9356-A48916997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25" l="5267" r="97517">
                        <a14:foregroundMark x1="93650" y1="55400" x2="93650" y2="55400"/>
                        <a14:foregroundMark x1="10767" y1="61400" x2="10767" y2="61400"/>
                        <a14:foregroundMark x1="9400" y1="68350" x2="9400" y2="68350"/>
                        <a14:foregroundMark x1="7900" y1="62350" x2="7900" y2="62350"/>
                        <a14:foregroundMark x1="5883" y1="60275" x2="5883" y2="60275"/>
                        <a14:foregroundMark x1="6383" y1="76425" x2="6383" y2="76425"/>
                      </a14:backgroundRemoval>
                    </a14:imgEffect>
                  </a14:imgLayer>
                </a14:imgProps>
              </a:ext>
            </a:extLst>
          </a:blip>
          <a:srcRect l="7725" r="6478" b="30793"/>
          <a:stretch/>
        </p:blipFill>
        <p:spPr>
          <a:xfrm>
            <a:off x="0" y="357190"/>
            <a:ext cx="12191999" cy="6500810"/>
          </a:xfrm>
          <a:prstGeom prst="rect">
            <a:avLst/>
          </a:prstGeom>
        </p:spPr>
      </p:pic>
      <p:sp>
        <p:nvSpPr>
          <p:cNvPr id="7" name="Rectángulo 1">
            <a:extLst>
              <a:ext uri="{FF2B5EF4-FFF2-40B4-BE49-F238E27FC236}">
                <a16:creationId xmlns:a16="http://schemas.microsoft.com/office/drawing/2014/main" xmlns="" id="{6BC19BC0-C3C7-4D40-885D-449EBEC37A08}"/>
              </a:ext>
            </a:extLst>
          </p:cNvPr>
          <p:cNvSpPr/>
          <p:nvPr/>
        </p:nvSpPr>
        <p:spPr>
          <a:xfrm>
            <a:off x="618138" y="1134968"/>
            <a:ext cx="10955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latin typeface="Neutra Display" charset="0"/>
                <a:ea typeface="Neutra Display" charset="0"/>
                <a:cs typeface="Neutra Display" charset="0"/>
              </a:rPr>
              <a:t>Correspondências ESTRUTURAIS e FUNCIONAIS</a:t>
            </a:r>
          </a:p>
          <a:p>
            <a:pPr algn="ctr"/>
            <a:r>
              <a:rPr lang="pt-BR" sz="3600" b="1" dirty="0" smtClean="0">
                <a:latin typeface="Neutra Display" charset="0"/>
                <a:ea typeface="Neutra Display" charset="0"/>
                <a:cs typeface="Neutra Display" charset="0"/>
              </a:rPr>
              <a:t>entre os templos </a:t>
            </a:r>
            <a:r>
              <a:rPr lang="pt-BR" sz="3600" b="1" dirty="0">
                <a:latin typeface="Neutra Display" charset="0"/>
                <a:ea typeface="Neutra Display" charset="0"/>
                <a:cs typeface="Neutra Display" charset="0"/>
              </a:rPr>
              <a:t>T</a:t>
            </a:r>
            <a:r>
              <a:rPr lang="pt-BR" sz="3600" b="1" dirty="0" smtClean="0">
                <a:latin typeface="Neutra Display" charset="0"/>
                <a:ea typeface="Neutra Display" charset="0"/>
                <a:cs typeface="Neutra Display" charset="0"/>
              </a:rPr>
              <a:t>errestre e Celestial</a:t>
            </a:r>
            <a:endParaRPr lang="pt-BR" sz="20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341" y="6072122"/>
            <a:ext cx="3014579" cy="65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615D904-6FF7-3D44-84F0-5CDD52C18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268"/>
          <a:stretch/>
        </p:blipFill>
        <p:spPr>
          <a:xfrm>
            <a:off x="0" y="160422"/>
            <a:ext cx="5903491" cy="595162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0" y="0"/>
            <a:ext cx="12192000" cy="6912864"/>
            <a:chOff x="0" y="-54864"/>
            <a:chExt cx="12192000" cy="6912864"/>
          </a:xfrm>
        </p:grpSpPr>
        <p:pic>
          <p:nvPicPr>
            <p:cNvPr id="7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3AB8FDF1-1058-C244-BE8E-9566A95FE2D1}"/>
              </a:ext>
            </a:extLst>
          </p:cNvPr>
          <p:cNvSpPr/>
          <p:nvPr/>
        </p:nvSpPr>
        <p:spPr>
          <a:xfrm>
            <a:off x="5665196" y="2596529"/>
            <a:ext cx="65268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pt-BR" sz="2800" b="1" dirty="0" smtClean="0">
                <a:latin typeface="Neutra Display" charset="0"/>
                <a:ea typeface="Neutra Display" charset="0"/>
                <a:cs typeface="Neutra Display" charset="0"/>
              </a:rPr>
              <a:t> Oferta de dois cordeiros </a:t>
            </a:r>
            <a:r>
              <a:rPr lang="pt-BR" sz="2800" b="1" dirty="0">
                <a:latin typeface="Neutra Display" charset="0"/>
                <a:ea typeface="Neutra Display" charset="0"/>
                <a:cs typeface="Neutra Display" charset="0"/>
              </a:rPr>
              <a:t>no </a:t>
            </a:r>
            <a:r>
              <a:rPr lang="pt-BR" sz="2800" b="1" dirty="0" smtClean="0">
                <a:latin typeface="Neutra Display" charset="0"/>
                <a:ea typeface="Neutra Display" charset="0"/>
                <a:cs typeface="Neutra Display" charset="0"/>
              </a:rPr>
              <a:t>altar;</a:t>
            </a:r>
          </a:p>
          <a:p>
            <a:pPr marL="457200" indent="-457200">
              <a:buFont typeface="Wingdings" charset="2"/>
              <a:buChar char="ü"/>
            </a:pPr>
            <a:r>
              <a:rPr lang="pt-BR" sz="2800" b="1" dirty="0" smtClean="0">
                <a:latin typeface="Neutra Display" charset="0"/>
                <a:ea typeface="Neutra Display" charset="0"/>
                <a:cs typeface="Neutra Display" charset="0"/>
              </a:rPr>
              <a:t>Manutenção das lâmpadas </a:t>
            </a:r>
            <a:r>
              <a:rPr lang="pt-BR" sz="2800" b="1" dirty="0">
                <a:latin typeface="Neutra Display" charset="0"/>
                <a:ea typeface="Neutra Display" charset="0"/>
                <a:cs typeface="Neutra Display" charset="0"/>
              </a:rPr>
              <a:t>do </a:t>
            </a:r>
            <a:r>
              <a:rPr lang="pt-BR" sz="2800" b="1" dirty="0" smtClean="0">
                <a:latin typeface="Neutra Display" charset="0"/>
                <a:ea typeface="Neutra Display" charset="0"/>
                <a:cs typeface="Neutra Display" charset="0"/>
              </a:rPr>
              <a:t>candelabro;</a:t>
            </a:r>
          </a:p>
          <a:p>
            <a:pPr marL="457200" indent="-457200">
              <a:buFont typeface="Wingdings" charset="2"/>
              <a:buChar char="ü"/>
            </a:pPr>
            <a:r>
              <a:rPr lang="pt-BR" sz="2800" b="1" dirty="0" smtClean="0">
                <a:latin typeface="Neutra Display" charset="0"/>
                <a:ea typeface="Neutra Display" charset="0"/>
                <a:cs typeface="Neutra Display" charset="0"/>
              </a:rPr>
              <a:t>A </a:t>
            </a:r>
            <a:r>
              <a:rPr lang="pt-BR" sz="2800" b="1" dirty="0">
                <a:latin typeface="Neutra Display" charset="0"/>
                <a:ea typeface="Neutra Display" charset="0"/>
                <a:cs typeface="Neutra Display" charset="0"/>
              </a:rPr>
              <a:t>oferta de </a:t>
            </a:r>
            <a:r>
              <a:rPr lang="pt-BR" sz="2800" b="1" dirty="0" smtClean="0">
                <a:latin typeface="Neutra Display" charset="0"/>
                <a:ea typeface="Neutra Display" charset="0"/>
                <a:cs typeface="Neutra Display" charset="0"/>
              </a:rPr>
              <a:t>incenso;</a:t>
            </a:r>
          </a:p>
          <a:p>
            <a:pPr marL="457200" indent="-457200">
              <a:buFont typeface="Wingdings" charset="2"/>
              <a:buChar char="ü"/>
            </a:pPr>
            <a:r>
              <a:rPr lang="pt-BR" sz="2800" b="1" dirty="0" smtClean="0">
                <a:latin typeface="Neutra Display" charset="0"/>
                <a:ea typeface="Neutra Display" charset="0"/>
                <a:cs typeface="Neutra Display" charset="0"/>
              </a:rPr>
              <a:t>Troca </a:t>
            </a:r>
            <a:r>
              <a:rPr lang="pt-BR" sz="2800" b="1" dirty="0">
                <a:latin typeface="Neutra Display" charset="0"/>
                <a:ea typeface="Neutra Display" charset="0"/>
                <a:cs typeface="Neutra Display" charset="0"/>
              </a:rPr>
              <a:t>dos pães da </a:t>
            </a:r>
            <a:r>
              <a:rPr lang="pt-BR" sz="2800" b="1" dirty="0" smtClean="0">
                <a:latin typeface="Neutra Display" charset="0"/>
                <a:ea typeface="Neutra Display" charset="0"/>
                <a:cs typeface="Neutra Display" charset="0"/>
              </a:rPr>
              <a:t>proposição a cada sábado;</a:t>
            </a:r>
          </a:p>
          <a:p>
            <a:pPr marL="457200" indent="-457200">
              <a:buFont typeface="Wingdings" charset="2"/>
              <a:buChar char="ü"/>
            </a:pPr>
            <a:r>
              <a:rPr lang="pt-BR" sz="2800" b="1" dirty="0" smtClean="0">
                <a:latin typeface="Neutra Display" charset="0"/>
                <a:ea typeface="Neutra Display" charset="0"/>
                <a:cs typeface="Neutra Display" charset="0"/>
              </a:rPr>
              <a:t>A </a:t>
            </a:r>
            <a:r>
              <a:rPr lang="pt-BR" sz="2800" b="1" dirty="0">
                <a:latin typeface="Neutra Display" charset="0"/>
                <a:ea typeface="Neutra Display" charset="0"/>
                <a:cs typeface="Neutra Display" charset="0"/>
              </a:rPr>
              <a:t>oferta de sacrifícios </a:t>
            </a:r>
            <a:r>
              <a:rPr lang="pt-BR" sz="2800" b="1" dirty="0" smtClean="0">
                <a:latin typeface="Neutra Display" charset="0"/>
                <a:ea typeface="Neutra Display" charset="0"/>
                <a:cs typeface="Neutra Display" charset="0"/>
              </a:rPr>
              <a:t>individuais, etc.</a:t>
            </a:r>
            <a:endParaRPr lang="es-PE" sz="2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EFF97BF0-EAE1-D54C-8E73-663F572FA508}"/>
              </a:ext>
            </a:extLst>
          </p:cNvPr>
          <p:cNvSpPr/>
          <p:nvPr/>
        </p:nvSpPr>
        <p:spPr>
          <a:xfrm>
            <a:off x="7272005" y="1728122"/>
            <a:ext cx="2898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latin typeface="Neutra Display" charset="0"/>
                <a:ea typeface="Neutra Display" charset="0"/>
                <a:cs typeface="Neutra Display" charset="0"/>
              </a:rPr>
              <a:t>RITUAL DIÁRIO</a:t>
            </a:r>
            <a:endParaRPr lang="es-PE" sz="32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35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615D904-6FF7-3D44-84F0-5CDD52C18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268"/>
          <a:stretch/>
        </p:blipFill>
        <p:spPr>
          <a:xfrm>
            <a:off x="0" y="160422"/>
            <a:ext cx="5903491" cy="595162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0" y="0"/>
            <a:ext cx="12192000" cy="6912864"/>
            <a:chOff x="0" y="-54864"/>
            <a:chExt cx="12192000" cy="6912864"/>
          </a:xfrm>
        </p:grpSpPr>
        <p:pic>
          <p:nvPicPr>
            <p:cNvPr id="7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EFF97BF0-EAE1-D54C-8E73-663F572FA508}"/>
              </a:ext>
            </a:extLst>
          </p:cNvPr>
          <p:cNvSpPr/>
          <p:nvPr/>
        </p:nvSpPr>
        <p:spPr>
          <a:xfrm>
            <a:off x="7400342" y="1118521"/>
            <a:ext cx="2898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latin typeface="Neutra Display" charset="0"/>
                <a:ea typeface="Neutra Display" charset="0"/>
                <a:cs typeface="Neutra Display" charset="0"/>
              </a:rPr>
              <a:t>RITUAL DIÁRIO</a:t>
            </a:r>
            <a:endParaRPr lang="es-PE" sz="32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10" name="Rectángulo 1">
            <a:extLst>
              <a:ext uri="{FF2B5EF4-FFF2-40B4-BE49-F238E27FC236}">
                <a16:creationId xmlns="" xmlns:a16="http://schemas.microsoft.com/office/drawing/2014/main" id="{12E5660C-EA15-E24B-B929-2069CC27154E}"/>
              </a:ext>
            </a:extLst>
          </p:cNvPr>
          <p:cNvSpPr/>
          <p:nvPr/>
        </p:nvSpPr>
        <p:spPr>
          <a:xfrm>
            <a:off x="6096000" y="2033651"/>
            <a:ext cx="59355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pt-BR" sz="3200" b="1" dirty="0">
                <a:latin typeface="Neutra Display" charset="0"/>
                <a:ea typeface="Neutra Display" charset="0"/>
                <a:cs typeface="Neutra Display" charset="0"/>
              </a:rPr>
              <a:t>EXPIAÇÃO: por meio de sangue derramado</a:t>
            </a:r>
            <a:r>
              <a:rPr lang="pt-BR" sz="3200" b="1">
                <a:latin typeface="Neutra Display" charset="0"/>
                <a:ea typeface="Neutra Display" charset="0"/>
                <a:cs typeface="Neutra Display" charset="0"/>
              </a:rPr>
              <a:t>; </a:t>
            </a:r>
            <a:r>
              <a:rPr lang="pt-BR" sz="3200" b="1" smtClean="0">
                <a:latin typeface="Neutra Display" charset="0"/>
                <a:ea typeface="Neutra Display" charset="0"/>
                <a:cs typeface="Neutra Display" charset="0"/>
              </a:rPr>
              <a:t>INTERCESSÃO </a:t>
            </a:r>
            <a:r>
              <a:rPr lang="pt-BR" sz="3200" b="1" dirty="0">
                <a:latin typeface="Neutra Display" charset="0"/>
                <a:ea typeface="Neutra Display" charset="0"/>
                <a:cs typeface="Neutra Display" charset="0"/>
              </a:rPr>
              <a:t>através da </a:t>
            </a:r>
            <a:r>
              <a:rPr lang="pt-BR" sz="3200" b="1" dirty="0" smtClean="0">
                <a:latin typeface="Neutra Display" charset="0"/>
                <a:ea typeface="Neutra Display" charset="0"/>
                <a:cs typeface="Neutra Display" charset="0"/>
              </a:rPr>
              <a:t>fumaça do altar </a:t>
            </a:r>
            <a:r>
              <a:rPr lang="pt-BR" sz="3200" b="1" dirty="0">
                <a:latin typeface="Neutra Display" charset="0"/>
                <a:ea typeface="Neutra Display" charset="0"/>
                <a:cs typeface="Neutra Display" charset="0"/>
              </a:rPr>
              <a:t>do incenso; </a:t>
            </a:r>
            <a:r>
              <a:rPr lang="pt-BR" sz="3200" b="1" dirty="0" smtClean="0">
                <a:latin typeface="Neutra Display" charset="0"/>
                <a:ea typeface="Neutra Display" charset="0"/>
                <a:cs typeface="Neutra Display" charset="0"/>
              </a:rPr>
              <a:t>VIDA </a:t>
            </a:r>
            <a:r>
              <a:rPr lang="pt-BR" sz="3200" b="1" dirty="0">
                <a:latin typeface="Neutra Display" charset="0"/>
                <a:ea typeface="Neutra Display" charset="0"/>
                <a:cs typeface="Neutra Display" charset="0"/>
              </a:rPr>
              <a:t>FÍSICA E ESPIRITUAL: através </a:t>
            </a:r>
            <a:r>
              <a:rPr lang="pt-BR" sz="3200" b="1" dirty="0" smtClean="0">
                <a:latin typeface="Neutra Display" charset="0"/>
                <a:ea typeface="Neutra Display" charset="0"/>
                <a:cs typeface="Neutra Display" charset="0"/>
              </a:rPr>
              <a:t>dos pães da proposição; e LUZ </a:t>
            </a:r>
            <a:r>
              <a:rPr lang="pt-BR" sz="3200" b="1" dirty="0">
                <a:latin typeface="Neutra Display" charset="0"/>
                <a:ea typeface="Neutra Display" charset="0"/>
                <a:cs typeface="Neutra Display" charset="0"/>
              </a:rPr>
              <a:t>por meio das sete lâmpadas do candelabro.</a:t>
            </a:r>
            <a:endParaRPr lang="es-PE" sz="32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60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EA3145E5-3FED-E14A-A482-E5E1505F9B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b="11777"/>
          <a:stretch/>
        </p:blipFill>
        <p:spPr>
          <a:xfrm>
            <a:off x="0" y="-41875"/>
            <a:ext cx="12240127" cy="700409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341" y="6072122"/>
            <a:ext cx="3014579" cy="657542"/>
          </a:xfrm>
          <a:prstGeom prst="rect">
            <a:avLst/>
          </a:prstGeom>
        </p:spPr>
      </p:pic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EFF97BF0-EAE1-D54C-8E73-663F572FA508}"/>
              </a:ext>
            </a:extLst>
          </p:cNvPr>
          <p:cNvSpPr/>
          <p:nvPr/>
        </p:nvSpPr>
        <p:spPr>
          <a:xfrm>
            <a:off x="477789" y="1234346"/>
            <a:ext cx="45336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QUANDO JESUS INICIARIA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SEU MINISTÉRIO SACERDOTAL?</a:t>
            </a:r>
            <a:endParaRPr lang="es-PE" sz="24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36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42416" y="1243584"/>
            <a:ext cx="10149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Mas eu vos digo a verdade: convém-vos que eu vá, porque, se eu não for, o Consolador não virá para vós outros; se, porém, eu for, eu </a:t>
            </a:r>
            <a:r>
              <a:rPr lang="pt-BR" sz="4800" b="1" dirty="0" err="1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vo-lo</a:t>
            </a:r>
            <a:r>
              <a:rPr lang="pt-BR" sz="48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 </a:t>
            </a:r>
            <a:r>
              <a:rPr lang="pt-BR" sz="48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enviarei. (João 16:7)</a:t>
            </a:r>
            <a:endParaRPr lang="pt-BR" sz="48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0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3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42416" y="621792"/>
            <a:ext cx="10149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Isto ele disse com respeito ao Espírito que haviam de receber os que nele cressem; pois o Espírito até aquele momento não fora dado, porque Jesus não havia sido ainda glorificado. </a:t>
            </a:r>
            <a:endParaRPr lang="pt-BR" sz="4800" b="1" dirty="0" smtClean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  <a:p>
            <a:pPr algn="ctr"/>
            <a:r>
              <a:rPr lang="pt-BR" sz="48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(João 7:39)</a:t>
            </a:r>
            <a:endParaRPr lang="pt-BR" sz="48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7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42416" y="621792"/>
            <a:ext cx="10149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A este Jesus Deus ressuscitou, do que todos nós somos </a:t>
            </a:r>
            <a:r>
              <a:rPr lang="pt-BR" sz="48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testemunhas. Exaltado</a:t>
            </a:r>
            <a:r>
              <a:rPr lang="pt-BR" sz="48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, pois, à destra de Deus, tendo recebido do Pai a promessa do Espírito Santo, derramou isto que vedes e ouvis.</a:t>
            </a:r>
            <a:br>
              <a:rPr lang="pt-BR" sz="48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</a:br>
            <a:r>
              <a:rPr lang="pt-BR" sz="48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Atos </a:t>
            </a:r>
            <a:r>
              <a:rPr lang="pt-BR" sz="48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2:32-33</a:t>
            </a:r>
            <a:endParaRPr lang="pt-BR" sz="48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4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0" y="-54864"/>
            <a:ext cx="12192000" cy="6912864"/>
            <a:chOff x="0" y="-54864"/>
            <a:chExt cx="12192000" cy="691286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10" name="Rectángulo 1">
            <a:extLst>
              <a:ext uri="{FF2B5EF4-FFF2-40B4-BE49-F238E27FC236}">
                <a16:creationId xmlns="" xmlns:a16="http://schemas.microsoft.com/office/drawing/2014/main" id="{6CA7A597-7D68-054C-A6C9-8118AB284C92}"/>
              </a:ext>
            </a:extLst>
          </p:cNvPr>
          <p:cNvSpPr/>
          <p:nvPr/>
        </p:nvSpPr>
        <p:spPr>
          <a:xfrm>
            <a:off x="7773678" y="2269467"/>
            <a:ext cx="4901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4800" b="1" dirty="0" smtClean="0">
                <a:latin typeface="Neutra Display" charset="0"/>
                <a:ea typeface="Neutra Display" charset="0"/>
                <a:cs typeface="Neutra Display" charset="0"/>
              </a:rPr>
              <a:t>Festa do </a:t>
            </a:r>
            <a:endParaRPr lang="es-PE" sz="4800" b="1" dirty="0" smtClean="0">
              <a:latin typeface="Neutra Display" charset="0"/>
              <a:ea typeface="Neutra Display" charset="0"/>
              <a:cs typeface="Neutra Display" charset="0"/>
            </a:endParaRPr>
          </a:p>
          <a:p>
            <a:pPr algn="ctr"/>
            <a:r>
              <a:rPr lang="es-PE" sz="4800" b="1" dirty="0" smtClean="0">
                <a:latin typeface="Neutra Display" charset="0"/>
                <a:ea typeface="Neutra Display" charset="0"/>
                <a:cs typeface="Neutra Display" charset="0"/>
              </a:rPr>
              <a:t>Pentecostes</a:t>
            </a:r>
            <a:endParaRPr lang="es-PE" sz="4800" b="1" dirty="0" smtClean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11" name="Rectángulo 1">
            <a:extLst>
              <a:ext uri="{FF2B5EF4-FFF2-40B4-BE49-F238E27FC236}">
                <a16:creationId xmlns="" xmlns:a16="http://schemas.microsoft.com/office/drawing/2014/main" id="{6CA7A597-7D68-054C-A6C9-8118AB284C92}"/>
              </a:ext>
            </a:extLst>
          </p:cNvPr>
          <p:cNvSpPr/>
          <p:nvPr/>
        </p:nvSpPr>
        <p:spPr>
          <a:xfrm>
            <a:off x="-447895" y="2149154"/>
            <a:ext cx="4901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4800" b="1" dirty="0" smtClean="0">
                <a:latin typeface="Neutra Display" charset="0"/>
                <a:ea typeface="Neutra Display" charset="0"/>
                <a:cs typeface="Neutra Display" charset="0"/>
              </a:rPr>
              <a:t>Festa </a:t>
            </a:r>
            <a:r>
              <a:rPr lang="es-PE" sz="4800" b="1" dirty="0" smtClean="0">
                <a:latin typeface="Neutra Display" charset="0"/>
                <a:ea typeface="Neutra Display" charset="0"/>
                <a:cs typeface="Neutra Display" charset="0"/>
              </a:rPr>
              <a:t>das </a:t>
            </a:r>
          </a:p>
          <a:p>
            <a:pPr algn="ctr"/>
            <a:r>
              <a:rPr lang="es-PE" sz="4800" b="1" dirty="0" smtClean="0">
                <a:latin typeface="Neutra Display" charset="0"/>
                <a:ea typeface="Neutra Display" charset="0"/>
                <a:cs typeface="Neutra Display" charset="0"/>
              </a:rPr>
              <a:t>Primícias</a:t>
            </a:r>
            <a:endParaRPr lang="es-PE" sz="4800" b="1" dirty="0" smtClean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3" name="Seta para a Esquerda, Direita e Acima 2"/>
          <p:cNvSpPr/>
          <p:nvPr/>
        </p:nvSpPr>
        <p:spPr>
          <a:xfrm flipV="1">
            <a:off x="3288630" y="2775286"/>
            <a:ext cx="5646819" cy="99460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ángulo 1">
            <a:extLst>
              <a:ext uri="{FF2B5EF4-FFF2-40B4-BE49-F238E27FC236}">
                <a16:creationId xmlns="" xmlns:a16="http://schemas.microsoft.com/office/drawing/2014/main" id="{6CA7A597-7D68-054C-A6C9-8118AB284C92}"/>
              </a:ext>
            </a:extLst>
          </p:cNvPr>
          <p:cNvSpPr/>
          <p:nvPr/>
        </p:nvSpPr>
        <p:spPr>
          <a:xfrm>
            <a:off x="3666902" y="3793472"/>
            <a:ext cx="4901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4800" b="1" dirty="0" smtClean="0">
                <a:solidFill>
                  <a:srgbClr val="FF0000"/>
                </a:solidFill>
                <a:latin typeface="Neutra Display" charset="0"/>
                <a:ea typeface="Neutra Display" charset="0"/>
                <a:cs typeface="Neutra Display" charset="0"/>
              </a:rPr>
              <a:t>50 DIAS</a:t>
            </a:r>
            <a:endParaRPr lang="es-PE" sz="4800" b="1" dirty="0" smtClean="0">
              <a:solidFill>
                <a:srgbClr val="FF0000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62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3"/>
          <a:stretch/>
        </p:blipFill>
        <p:spPr>
          <a:xfrm>
            <a:off x="0" y="0"/>
            <a:ext cx="6772656" cy="5888736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0" y="-54864"/>
            <a:ext cx="12192000" cy="6912864"/>
            <a:chOff x="0" y="-54864"/>
            <a:chExt cx="12192000" cy="691286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11" name="Rectángulo 1">
            <a:extLst>
              <a:ext uri="{FF2B5EF4-FFF2-40B4-BE49-F238E27FC236}">
                <a16:creationId xmlns="" xmlns:a16="http://schemas.microsoft.com/office/drawing/2014/main" id="{6CA7A597-7D68-054C-A6C9-8118AB284C92}"/>
              </a:ext>
            </a:extLst>
          </p:cNvPr>
          <p:cNvSpPr/>
          <p:nvPr/>
        </p:nvSpPr>
        <p:spPr>
          <a:xfrm>
            <a:off x="6096000" y="1580940"/>
            <a:ext cx="55717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4400" b="1" dirty="0" smtClean="0">
                <a:latin typeface="Neutra Display" charset="0"/>
                <a:ea typeface="Neutra Display" charset="0"/>
                <a:cs typeface="Neutra Display" charset="0"/>
              </a:rPr>
              <a:t>O envio do Espírito Santo no dia de pentecostes é </a:t>
            </a:r>
          </a:p>
          <a:p>
            <a:pPr algn="ctr"/>
            <a:r>
              <a:rPr lang="es-PE" sz="4400" b="1" dirty="0" smtClean="0">
                <a:latin typeface="Neutra Display" charset="0"/>
                <a:ea typeface="Neutra Display" charset="0"/>
                <a:cs typeface="Neutra Display" charset="0"/>
              </a:rPr>
              <a:t>uma clara evidência da entronização de Cristo no santuário celestial.</a:t>
            </a:r>
            <a:endParaRPr lang="es-PE" sz="32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9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>
            <a:extLst>
              <a:ext uri="{FF2B5EF4-FFF2-40B4-BE49-F238E27FC236}">
                <a16:creationId xmlns="" xmlns:a16="http://schemas.microsoft.com/office/drawing/2014/main" id="{BB5194AC-7FB6-DA47-BDFE-4750827A27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 b="7924"/>
          <a:stretch/>
        </p:blipFill>
        <p:spPr>
          <a:xfrm>
            <a:off x="0" y="257142"/>
            <a:ext cx="9820656" cy="557673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0" y="0"/>
            <a:ext cx="12192000" cy="6912864"/>
            <a:chOff x="0" y="-54864"/>
            <a:chExt cx="12192000" cy="6912864"/>
          </a:xfrm>
        </p:grpSpPr>
        <p:pic>
          <p:nvPicPr>
            <p:cNvPr id="7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EFF97BF0-EAE1-D54C-8E73-663F572FA508}"/>
              </a:ext>
            </a:extLst>
          </p:cNvPr>
          <p:cNvSpPr/>
          <p:nvPr/>
        </p:nvSpPr>
        <p:spPr>
          <a:xfrm>
            <a:off x="6559094" y="1118521"/>
            <a:ext cx="4815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smtClean="0">
                <a:latin typeface="Neutra Display" charset="0"/>
                <a:ea typeface="Neutra Display" charset="0"/>
                <a:cs typeface="Neutra Display" charset="0"/>
              </a:rPr>
              <a:t>SACERDOCIO DE CRISTO</a:t>
            </a:r>
            <a:endParaRPr lang="es-PE" sz="32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10" name="Rectángulo 1">
            <a:extLst>
              <a:ext uri="{FF2B5EF4-FFF2-40B4-BE49-F238E27FC236}">
                <a16:creationId xmlns="" xmlns:a16="http://schemas.microsoft.com/office/drawing/2014/main" id="{12E5660C-EA15-E24B-B929-2069CC27154E}"/>
              </a:ext>
            </a:extLst>
          </p:cNvPr>
          <p:cNvSpPr/>
          <p:nvPr/>
        </p:nvSpPr>
        <p:spPr>
          <a:xfrm>
            <a:off x="5632704" y="2106803"/>
            <a:ext cx="61428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3600" b="1" dirty="0">
                <a:latin typeface="Neutra Display" charset="0"/>
                <a:ea typeface="Neutra Display" charset="0"/>
                <a:cs typeface="Neutra Display" charset="0"/>
              </a:rPr>
              <a:t>Porque Cristo não entrou em santuário feito por mãos, figura do verdadeiro, porém no mesmo céu, para comparecer, agora, por nós, diante de </a:t>
            </a:r>
            <a:r>
              <a:rPr lang="pt-BR" sz="3600" b="1" dirty="0" smtClean="0">
                <a:latin typeface="Neutra Display" charset="0"/>
                <a:ea typeface="Neutra Display" charset="0"/>
                <a:cs typeface="Neutra Display" charset="0"/>
              </a:rPr>
              <a:t>Deus.</a:t>
            </a:r>
          </a:p>
          <a:p>
            <a:pPr lvl="0" algn="ctr" defTabSz="914400">
              <a:defRPr/>
            </a:pPr>
            <a:r>
              <a:rPr lang="pt-BR" sz="3600" b="1" dirty="0" smtClean="0">
                <a:latin typeface="Neutra Display" charset="0"/>
                <a:ea typeface="Neutra Display" charset="0"/>
                <a:cs typeface="Neutra Display" charset="0"/>
              </a:rPr>
              <a:t>(Hebreus 9:24)</a:t>
            </a:r>
            <a:endParaRPr lang="es-PE" sz="36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>
            <a:extLst>
              <a:ext uri="{FF2B5EF4-FFF2-40B4-BE49-F238E27FC236}">
                <a16:creationId xmlns="" xmlns:a16="http://schemas.microsoft.com/office/drawing/2014/main" id="{BB5194AC-7FB6-DA47-BDFE-4750827A27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 b="7924"/>
          <a:stretch/>
        </p:blipFill>
        <p:spPr>
          <a:xfrm>
            <a:off x="0" y="257142"/>
            <a:ext cx="9820656" cy="557673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0" y="0"/>
            <a:ext cx="12192000" cy="6912864"/>
            <a:chOff x="0" y="-54864"/>
            <a:chExt cx="12192000" cy="6912864"/>
          </a:xfrm>
        </p:grpSpPr>
        <p:pic>
          <p:nvPicPr>
            <p:cNvPr id="7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EFF97BF0-EAE1-D54C-8E73-663F572FA508}"/>
              </a:ext>
            </a:extLst>
          </p:cNvPr>
          <p:cNvSpPr/>
          <p:nvPr/>
        </p:nvSpPr>
        <p:spPr>
          <a:xfrm>
            <a:off x="6559094" y="1118521"/>
            <a:ext cx="4815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smtClean="0">
                <a:latin typeface="Neutra Display" charset="0"/>
                <a:ea typeface="Neutra Display" charset="0"/>
                <a:cs typeface="Neutra Display" charset="0"/>
              </a:rPr>
              <a:t>SACERDOCIO DE CRISTO</a:t>
            </a:r>
            <a:endParaRPr lang="es-PE" sz="32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10" name="Rectángulo 1">
            <a:extLst>
              <a:ext uri="{FF2B5EF4-FFF2-40B4-BE49-F238E27FC236}">
                <a16:creationId xmlns="" xmlns:a16="http://schemas.microsoft.com/office/drawing/2014/main" id="{12E5660C-EA15-E24B-B929-2069CC27154E}"/>
              </a:ext>
            </a:extLst>
          </p:cNvPr>
          <p:cNvSpPr/>
          <p:nvPr/>
        </p:nvSpPr>
        <p:spPr>
          <a:xfrm>
            <a:off x="5632704" y="2106803"/>
            <a:ext cx="61428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3600" b="1" dirty="0">
                <a:latin typeface="Neutra Display" charset="0"/>
                <a:ea typeface="Neutra Display" charset="0"/>
                <a:cs typeface="Neutra Display" charset="0"/>
              </a:rPr>
              <a:t>Filhinhos meus, estas coisas vos escrevo para que não pequeis. Se, todavia, alguém pecar, temos Advogado junto ao Pai, Jesus Cristo, o </a:t>
            </a:r>
            <a:r>
              <a:rPr lang="pt-BR" sz="3600" b="1" dirty="0" smtClean="0">
                <a:latin typeface="Neutra Display" charset="0"/>
                <a:ea typeface="Neutra Display" charset="0"/>
                <a:cs typeface="Neutra Display" charset="0"/>
              </a:rPr>
              <a:t>Justo. (1 </a:t>
            </a:r>
            <a:r>
              <a:rPr lang="pt-BR" sz="3600" b="1" dirty="0">
                <a:latin typeface="Neutra Display" charset="0"/>
                <a:ea typeface="Neutra Display" charset="0"/>
                <a:cs typeface="Neutra Display" charset="0"/>
              </a:rPr>
              <a:t>João </a:t>
            </a:r>
            <a:r>
              <a:rPr lang="pt-BR" sz="3600" b="1" dirty="0" smtClean="0">
                <a:latin typeface="Neutra Display" charset="0"/>
                <a:ea typeface="Neutra Display" charset="0"/>
                <a:cs typeface="Neutra Display" charset="0"/>
              </a:rPr>
              <a:t>2:1)</a:t>
            </a:r>
            <a:endParaRPr lang="es-PE" sz="36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83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" b="17692"/>
          <a:stretch/>
        </p:blipFill>
        <p:spPr>
          <a:xfrm>
            <a:off x="0" y="-18288"/>
            <a:ext cx="12192000" cy="687628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17" y="6109018"/>
            <a:ext cx="3014579" cy="65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8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5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B2663FC-20EB-0A40-9356-A48916997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25" l="5267" r="97517">
                        <a14:foregroundMark x1="93650" y1="55400" x2="93650" y2="55400"/>
                        <a14:foregroundMark x1="10767" y1="61400" x2="10767" y2="61400"/>
                        <a14:foregroundMark x1="9400" y1="68350" x2="9400" y2="68350"/>
                        <a14:foregroundMark x1="7900" y1="62350" x2="7900" y2="62350"/>
                        <a14:foregroundMark x1="5883" y1="60275" x2="5883" y2="60275"/>
                        <a14:foregroundMark x1="6383" y1="76425" x2="6383" y2="76425"/>
                      </a14:backgroundRemoval>
                    </a14:imgEffect>
                  </a14:imgLayer>
                </a14:imgProps>
              </a:ext>
            </a:extLst>
          </a:blip>
          <a:srcRect l="7725" r="6478" b="30793"/>
          <a:stretch/>
        </p:blipFill>
        <p:spPr>
          <a:xfrm>
            <a:off x="0" y="357190"/>
            <a:ext cx="12191999" cy="6500810"/>
          </a:xfrm>
          <a:prstGeom prst="rect">
            <a:avLst/>
          </a:prstGeom>
        </p:spPr>
      </p:pic>
      <p:sp>
        <p:nvSpPr>
          <p:cNvPr id="4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781050" y="574987"/>
            <a:ext cx="100152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prstClr val="black"/>
                </a:solidFill>
                <a:latin typeface="Neutra Display" charset="0"/>
                <a:ea typeface="Neutra Display" charset="0"/>
                <a:cs typeface="Neutra Display" charset="0"/>
              </a:rPr>
              <a:t>O teu caminho, ó Deus, </a:t>
            </a:r>
            <a:r>
              <a:rPr lang="pt-BR" sz="4000" b="1" dirty="0" smtClean="0">
                <a:solidFill>
                  <a:prstClr val="black"/>
                </a:solidFill>
                <a:latin typeface="Neutra Display" charset="0"/>
                <a:ea typeface="Neutra Display" charset="0"/>
                <a:cs typeface="Neutra Display" charset="0"/>
              </a:rPr>
              <a:t>está no santuário </a:t>
            </a:r>
            <a:r>
              <a:rPr lang="pt-BR" sz="4000" b="1" i="1" dirty="0" smtClean="0">
                <a:solidFill>
                  <a:srgbClr val="FF0000"/>
                </a:solidFill>
                <a:latin typeface="Neutra Display" charset="0"/>
                <a:ea typeface="Neutra Display" charset="0"/>
                <a:cs typeface="Neutra Display" charset="0"/>
              </a:rPr>
              <a:t>(</a:t>
            </a:r>
            <a:r>
              <a:rPr lang="pt-BR" sz="4000" b="1" i="1" dirty="0" err="1" smtClean="0">
                <a:solidFill>
                  <a:srgbClr val="FF0000"/>
                </a:solidFill>
                <a:latin typeface="Neutra Display" charset="0"/>
                <a:ea typeface="Neutra Display" charset="0"/>
                <a:cs typeface="Neutra Display" charset="0"/>
              </a:rPr>
              <a:t>baqqodes</a:t>
            </a:r>
            <a:r>
              <a:rPr lang="pt-BR" sz="4000" b="1" i="1" dirty="0" smtClean="0">
                <a:solidFill>
                  <a:srgbClr val="FF0000"/>
                </a:solidFill>
                <a:latin typeface="Neutra Display" charset="0"/>
                <a:ea typeface="Neutra Display" charset="0"/>
                <a:cs typeface="Neutra Display" charset="0"/>
              </a:rPr>
              <a:t>)</a:t>
            </a:r>
            <a:r>
              <a:rPr lang="pt-BR" sz="4000" b="1" dirty="0" smtClean="0">
                <a:solidFill>
                  <a:prstClr val="black"/>
                </a:solidFill>
                <a:latin typeface="Neutra Display" charset="0"/>
                <a:ea typeface="Neutra Display" charset="0"/>
                <a:cs typeface="Neutra Display" charset="0"/>
              </a:rPr>
              <a:t>. </a:t>
            </a:r>
            <a:r>
              <a:rPr lang="pt-BR" sz="4000" b="1" dirty="0">
                <a:solidFill>
                  <a:prstClr val="black"/>
                </a:solidFill>
                <a:latin typeface="Neutra Display" charset="0"/>
                <a:ea typeface="Neutra Display" charset="0"/>
                <a:cs typeface="Neutra Display" charset="0"/>
              </a:rPr>
              <a:t>Que deus é tão grande como o nosso Deus? </a:t>
            </a:r>
            <a:endParaRPr lang="pt-BR" sz="4000" b="1" dirty="0" smtClean="0">
              <a:solidFill>
                <a:prstClr val="black"/>
              </a:solidFill>
              <a:latin typeface="Neutra Display" charset="0"/>
              <a:ea typeface="Neutra Display" charset="0"/>
              <a:cs typeface="Neutra Display" charset="0"/>
            </a:endParaRPr>
          </a:p>
          <a:p>
            <a:pPr algn="ctr"/>
            <a:r>
              <a:rPr lang="pt-BR" sz="4000" b="1" dirty="0" smtClean="0">
                <a:solidFill>
                  <a:prstClr val="black"/>
                </a:solidFill>
                <a:latin typeface="Neutra Display" charset="0"/>
                <a:ea typeface="Neutra Display" charset="0"/>
                <a:cs typeface="Neutra Display" charset="0"/>
              </a:rPr>
              <a:t>Salmo 77:13</a:t>
            </a:r>
            <a:endParaRPr lang="es-PE" sz="2000" b="1" dirty="0">
              <a:solidFill>
                <a:prstClr val="black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341" y="6072122"/>
            <a:ext cx="3014579" cy="65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7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9226"/>
          <a:stretch/>
        </p:blipFill>
        <p:spPr>
          <a:xfrm>
            <a:off x="0" y="160020"/>
            <a:ext cx="6972300" cy="5760720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0" y="-54864"/>
            <a:ext cx="12192000" cy="6912864"/>
            <a:chOff x="0" y="-54864"/>
            <a:chExt cx="12192000" cy="691286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3" name="CaixaDeTexto 2"/>
          <p:cNvSpPr txBox="1"/>
          <p:nvPr/>
        </p:nvSpPr>
        <p:spPr>
          <a:xfrm>
            <a:off x="6120020" y="1274407"/>
            <a:ext cx="53577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black"/>
                </a:solidFill>
                <a:latin typeface="Neutra Display" charset="0"/>
                <a:ea typeface="Neutra Display" charset="0"/>
                <a:cs typeface="Neutra Display" charset="0"/>
              </a:rPr>
              <a:t>E o Verbo se fez carne e </a:t>
            </a:r>
            <a:r>
              <a:rPr lang="pt-BR" sz="4000" b="1" dirty="0" smtClean="0">
                <a:solidFill>
                  <a:prstClr val="black"/>
                </a:solidFill>
                <a:latin typeface="Neutra Display" charset="0"/>
                <a:ea typeface="Neutra Display" charset="0"/>
                <a:cs typeface="Neutra Display" charset="0"/>
              </a:rPr>
              <a:t>habitou </a:t>
            </a:r>
            <a:r>
              <a:rPr lang="pt-BR" sz="4000" b="1" dirty="0" smtClean="0">
                <a:solidFill>
                  <a:srgbClr val="FF0000"/>
                </a:solidFill>
                <a:latin typeface="Neutra Display" charset="0"/>
                <a:ea typeface="Neutra Display" charset="0"/>
                <a:cs typeface="Neutra Display" charset="0"/>
              </a:rPr>
              <a:t>(</a:t>
            </a:r>
            <a:r>
              <a:rPr lang="el-GR" sz="4000" b="1" dirty="0" err="1" smtClean="0">
                <a:solidFill>
                  <a:srgbClr val="FF0000"/>
                </a:solidFill>
              </a:rPr>
              <a:t>εσκηνωσεν</a:t>
            </a:r>
            <a:r>
              <a:rPr lang="pt-BR" sz="4000" b="1" dirty="0" smtClean="0">
                <a:solidFill>
                  <a:srgbClr val="FF0000"/>
                </a:solidFill>
              </a:rPr>
              <a:t>)</a:t>
            </a:r>
            <a:r>
              <a:rPr lang="pt-BR" sz="4000" b="1" dirty="0" smtClean="0">
                <a:solidFill>
                  <a:prstClr val="black"/>
                </a:solidFill>
                <a:latin typeface="Neutra Display" charset="0"/>
                <a:ea typeface="Neutra Display" charset="0"/>
                <a:cs typeface="Neutra Display" charset="0"/>
              </a:rPr>
              <a:t> </a:t>
            </a:r>
            <a:r>
              <a:rPr lang="pt-BR" sz="4000" b="1" dirty="0">
                <a:solidFill>
                  <a:prstClr val="black"/>
                </a:solidFill>
                <a:latin typeface="Neutra Display" charset="0"/>
                <a:ea typeface="Neutra Display" charset="0"/>
                <a:cs typeface="Neutra Display" charset="0"/>
              </a:rPr>
              <a:t>entre nós, cheio de graça e de verdade, e vimos a sua glória, glória como do unigênito do Pai. </a:t>
            </a:r>
            <a:r>
              <a:rPr lang="pt-BR" sz="4000" b="1" dirty="0" smtClean="0">
                <a:solidFill>
                  <a:prstClr val="black"/>
                </a:solidFill>
                <a:latin typeface="Neutra Display" charset="0"/>
                <a:ea typeface="Neutra Display" charset="0"/>
                <a:cs typeface="Neutra Display" charset="0"/>
              </a:rPr>
              <a:t>(João 1:14)</a:t>
            </a:r>
            <a:endParaRPr lang="pt-BR" sz="4000" b="1" dirty="0">
              <a:solidFill>
                <a:prstClr val="black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7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t="15673"/>
          <a:stretch/>
        </p:blipFill>
        <p:spPr>
          <a:xfrm>
            <a:off x="0" y="1"/>
            <a:ext cx="12216942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341" y="6072122"/>
            <a:ext cx="3014579" cy="65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D7215EB-86D4-CE45-A77D-D45FA509C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30"/>
          <a:stretch/>
        </p:blipFill>
        <p:spPr>
          <a:xfrm>
            <a:off x="-1" y="13855"/>
            <a:ext cx="6580913" cy="5860393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0" y="-54864"/>
            <a:ext cx="12192000" cy="6912864"/>
            <a:chOff x="0" y="-54864"/>
            <a:chExt cx="12192000" cy="6912864"/>
          </a:xfrm>
        </p:grpSpPr>
        <p:pic>
          <p:nvPicPr>
            <p:cNvPr id="5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8" name="CaixaDeTexto 7"/>
          <p:cNvSpPr txBox="1"/>
          <p:nvPr/>
        </p:nvSpPr>
        <p:spPr>
          <a:xfrm>
            <a:off x="5742900" y="2544545"/>
            <a:ext cx="5739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Neutra Display" charset="0"/>
                <a:ea typeface="Neutra Display" charset="0"/>
                <a:cs typeface="Neutra Display" charset="0"/>
              </a:rPr>
              <a:t>BATISMO DE JESUS</a:t>
            </a:r>
          </a:p>
          <a:p>
            <a:pPr algn="ctr"/>
            <a:r>
              <a:rPr lang="pt-BR" sz="4000" b="1" dirty="0" smtClean="0">
                <a:latin typeface="Neutra Display" charset="0"/>
                <a:ea typeface="Neutra Display" charset="0"/>
                <a:cs typeface="Neutra Display" charset="0"/>
              </a:rPr>
              <a:t>AOS 30 ANOS</a:t>
            </a:r>
            <a:endParaRPr lang="pt-BR" sz="40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7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10297"/>
          <a:stretch/>
        </p:blipFill>
        <p:spPr>
          <a:xfrm>
            <a:off x="0" y="152400"/>
            <a:ext cx="7342909" cy="56388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0" y="-54864"/>
            <a:ext cx="12192000" cy="6912864"/>
            <a:chOff x="0" y="-54864"/>
            <a:chExt cx="12192000" cy="6912864"/>
          </a:xfrm>
        </p:grpSpPr>
        <p:pic>
          <p:nvPicPr>
            <p:cNvPr id="6" name="Imagen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9" name="CaixaDeTexto 8"/>
          <p:cNvSpPr txBox="1"/>
          <p:nvPr/>
        </p:nvSpPr>
        <p:spPr>
          <a:xfrm>
            <a:off x="5876545" y="2351782"/>
            <a:ext cx="5537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Neutra Display" charset="0"/>
                <a:ea typeface="Neutra Display" charset="0"/>
                <a:cs typeface="Neutra Display" charset="0"/>
              </a:rPr>
              <a:t>MORTE DE JESUS</a:t>
            </a:r>
          </a:p>
          <a:p>
            <a:pPr algn="ctr"/>
            <a:r>
              <a:rPr lang="pt-BR" sz="4000" b="1" dirty="0" smtClean="0">
                <a:latin typeface="Neutra Display" charset="0"/>
                <a:ea typeface="Neutra Display" charset="0"/>
                <a:cs typeface="Neutra Display" charset="0"/>
              </a:rPr>
              <a:t>AOS 33 ANOS</a:t>
            </a:r>
            <a:endParaRPr lang="pt-BR" sz="4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1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/>
          <a:stretch/>
        </p:blipFill>
        <p:spPr>
          <a:xfrm>
            <a:off x="0" y="-1"/>
            <a:ext cx="12192000" cy="68877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3" y="6059061"/>
            <a:ext cx="2916991" cy="63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5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B2663FC-20EB-0A40-9356-A48916997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25" l="5267" r="97517">
                        <a14:foregroundMark x1="93650" y1="55400" x2="93650" y2="55400"/>
                        <a14:foregroundMark x1="10767" y1="61400" x2="10767" y2="61400"/>
                        <a14:foregroundMark x1="9400" y1="68350" x2="9400" y2="68350"/>
                        <a14:foregroundMark x1="7900" y1="62350" x2="7900" y2="62350"/>
                        <a14:foregroundMark x1="5883" y1="60275" x2="5883" y2="60275"/>
                        <a14:foregroundMark x1="6383" y1="76425" x2="6383" y2="76425"/>
                      </a14:backgroundRemoval>
                    </a14:imgEffect>
                  </a14:imgLayer>
                </a14:imgProps>
              </a:ext>
            </a:extLst>
          </a:blip>
          <a:srcRect l="7725" r="6478" b="30793"/>
          <a:stretch/>
        </p:blipFill>
        <p:spPr>
          <a:xfrm>
            <a:off x="0" y="357190"/>
            <a:ext cx="12191999" cy="6500810"/>
          </a:xfrm>
          <a:prstGeom prst="rect">
            <a:avLst/>
          </a:prstGeom>
        </p:spPr>
      </p:pic>
      <p:sp>
        <p:nvSpPr>
          <p:cNvPr id="7" name="Rectángulo 1">
            <a:extLst>
              <a:ext uri="{FF2B5EF4-FFF2-40B4-BE49-F238E27FC236}">
                <a16:creationId xmlns:a16="http://schemas.microsoft.com/office/drawing/2014/main" xmlns="" id="{6BC19BC0-C3C7-4D40-885D-449EBEC37A08}"/>
              </a:ext>
            </a:extLst>
          </p:cNvPr>
          <p:cNvSpPr/>
          <p:nvPr/>
        </p:nvSpPr>
        <p:spPr>
          <a:xfrm>
            <a:off x="618138" y="1134968"/>
            <a:ext cx="10955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latin typeface="Neutra Display" charset="0"/>
                <a:ea typeface="Neutra Display" charset="0"/>
                <a:cs typeface="Neutra Display" charset="0"/>
              </a:rPr>
              <a:t>Correspondências ESTRUTURAIS e FUNCIONAIS</a:t>
            </a:r>
          </a:p>
          <a:p>
            <a:pPr algn="ctr"/>
            <a:r>
              <a:rPr lang="pt-BR" sz="3600" b="1" dirty="0" smtClean="0">
                <a:latin typeface="Neutra Display" charset="0"/>
                <a:ea typeface="Neutra Display" charset="0"/>
                <a:cs typeface="Neutra Display" charset="0"/>
              </a:rPr>
              <a:t>entre os templos </a:t>
            </a:r>
            <a:r>
              <a:rPr lang="pt-BR" sz="3600" b="1" dirty="0">
                <a:latin typeface="Neutra Display" charset="0"/>
                <a:ea typeface="Neutra Display" charset="0"/>
                <a:cs typeface="Neutra Display" charset="0"/>
              </a:rPr>
              <a:t>T</a:t>
            </a:r>
            <a:r>
              <a:rPr lang="pt-BR" sz="3600" b="1" dirty="0" smtClean="0">
                <a:latin typeface="Neutra Display" charset="0"/>
                <a:ea typeface="Neutra Display" charset="0"/>
                <a:cs typeface="Neutra Display" charset="0"/>
              </a:rPr>
              <a:t>errestre e Celestial</a:t>
            </a:r>
            <a:endParaRPr lang="pt-BR" sz="20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341" y="6072122"/>
            <a:ext cx="3014579" cy="65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1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15749</TotalTime>
  <Words>1041</Words>
  <Application>Microsoft Macintosh PowerPoint</Application>
  <PresentationFormat>Widescreen</PresentationFormat>
  <Paragraphs>118</Paragraphs>
  <Slides>27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4" baseType="lpstr">
      <vt:lpstr>Calibri</vt:lpstr>
      <vt:lpstr>Calibri Light</vt:lpstr>
      <vt:lpstr>Mangal</vt:lpstr>
      <vt:lpstr>Neutra Display</vt:lpstr>
      <vt:lpstr>Wingdings</vt:lpstr>
      <vt:lpstr>Arial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Joel Flores Vidarte</dc:creator>
  <cp:lastModifiedBy>arilton7@gmail.com</cp:lastModifiedBy>
  <cp:revision>142</cp:revision>
  <dcterms:created xsi:type="dcterms:W3CDTF">2019-06-06T21:51:05Z</dcterms:created>
  <dcterms:modified xsi:type="dcterms:W3CDTF">2019-08-06T22:14:42Z</dcterms:modified>
</cp:coreProperties>
</file>