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1"/>
  </p:sldMasterIdLst>
  <p:notesMasterIdLst>
    <p:notesMasterId r:id="rId27"/>
  </p:notesMasterIdLst>
  <p:sldIdLst>
    <p:sldId id="314" r:id="rId2"/>
    <p:sldId id="257" r:id="rId3"/>
    <p:sldId id="321" r:id="rId4"/>
    <p:sldId id="322" r:id="rId5"/>
    <p:sldId id="323" r:id="rId6"/>
    <p:sldId id="325" r:id="rId7"/>
    <p:sldId id="327" r:id="rId8"/>
    <p:sldId id="326" r:id="rId9"/>
    <p:sldId id="316" r:id="rId10"/>
    <p:sldId id="317" r:id="rId11"/>
    <p:sldId id="328" r:id="rId12"/>
    <p:sldId id="329" r:id="rId13"/>
    <p:sldId id="331" r:id="rId14"/>
    <p:sldId id="332" r:id="rId15"/>
    <p:sldId id="333" r:id="rId16"/>
    <p:sldId id="334" r:id="rId17"/>
    <p:sldId id="337" r:id="rId18"/>
    <p:sldId id="338" r:id="rId19"/>
    <p:sldId id="336" r:id="rId20"/>
    <p:sldId id="339" r:id="rId21"/>
    <p:sldId id="340" r:id="rId22"/>
    <p:sldId id="341" r:id="rId23"/>
    <p:sldId id="342" r:id="rId24"/>
    <p:sldId id="343" r:id="rId25"/>
    <p:sldId id="31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3F26"/>
    <a:srgbClr val="1F1860"/>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2"/>
    <p:restoredTop sz="75874"/>
  </p:normalViewPr>
  <p:slideViewPr>
    <p:cSldViewPr snapToGrid="0" snapToObjects="1">
      <p:cViewPr>
        <p:scale>
          <a:sx n="80" d="100"/>
          <a:sy n="80" d="100"/>
        </p:scale>
        <p:origin x="824" y="48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E6E62-28B5-9040-B617-4C5DE410F75A}" type="datetimeFigureOut">
              <a:rPr lang="es-PE" smtClean="0"/>
              <a:t>6/08/19</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8BCB2-BEA8-5545-93D0-F3F8DD1ABF3A}" type="slidenum">
              <a:rPr lang="es-PE" smtClean="0"/>
              <a:t>‹n.º›</a:t>
            </a:fld>
            <a:endParaRPr lang="es-PE"/>
          </a:p>
        </p:txBody>
      </p:sp>
    </p:spTree>
    <p:extLst>
      <p:ext uri="{BB962C8B-B14F-4D97-AF65-F5344CB8AC3E}">
        <p14:creationId xmlns:p14="http://schemas.microsoft.com/office/powerpoint/2010/main" val="241425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E958BCB2-BEA8-5545-93D0-F3F8DD1ABF3A}" type="slidenum">
              <a:rPr lang="es-PE" smtClean="0"/>
              <a:t>2</a:t>
            </a:fld>
            <a:endParaRPr lang="es-PE"/>
          </a:p>
        </p:txBody>
      </p:sp>
    </p:spTree>
    <p:extLst>
      <p:ext uri="{BB962C8B-B14F-4D97-AF65-F5344CB8AC3E}">
        <p14:creationId xmlns:p14="http://schemas.microsoft.com/office/powerpoint/2010/main" val="3209517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18</a:t>
            </a:fld>
            <a:endParaRPr lang="pt-BR"/>
          </a:p>
        </p:txBody>
      </p:sp>
    </p:spTree>
    <p:extLst>
      <p:ext uri="{BB962C8B-B14F-4D97-AF65-F5344CB8AC3E}">
        <p14:creationId xmlns:p14="http://schemas.microsoft.com/office/powerpoint/2010/main" val="282104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19</a:t>
            </a:fld>
            <a:endParaRPr lang="pt-BR"/>
          </a:p>
        </p:txBody>
      </p:sp>
    </p:spTree>
    <p:extLst>
      <p:ext uri="{BB962C8B-B14F-4D97-AF65-F5344CB8AC3E}">
        <p14:creationId xmlns:p14="http://schemas.microsoft.com/office/powerpoint/2010/main" val="1442141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20</a:t>
            </a:fld>
            <a:endParaRPr lang="pt-BR"/>
          </a:p>
        </p:txBody>
      </p:sp>
    </p:spTree>
    <p:extLst>
      <p:ext uri="{BB962C8B-B14F-4D97-AF65-F5344CB8AC3E}">
        <p14:creationId xmlns:p14="http://schemas.microsoft.com/office/powerpoint/2010/main" val="2043333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22</a:t>
            </a:fld>
            <a:endParaRPr lang="pt-BR"/>
          </a:p>
        </p:txBody>
      </p:sp>
    </p:spTree>
    <p:extLst>
      <p:ext uri="{BB962C8B-B14F-4D97-AF65-F5344CB8AC3E}">
        <p14:creationId xmlns:p14="http://schemas.microsoft.com/office/powerpoint/2010/main" val="694874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23</a:t>
            </a:fld>
            <a:endParaRPr lang="pt-BR"/>
          </a:p>
        </p:txBody>
      </p:sp>
    </p:spTree>
    <p:extLst>
      <p:ext uri="{BB962C8B-B14F-4D97-AF65-F5344CB8AC3E}">
        <p14:creationId xmlns:p14="http://schemas.microsoft.com/office/powerpoint/2010/main" val="115685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solidFill>
                  <a:prstClr val="black"/>
                </a:solidFill>
              </a:rPr>
              <a:pPr/>
              <a:t>3</a:t>
            </a:fld>
            <a:endParaRPr lang="es-PE">
              <a:solidFill>
                <a:prstClr val="black"/>
              </a:solidFill>
            </a:endParaRPr>
          </a:p>
        </p:txBody>
      </p:sp>
    </p:spTree>
    <p:extLst>
      <p:ext uri="{BB962C8B-B14F-4D97-AF65-F5344CB8AC3E}">
        <p14:creationId xmlns:p14="http://schemas.microsoft.com/office/powerpoint/2010/main" val="255037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a:solidFill>
                  <a:schemeClr val="tx1"/>
                </a:solidFill>
                <a:effectLst/>
                <a:latin typeface="+mn-lt"/>
                <a:ea typeface="+mn-ea"/>
                <a:cs typeface="+mn-cs"/>
              </a:rPr>
              <a:t>Las fiestas bíblicas del pueblo de Israel eran una ventana abierta para el conocimiento de la salvación. Entenderlas es esencial para conocer la manera cómo Dios enseñaba al pueblo que la religión es festiva y alegre, y también para celebrar el plan de salvación establecido desde la eternidad. Así fue como Dios mostró Su itinerario para salvar a la humanidad</a:t>
            </a:r>
            <a:r>
              <a:rPr lang="es-PE" dirty="0">
                <a:effectLst/>
              </a:rPr>
              <a:t> </a:t>
            </a:r>
            <a:endParaRPr lang="es-PE" sz="1200" kern="1200" dirty="0">
              <a:solidFill>
                <a:schemeClr val="tx1"/>
              </a:solidFill>
              <a:effectLst/>
              <a:latin typeface="+mn-lt"/>
              <a:ea typeface="+mn-ea"/>
              <a:cs typeface="+mn-cs"/>
            </a:endParaRPr>
          </a:p>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solidFill>
                  <a:prstClr val="black"/>
                </a:solidFill>
              </a:rPr>
              <a:pPr/>
              <a:t>4</a:t>
            </a:fld>
            <a:endParaRPr lang="es-PE">
              <a:solidFill>
                <a:prstClr val="black"/>
              </a:solidFill>
            </a:endParaRPr>
          </a:p>
        </p:txBody>
      </p:sp>
    </p:spTree>
    <p:extLst>
      <p:ext uri="{BB962C8B-B14F-4D97-AF65-F5344CB8AC3E}">
        <p14:creationId xmlns:p14="http://schemas.microsoft.com/office/powerpoint/2010/main" val="1004780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sz="1200" kern="1200" dirty="0">
                <a:solidFill>
                  <a:schemeClr val="tx1"/>
                </a:solidFill>
                <a:effectLst/>
                <a:latin typeface="+mn-lt"/>
                <a:ea typeface="+mn-ea"/>
                <a:cs typeface="+mn-cs"/>
              </a:rPr>
              <a:t>TIPOLOGÍA: La Pascua se puede aplicar de dos maneras objetivas: PRIMERO, simbolizaba la liberación del pueblo de Israel del CAUTIVERIO DE EGIPTO tras siglos de opresión (Éxodo 12: 37-51). Y lo más importante, apuntaba a la liberación del CAUTIVERIO DEL PECADO a través de Cristo Jesús. </a:t>
            </a:r>
          </a:p>
          <a:p>
            <a:r>
              <a:rPr lang="es-PE" sz="1200" kern="1200" dirty="0">
                <a:solidFill>
                  <a:schemeClr val="tx1"/>
                </a:solidFill>
                <a:effectLst/>
                <a:latin typeface="+mn-lt"/>
                <a:ea typeface="+mn-ea"/>
                <a:cs typeface="+mn-cs"/>
              </a:rPr>
              <a:t>El cordero ofrecido en la Pascua tenía algunas características distintivas: tenía que ser macho, sin defecto y de un año. </a:t>
            </a:r>
          </a:p>
          <a:p>
            <a:r>
              <a:rPr lang="es-PE" sz="1200" kern="1200" dirty="0">
                <a:solidFill>
                  <a:schemeClr val="tx1"/>
                </a:solidFill>
                <a:effectLst/>
                <a:latin typeface="+mn-lt"/>
                <a:ea typeface="+mn-ea"/>
                <a:cs typeface="+mn-cs"/>
              </a:rPr>
              <a:t>Esto representaba respectivamente: </a:t>
            </a:r>
            <a:r>
              <a:rPr lang="es-PE" sz="1200" b="1" kern="1200" dirty="0">
                <a:solidFill>
                  <a:schemeClr val="tx1"/>
                </a:solidFill>
                <a:effectLst/>
                <a:latin typeface="+mn-lt"/>
                <a:ea typeface="+mn-ea"/>
                <a:cs typeface="+mn-cs"/>
              </a:rPr>
              <a:t>Cristo como hombre, sin mancha o defecto, y morir en la flor de la edad. </a:t>
            </a:r>
          </a:p>
          <a:p>
            <a:r>
              <a:rPr lang="es-PE" sz="1200" kern="1200" dirty="0">
                <a:solidFill>
                  <a:schemeClr val="tx1"/>
                </a:solidFill>
                <a:effectLst/>
                <a:latin typeface="+mn-lt"/>
                <a:ea typeface="+mn-ea"/>
                <a:cs typeface="+mn-cs"/>
              </a:rPr>
              <a:t>El cordero pascual no podía, en ningún caso, haber roto un solo hueso, pues Jesús, a quien él apuntaba, sería muerto sin tener un solo hueso roto (ver Juan 19: 32-36). </a:t>
            </a:r>
          </a:p>
          <a:p>
            <a:r>
              <a:rPr lang="es-PE" sz="1200" kern="1200" dirty="0">
                <a:solidFill>
                  <a:schemeClr val="tx1"/>
                </a:solidFill>
                <a:effectLst/>
                <a:latin typeface="+mn-lt"/>
                <a:ea typeface="+mn-ea"/>
                <a:cs typeface="+mn-cs"/>
              </a:rPr>
              <a:t>El cordero tenía que ser asado entero, significando que Cristo sería completamente molido por nuestras iniquidades (Isaías 53: 5). </a:t>
            </a:r>
          </a:p>
          <a:p>
            <a:endParaRPr lang="es-PE" sz="1200" kern="1200" dirty="0">
              <a:solidFill>
                <a:schemeClr val="tx1"/>
              </a:solidFill>
              <a:effectLst/>
              <a:latin typeface="+mn-lt"/>
              <a:ea typeface="+mn-ea"/>
              <a:cs typeface="+mn-cs"/>
            </a:endParaRPr>
          </a:p>
          <a:p>
            <a:r>
              <a:rPr lang="es-PE" sz="1200" kern="1200" dirty="0">
                <a:solidFill>
                  <a:schemeClr val="tx1"/>
                </a:solidFill>
                <a:effectLst/>
                <a:latin typeface="+mn-lt"/>
                <a:ea typeface="+mn-ea"/>
                <a:cs typeface="+mn-cs"/>
              </a:rPr>
              <a:t>El jueves, víspera de su muerte, Jesús pidió a los discípulos que preparasen la Pascua. Y en un cenáculo, después de haber participado de la cena pascual, Jesús comenzó a enseñarles cómo debían recordar Su sacrificio a través de la Cena del Señor, a partir de entonces. </a:t>
            </a:r>
          </a:p>
          <a:p>
            <a:r>
              <a:rPr lang="es-PE" sz="1200" kern="1200" dirty="0">
                <a:solidFill>
                  <a:schemeClr val="tx1"/>
                </a:solidFill>
                <a:effectLst/>
                <a:latin typeface="+mn-lt"/>
                <a:ea typeface="+mn-ea"/>
                <a:cs typeface="+mn-cs"/>
              </a:rPr>
              <a:t>Y así como la Pascua era un recuerdo de la liberación de Egipto, hoy la Cena del Señor es un constante recuerdo de la muerte redentora del Cordero de Dios en el Calvario. </a:t>
            </a:r>
            <a:r>
              <a:rPr lang="es-PE" sz="1200" b="1" kern="1200" dirty="0">
                <a:solidFill>
                  <a:schemeClr val="tx1"/>
                </a:solidFill>
                <a:effectLst/>
                <a:latin typeface="+mn-lt"/>
                <a:ea typeface="+mn-ea"/>
                <a:cs typeface="+mn-cs"/>
              </a:rPr>
              <a:t>El viernes, día 15 de nisan del año 31, Jesús murió en la cruz. En la hora en que el sacrificio vespertino se presentaba en el santuario, el verdadero sacrificio fue ofrecido en el Calvario</a:t>
            </a:r>
            <a:r>
              <a:rPr lang="es-PE" sz="1200" kern="1200" dirty="0">
                <a:solidFill>
                  <a:schemeClr val="tx1"/>
                </a:solidFill>
                <a:effectLst/>
                <a:latin typeface="+mn-lt"/>
                <a:ea typeface="+mn-ea"/>
                <a:cs typeface="+mn-cs"/>
              </a:rPr>
              <a:t>. En ese exacto momento el velo del templo se rasgó de arriba abajo, mostrando que todos los sacrificios ya no eran necesarios, pues el cordero de Dios había sido inmolado.</a:t>
            </a:r>
          </a:p>
          <a:p>
            <a:r>
              <a:rPr lang="es-PE" sz="1200" kern="1200" dirty="0">
                <a:solidFill>
                  <a:schemeClr val="tx1"/>
                </a:solidFill>
                <a:effectLst/>
                <a:latin typeface="+mn-lt"/>
                <a:ea typeface="+mn-ea"/>
                <a:cs typeface="+mn-cs"/>
              </a:rPr>
              <a:t> </a:t>
            </a:r>
          </a:p>
        </p:txBody>
      </p:sp>
      <p:sp>
        <p:nvSpPr>
          <p:cNvPr id="4" name="Marcador de número de diapositiva 3"/>
          <p:cNvSpPr>
            <a:spLocks noGrp="1"/>
          </p:cNvSpPr>
          <p:nvPr>
            <p:ph type="sldNum" sz="quarter" idx="5"/>
          </p:nvPr>
        </p:nvSpPr>
        <p:spPr/>
        <p:txBody>
          <a:bodyPr/>
          <a:lstStyle/>
          <a:p>
            <a:fld id="{E958BCB2-BEA8-5545-93D0-F3F8DD1ABF3A}" type="slidenum">
              <a:rPr lang="es-PE" smtClean="0">
                <a:solidFill>
                  <a:prstClr val="black"/>
                </a:solidFill>
              </a:rPr>
              <a:pPr/>
              <a:t>6</a:t>
            </a:fld>
            <a:endParaRPr lang="es-PE">
              <a:solidFill>
                <a:prstClr val="black"/>
              </a:solidFill>
            </a:endParaRPr>
          </a:p>
        </p:txBody>
      </p:sp>
    </p:spTree>
    <p:extLst>
      <p:ext uri="{BB962C8B-B14F-4D97-AF65-F5344CB8AC3E}">
        <p14:creationId xmlns:p14="http://schemas.microsoft.com/office/powerpoint/2010/main" val="1355225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11</a:t>
            </a:fld>
            <a:endParaRPr lang="pt-BR"/>
          </a:p>
        </p:txBody>
      </p:sp>
    </p:spTree>
    <p:extLst>
      <p:ext uri="{BB962C8B-B14F-4D97-AF65-F5344CB8AC3E}">
        <p14:creationId xmlns:p14="http://schemas.microsoft.com/office/powerpoint/2010/main" val="110619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13</a:t>
            </a:fld>
            <a:endParaRPr lang="pt-BR"/>
          </a:p>
        </p:txBody>
      </p:sp>
    </p:spTree>
    <p:extLst>
      <p:ext uri="{BB962C8B-B14F-4D97-AF65-F5344CB8AC3E}">
        <p14:creationId xmlns:p14="http://schemas.microsoft.com/office/powerpoint/2010/main" val="99716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14</a:t>
            </a:fld>
            <a:endParaRPr lang="pt-BR"/>
          </a:p>
        </p:txBody>
      </p:sp>
    </p:spTree>
    <p:extLst>
      <p:ext uri="{BB962C8B-B14F-4D97-AF65-F5344CB8AC3E}">
        <p14:creationId xmlns:p14="http://schemas.microsoft.com/office/powerpoint/2010/main" val="626098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15</a:t>
            </a:fld>
            <a:endParaRPr lang="pt-BR"/>
          </a:p>
        </p:txBody>
      </p:sp>
    </p:spTree>
    <p:extLst>
      <p:ext uri="{BB962C8B-B14F-4D97-AF65-F5344CB8AC3E}">
        <p14:creationId xmlns:p14="http://schemas.microsoft.com/office/powerpoint/2010/main" val="132876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17</a:t>
            </a:fld>
            <a:endParaRPr lang="pt-BR"/>
          </a:p>
        </p:txBody>
      </p:sp>
    </p:spTree>
    <p:extLst>
      <p:ext uri="{BB962C8B-B14F-4D97-AF65-F5344CB8AC3E}">
        <p14:creationId xmlns:p14="http://schemas.microsoft.com/office/powerpoint/2010/main" val="1445608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B57F730-6DEF-C14D-BC3E-8A3213788A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 xmlns:a16="http://schemas.microsoft.com/office/drawing/2014/main" id="{406E20F7-B2ED-2849-AA91-A0BA9E582B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 xmlns:a16="http://schemas.microsoft.com/office/drawing/2014/main" id="{36DCCA04-7292-064D-AFA2-40D5BC3DC36A}"/>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5" name="Marcador de pie de página 4">
            <a:extLst>
              <a:ext uri="{FF2B5EF4-FFF2-40B4-BE49-F238E27FC236}">
                <a16:creationId xmlns="" xmlns:a16="http://schemas.microsoft.com/office/drawing/2014/main" id="{960ECC0B-4EA8-6748-B6AD-4C8D356EF478}"/>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 xmlns:a16="http://schemas.microsoft.com/office/drawing/2014/main" id="{A0A43257-1B9B-934A-B7F0-B1F526705BE4}"/>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74714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D08991-99D0-024B-931F-8C3E52C9890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 xmlns:a16="http://schemas.microsoft.com/office/drawing/2014/main" id="{48A6591A-B2F4-8C49-9CE3-54810F50047F}"/>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 xmlns:a16="http://schemas.microsoft.com/office/drawing/2014/main" id="{7DB8B5CF-3587-064E-B11F-FBED3C0143EE}"/>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5" name="Marcador de pie de página 4">
            <a:extLst>
              <a:ext uri="{FF2B5EF4-FFF2-40B4-BE49-F238E27FC236}">
                <a16:creationId xmlns="" xmlns:a16="http://schemas.microsoft.com/office/drawing/2014/main" id="{91CDCF6D-F913-8245-96B5-B6DF36BFA560}"/>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 xmlns:a16="http://schemas.microsoft.com/office/drawing/2014/main" id="{95CF194A-C628-C846-9D6F-4BB5412B99F2}"/>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0578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005427F9-E9D9-934D-9080-12889CE780D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 xmlns:a16="http://schemas.microsoft.com/office/drawing/2014/main" id="{0F804714-BBBD-CB4B-8DAC-258152C373BB}"/>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 xmlns:a16="http://schemas.microsoft.com/office/drawing/2014/main" id="{CAC4CC6C-8CC1-5C46-B7B6-C97B982E1F26}"/>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5" name="Marcador de pie de página 4">
            <a:extLst>
              <a:ext uri="{FF2B5EF4-FFF2-40B4-BE49-F238E27FC236}">
                <a16:creationId xmlns="" xmlns:a16="http://schemas.microsoft.com/office/drawing/2014/main" id="{52EE7196-C424-DD41-A7F2-334E3FCB756A}"/>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 xmlns:a16="http://schemas.microsoft.com/office/drawing/2014/main" id="{60EC56ED-CB07-1549-8F2C-B13494A58150}"/>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4107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F57A474-100F-B547-8643-3EC6541051D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94344755-476E-4547-AB3A-ED4F6D9EC427}"/>
              </a:ext>
            </a:extLst>
          </p:cNvPr>
          <p:cNvSpPr>
            <a:spLocks noGrp="1"/>
          </p:cNvSpPr>
          <p:nvPr>
            <p:ph idx="1"/>
          </p:nvPr>
        </p:nvSpPr>
        <p:spPr/>
        <p:txBody>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 xmlns:a16="http://schemas.microsoft.com/office/drawing/2014/main" id="{AC6B5A4E-9A34-7D42-8BD5-D190351E09FF}"/>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5" name="Marcador de pie de página 4">
            <a:extLst>
              <a:ext uri="{FF2B5EF4-FFF2-40B4-BE49-F238E27FC236}">
                <a16:creationId xmlns="" xmlns:a16="http://schemas.microsoft.com/office/drawing/2014/main" id="{68E5982B-A6C7-7145-BA41-B6A0E06EB0D1}"/>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 xmlns:a16="http://schemas.microsoft.com/office/drawing/2014/main" id="{9131859B-09C1-CF47-A711-A631974D62DC}"/>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01628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30DE149-08A8-4341-A242-0B87683BEDA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F468AF62-E38E-8A44-BE7A-97E3459FE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 xmlns:a16="http://schemas.microsoft.com/office/drawing/2014/main" id="{206C1FD6-04C5-6248-A594-16F1736BDF88}"/>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5" name="Marcador de pie de página 4">
            <a:extLst>
              <a:ext uri="{FF2B5EF4-FFF2-40B4-BE49-F238E27FC236}">
                <a16:creationId xmlns="" xmlns:a16="http://schemas.microsoft.com/office/drawing/2014/main" id="{56D611F6-1F1A-904B-959D-004468079D34}"/>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 xmlns:a16="http://schemas.microsoft.com/office/drawing/2014/main" id="{07FA9421-5091-7049-9101-93A57136226E}"/>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702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93FDFFF-94A8-9F43-A84C-5D7DD7ABBCE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EA1364F9-69D4-3E4B-A2B2-1FFE01E3704C}"/>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PE"/>
          </a:p>
        </p:txBody>
      </p:sp>
      <p:sp>
        <p:nvSpPr>
          <p:cNvPr id="4" name="Marcador de contenido 3">
            <a:extLst>
              <a:ext uri="{FF2B5EF4-FFF2-40B4-BE49-F238E27FC236}">
                <a16:creationId xmlns="" xmlns:a16="http://schemas.microsoft.com/office/drawing/2014/main" id="{BF655D2E-87C8-7F48-BE78-A6AB71948E59}"/>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 xmlns:a16="http://schemas.microsoft.com/office/drawing/2014/main" id="{6DAEF86B-7E15-AB42-880D-A4D0AFA23790}"/>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6" name="Marcador de pie de página 5">
            <a:extLst>
              <a:ext uri="{FF2B5EF4-FFF2-40B4-BE49-F238E27FC236}">
                <a16:creationId xmlns="" xmlns:a16="http://schemas.microsoft.com/office/drawing/2014/main" id="{8BF42AD6-FEF5-5F43-8A53-4F1119A2385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 xmlns:a16="http://schemas.microsoft.com/office/drawing/2014/main" id="{EC3D115A-FA3B-BA45-B318-F082BEE2E79D}"/>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903722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930045F-C439-4A4C-9E07-48C046F5923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0B6C536E-D60C-1B48-8094-9D82BFEC8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PE"/>
          </a:p>
        </p:txBody>
      </p:sp>
      <p:sp>
        <p:nvSpPr>
          <p:cNvPr id="4" name="Marcador de contenido 3">
            <a:extLst>
              <a:ext uri="{FF2B5EF4-FFF2-40B4-BE49-F238E27FC236}">
                <a16:creationId xmlns="" xmlns:a16="http://schemas.microsoft.com/office/drawing/2014/main" id="{934B66BB-0ED3-4949-89FF-368A2C73CA59}"/>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PE"/>
          </a:p>
        </p:txBody>
      </p:sp>
      <p:sp>
        <p:nvSpPr>
          <p:cNvPr id="5" name="Marcador de texto 4">
            <a:extLst>
              <a:ext uri="{FF2B5EF4-FFF2-40B4-BE49-F238E27FC236}">
                <a16:creationId xmlns="" xmlns:a16="http://schemas.microsoft.com/office/drawing/2014/main" id="{A45E882C-63A1-B447-8AC8-7E393F813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PE"/>
          </a:p>
        </p:txBody>
      </p:sp>
      <p:sp>
        <p:nvSpPr>
          <p:cNvPr id="6" name="Marcador de contenido 5">
            <a:extLst>
              <a:ext uri="{FF2B5EF4-FFF2-40B4-BE49-F238E27FC236}">
                <a16:creationId xmlns="" xmlns:a16="http://schemas.microsoft.com/office/drawing/2014/main" id="{B94F0232-EE8A-DC49-87A0-1E0EDE60DDD2}"/>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PE"/>
          </a:p>
        </p:txBody>
      </p:sp>
      <p:sp>
        <p:nvSpPr>
          <p:cNvPr id="7" name="Marcador de fecha 6">
            <a:extLst>
              <a:ext uri="{FF2B5EF4-FFF2-40B4-BE49-F238E27FC236}">
                <a16:creationId xmlns="" xmlns:a16="http://schemas.microsoft.com/office/drawing/2014/main" id="{7541C1D0-94DB-3C41-BD39-7601117FEF12}"/>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8" name="Marcador de pie de página 7">
            <a:extLst>
              <a:ext uri="{FF2B5EF4-FFF2-40B4-BE49-F238E27FC236}">
                <a16:creationId xmlns="" xmlns:a16="http://schemas.microsoft.com/office/drawing/2014/main" id="{B215F3E0-8F31-324F-AA0A-41E1E6923780}"/>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 xmlns:a16="http://schemas.microsoft.com/office/drawing/2014/main" id="{C624B32C-3DA0-4943-A09B-16FFE35F03C7}"/>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58338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57AA0E6-CF9D-CE4A-97F2-84CFA42A1A6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 xmlns:a16="http://schemas.microsoft.com/office/drawing/2014/main" id="{D8301408-79EC-B440-BDAE-0E66E37B4231}"/>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4" name="Marcador de pie de página 3">
            <a:extLst>
              <a:ext uri="{FF2B5EF4-FFF2-40B4-BE49-F238E27FC236}">
                <a16:creationId xmlns="" xmlns:a16="http://schemas.microsoft.com/office/drawing/2014/main" id="{25BAD61E-C6F6-CF4D-BB0B-9E656717DCDB}"/>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 xmlns:a16="http://schemas.microsoft.com/office/drawing/2014/main" id="{781756E6-4A28-B947-B421-086E72649560}"/>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1229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F015788B-394A-A546-B35E-782E21ADA7FC}"/>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3" name="Marcador de pie de página 2">
            <a:extLst>
              <a:ext uri="{FF2B5EF4-FFF2-40B4-BE49-F238E27FC236}">
                <a16:creationId xmlns="" xmlns:a16="http://schemas.microsoft.com/office/drawing/2014/main" id="{3E8B9252-337E-F241-A65A-E38024D49F34}"/>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 xmlns:a16="http://schemas.microsoft.com/office/drawing/2014/main" id="{6164FD4E-5C3A-DC4A-AA8A-9D1BDAE86EAA}"/>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72589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79D4E43-1711-D647-84DA-D70552A2DDD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 xmlns:a16="http://schemas.microsoft.com/office/drawing/2014/main" id="{DF645DD3-1645-4F48-A4E1-34191A0C72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PE"/>
          </a:p>
        </p:txBody>
      </p:sp>
      <p:sp>
        <p:nvSpPr>
          <p:cNvPr id="4" name="Marcador de texto 3">
            <a:extLst>
              <a:ext uri="{FF2B5EF4-FFF2-40B4-BE49-F238E27FC236}">
                <a16:creationId xmlns="" xmlns:a16="http://schemas.microsoft.com/office/drawing/2014/main" id="{83679998-0B98-5C4D-9896-FA5E91A53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 xmlns:a16="http://schemas.microsoft.com/office/drawing/2014/main" id="{A691DFFE-139F-8643-8FF3-0EA73C3BD6E1}"/>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6" name="Marcador de pie de página 5">
            <a:extLst>
              <a:ext uri="{FF2B5EF4-FFF2-40B4-BE49-F238E27FC236}">
                <a16:creationId xmlns="" xmlns:a16="http://schemas.microsoft.com/office/drawing/2014/main" id="{3CFB4641-C38E-4047-8082-118865D84148}"/>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 xmlns:a16="http://schemas.microsoft.com/office/drawing/2014/main" id="{9CAEDA96-E4F3-754E-9128-6CAD9821B592}"/>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0009992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F15337C-D3F8-C84D-BD9C-9C3A773CB3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 xmlns:a16="http://schemas.microsoft.com/office/drawing/2014/main" id="{1DA720B0-879D-E649-A4F2-C3CC60129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 xmlns:a16="http://schemas.microsoft.com/office/drawing/2014/main" id="{78F4AA5A-8714-0341-88DF-38D7FA6E1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 xmlns:a16="http://schemas.microsoft.com/office/drawing/2014/main" id="{49341367-3EE8-2C4F-9EB4-3AA15EFF6E0D}"/>
              </a:ext>
            </a:extLst>
          </p:cNvPr>
          <p:cNvSpPr>
            <a:spLocks noGrp="1"/>
          </p:cNvSpPr>
          <p:nvPr>
            <p:ph type="dt" sz="half" idx="10"/>
          </p:nvPr>
        </p:nvSpPr>
        <p:spPr/>
        <p:txBody>
          <a:bodyPr/>
          <a:lstStyle/>
          <a:p>
            <a:fld id="{48A87A34-81AB-432B-8DAE-1953F412C126}" type="datetimeFigureOut">
              <a:rPr lang="en-US" smtClean="0"/>
              <a:pPr/>
              <a:t>8/6/19</a:t>
            </a:fld>
            <a:endParaRPr lang="en-US" dirty="0"/>
          </a:p>
        </p:txBody>
      </p:sp>
      <p:sp>
        <p:nvSpPr>
          <p:cNvPr id="6" name="Marcador de pie de página 5">
            <a:extLst>
              <a:ext uri="{FF2B5EF4-FFF2-40B4-BE49-F238E27FC236}">
                <a16:creationId xmlns="" xmlns:a16="http://schemas.microsoft.com/office/drawing/2014/main" id="{CF7846E3-E21F-E14A-9C5A-C4CD4B98223E}"/>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 xmlns:a16="http://schemas.microsoft.com/office/drawing/2014/main" id="{234E2391-700A-0E4D-B643-6C241D15EE75}"/>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712095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47643755-7835-4C4F-976B-46186791F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 xmlns:a16="http://schemas.microsoft.com/office/drawing/2014/main" id="{E2D38DFB-8754-6941-B4D5-B49AE565D1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 xmlns:a16="http://schemas.microsoft.com/office/drawing/2014/main" id="{85169343-587A-344D-AA09-926996699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8/6/19</a:t>
            </a:fld>
            <a:endParaRPr lang="en-US" dirty="0"/>
          </a:p>
        </p:txBody>
      </p:sp>
      <p:sp>
        <p:nvSpPr>
          <p:cNvPr id="5" name="Marcador de pie de página 4">
            <a:extLst>
              <a:ext uri="{FF2B5EF4-FFF2-40B4-BE49-F238E27FC236}">
                <a16:creationId xmlns="" xmlns:a16="http://schemas.microsoft.com/office/drawing/2014/main" id="{576A2CB2-E5B8-AD42-BF81-50077A8FA6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 xmlns:a16="http://schemas.microsoft.com/office/drawing/2014/main" id="{A19A2588-3CBC-CD4C-9588-740A1E350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2869807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0.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0.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0.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0.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0.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0.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0.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0.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2773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838200" y="1023493"/>
            <a:ext cx="10515600" cy="1325563"/>
          </a:xfrm>
        </p:spPr>
        <p:txBody>
          <a:bodyPr/>
          <a:lstStyle/>
          <a:p>
            <a:pPr algn="ctr"/>
            <a:r>
              <a:rPr lang="pt-BR" b="1" dirty="0" smtClean="0">
                <a:latin typeface="Neutra Display" charset="0"/>
                <a:ea typeface="Neutra Display" charset="0"/>
                <a:cs typeface="Neutra Display" charset="0"/>
              </a:rPr>
              <a:t>CALENDÁRIO DOS HEBREUS</a:t>
            </a:r>
            <a:endParaRPr lang="pt-BR" b="1" dirty="0">
              <a:latin typeface="Neutra Display" charset="0"/>
              <a:ea typeface="Neutra Display" charset="0"/>
              <a:cs typeface="Neutra Display" charset="0"/>
            </a:endParaRPr>
          </a:p>
        </p:txBody>
      </p:sp>
      <p:graphicFrame>
        <p:nvGraphicFramePr>
          <p:cNvPr id="4" name="Tabela 3"/>
          <p:cNvGraphicFramePr>
            <a:graphicFrameLocks noGrp="1"/>
          </p:cNvGraphicFramePr>
          <p:nvPr/>
        </p:nvGraphicFramePr>
        <p:xfrm>
          <a:off x="1975104" y="2200994"/>
          <a:ext cx="8613647" cy="3200400"/>
        </p:xfrm>
        <a:graphic>
          <a:graphicData uri="http://schemas.openxmlformats.org/drawingml/2006/table">
            <a:tbl>
              <a:tblPr firstRow="1" bandRow="1">
                <a:tableStyleId>{1E171933-4619-4E11-9A3F-F7608DF75F80}</a:tableStyleId>
              </a:tblPr>
              <a:tblGrid>
                <a:gridCol w="1371612"/>
                <a:gridCol w="3219462"/>
                <a:gridCol w="4022573"/>
              </a:tblGrid>
              <a:tr h="370840">
                <a:tc>
                  <a:txBody>
                    <a:bodyPr/>
                    <a:lstStyle/>
                    <a:p>
                      <a:pPr algn="ct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MÊS</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CORRESPONDÊNCIA</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7</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TISRI (ETANIM)</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SETEMBRO</a:t>
                      </a:r>
                      <a:r>
                        <a:rPr lang="pt-BR" sz="2400" b="1" i="0" baseline="0" dirty="0" smtClean="0">
                          <a:solidFill>
                            <a:sysClr val="windowText" lastClr="000000"/>
                          </a:solidFill>
                          <a:latin typeface="Neutra Display" charset="0"/>
                          <a:ea typeface="Neutra Display" charset="0"/>
                          <a:cs typeface="Neutra Display" charset="0"/>
                        </a:rPr>
                        <a:t> OU OUTUBRO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8</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MASRESVÃ (BUL)</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OUTUBRO OU NOVEMBRO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9</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QUISLEU</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NOVEMBRO</a:t>
                      </a:r>
                      <a:r>
                        <a:rPr lang="pt-BR" sz="2400" b="1" i="0" baseline="0" dirty="0" smtClean="0">
                          <a:solidFill>
                            <a:sysClr val="windowText" lastClr="000000"/>
                          </a:solidFill>
                          <a:latin typeface="Neutra Display" charset="0"/>
                          <a:ea typeface="Neutra Display" charset="0"/>
                          <a:cs typeface="Neutra Display" charset="0"/>
                        </a:rPr>
                        <a:t> OU DEZEMBRO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10</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TEBETE</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DEZEMBRO</a:t>
                      </a:r>
                      <a:r>
                        <a:rPr lang="pt-BR" sz="2400" b="1" i="0" baseline="0" dirty="0" smtClean="0">
                          <a:solidFill>
                            <a:sysClr val="windowText" lastClr="000000"/>
                          </a:solidFill>
                          <a:latin typeface="Neutra Display" charset="0"/>
                          <a:ea typeface="Neutra Display" charset="0"/>
                          <a:cs typeface="Neutra Display" charset="0"/>
                        </a:rPr>
                        <a:t> OU JANEIRO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11</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SEBATE</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JANEIRO</a:t>
                      </a:r>
                      <a:r>
                        <a:rPr lang="pt-BR" sz="2400" b="1" i="0" baseline="0" dirty="0" smtClean="0">
                          <a:solidFill>
                            <a:sysClr val="windowText" lastClr="000000"/>
                          </a:solidFill>
                          <a:latin typeface="Neutra Display" charset="0"/>
                          <a:ea typeface="Neutra Display" charset="0"/>
                          <a:cs typeface="Neutra Display" charset="0"/>
                        </a:rPr>
                        <a:t> OU FEVEREIRO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12</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ADAR</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FEVEREIRO</a:t>
                      </a:r>
                      <a:r>
                        <a:rPr lang="pt-BR" sz="2400" b="1" i="0" baseline="0" dirty="0" smtClean="0">
                          <a:solidFill>
                            <a:sysClr val="windowText" lastClr="000000"/>
                          </a:solidFill>
                          <a:latin typeface="Neutra Display" charset="0"/>
                          <a:ea typeface="Neutra Display" charset="0"/>
                          <a:cs typeface="Neutra Display" charset="0"/>
                        </a:rPr>
                        <a:t> OU MARÇO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3991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4">
            <a:extLst>
              <a:ext uri="{FF2B5EF4-FFF2-40B4-BE49-F238E27FC236}">
                <a16:creationId xmlns="" xmlns:a16="http://schemas.microsoft.com/office/drawing/2014/main" id="{0863E659-A7E9-2C44-A2A4-2E3B949E58F6}"/>
              </a:ext>
            </a:extLst>
          </p:cNvPr>
          <p:cNvPicPr>
            <a:picLocks noChangeAspect="1"/>
          </p:cNvPicPr>
          <p:nvPr/>
        </p:nvPicPr>
        <p:blipFill rotWithShape="1">
          <a:blip r:embed="rId3"/>
          <a:srcRect l="28472" t="1574" b="14050"/>
          <a:stretch/>
        </p:blipFill>
        <p:spPr>
          <a:xfrm>
            <a:off x="0" y="85727"/>
            <a:ext cx="7358048" cy="5786438"/>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 xmlns:a16="http://schemas.microsoft.com/office/drawing/2014/main" id="{6CA7A597-7D68-054C-A6C9-8118AB284C92}"/>
              </a:ext>
            </a:extLst>
          </p:cNvPr>
          <p:cNvSpPr/>
          <p:nvPr/>
        </p:nvSpPr>
        <p:spPr>
          <a:xfrm>
            <a:off x="6345936" y="2349036"/>
            <a:ext cx="4901184" cy="1384995"/>
          </a:xfrm>
          <a:prstGeom prst="rect">
            <a:avLst/>
          </a:prstGeom>
        </p:spPr>
        <p:txBody>
          <a:bodyPr wrap="square">
            <a:spAutoFit/>
          </a:bodyPr>
          <a:lstStyle/>
          <a:p>
            <a:pPr algn="ctr"/>
            <a:r>
              <a:rPr lang="es-PE" sz="4800" b="1" dirty="0" smtClean="0">
                <a:latin typeface="Neutra Display" charset="0"/>
                <a:ea typeface="Neutra Display" charset="0"/>
                <a:cs typeface="Neutra Display" charset="0"/>
              </a:rPr>
              <a:t>Festa da Trombetas</a:t>
            </a:r>
          </a:p>
          <a:p>
            <a:pPr algn="ctr"/>
            <a:r>
              <a:rPr lang="es-PE" sz="3600" b="1" dirty="0" smtClean="0">
                <a:latin typeface="Neutra Display" charset="0"/>
                <a:ea typeface="Neutra Display" charset="0"/>
                <a:cs typeface="Neutra Display" charset="0"/>
              </a:rPr>
              <a:t>(Levítico 23:23-25) </a:t>
            </a:r>
            <a:endParaRPr lang="es-PE" sz="3600" b="1" dirty="0">
              <a:latin typeface="Neutra Display" charset="0"/>
              <a:ea typeface="Neutra Display" charset="0"/>
              <a:cs typeface="Neutra Display" charset="0"/>
            </a:endParaRPr>
          </a:p>
        </p:txBody>
      </p:sp>
      <p:sp>
        <p:nvSpPr>
          <p:cNvPr id="15" name="CaixaDeTexto 14"/>
          <p:cNvSpPr txBox="1"/>
          <p:nvPr/>
        </p:nvSpPr>
        <p:spPr>
          <a:xfrm>
            <a:off x="8341895" y="1203159"/>
            <a:ext cx="882316"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t-BR" sz="6600" b="1" dirty="0" smtClean="0">
                <a:latin typeface="Neutra Display" charset="0"/>
                <a:ea typeface="Neutra Display" charset="0"/>
                <a:cs typeface="Neutra Display" charset="0"/>
              </a:rPr>
              <a:t>5</a:t>
            </a:r>
            <a:endParaRPr lang="pt-BR" sz="6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426269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a16="http://schemas.microsoft.com/office/drawing/2014/main" xmlns="" id="{6BC19BC0-C3C7-4D40-885D-449EBEC37A08}"/>
              </a:ext>
            </a:extLst>
          </p:cNvPr>
          <p:cNvSpPr/>
          <p:nvPr/>
        </p:nvSpPr>
        <p:spPr>
          <a:xfrm>
            <a:off x="797093" y="552699"/>
            <a:ext cx="10629900" cy="3785652"/>
          </a:xfrm>
          <a:prstGeom prst="rect">
            <a:avLst/>
          </a:prstGeom>
        </p:spPr>
        <p:txBody>
          <a:bodyPr wrap="square">
            <a:spAutoFit/>
          </a:bodyPr>
          <a:lstStyle/>
          <a:p>
            <a:pPr algn="ctr"/>
            <a:r>
              <a:rPr lang="pt-BR" sz="4000" b="1" dirty="0">
                <a:solidFill>
                  <a:schemeClr val="bg1"/>
                </a:solidFill>
                <a:latin typeface="Neutra Display" charset="0"/>
                <a:ea typeface="Neutra Display" charset="0"/>
                <a:cs typeface="Neutra Display" charset="0"/>
              </a:rPr>
              <a:t>Disse mais o SENHOR a Moisés: </a:t>
            </a:r>
            <a:br>
              <a:rPr lang="pt-BR" sz="4000" b="1" dirty="0">
                <a:solidFill>
                  <a:schemeClr val="bg1"/>
                </a:solidFill>
                <a:latin typeface="Neutra Display" charset="0"/>
                <a:ea typeface="Neutra Display" charset="0"/>
                <a:cs typeface="Neutra Display" charset="0"/>
              </a:rPr>
            </a:br>
            <a:r>
              <a:rPr lang="pt-BR" sz="4000" b="1" dirty="0">
                <a:solidFill>
                  <a:schemeClr val="bg1"/>
                </a:solidFill>
                <a:latin typeface="Neutra Display" charset="0"/>
                <a:ea typeface="Neutra Display" charset="0"/>
                <a:cs typeface="Neutra Display" charset="0"/>
              </a:rPr>
              <a:t>Fala aos filhos de Israel, dizendo: No mês sétimo, ao primeiro do mês, tereis descanso solene, memorial, com sonidos de trombetas, santa convocação. </a:t>
            </a:r>
            <a:br>
              <a:rPr lang="pt-BR" sz="4000" b="1" dirty="0">
                <a:solidFill>
                  <a:schemeClr val="bg1"/>
                </a:solidFill>
                <a:latin typeface="Neutra Display" charset="0"/>
                <a:ea typeface="Neutra Display" charset="0"/>
                <a:cs typeface="Neutra Display" charset="0"/>
              </a:rPr>
            </a:br>
            <a:r>
              <a:rPr lang="pt-BR" sz="4000" b="1" dirty="0">
                <a:solidFill>
                  <a:schemeClr val="bg1"/>
                </a:solidFill>
                <a:latin typeface="Neutra Display" charset="0"/>
                <a:ea typeface="Neutra Display" charset="0"/>
                <a:cs typeface="Neutra Display" charset="0"/>
              </a:rPr>
              <a:t>Nenhuma obra servil fareis, mas trareis oferta queimada ao SENHOR. </a:t>
            </a:r>
            <a:r>
              <a:rPr lang="pt-BR" sz="4000" b="1" dirty="0" smtClean="0">
                <a:solidFill>
                  <a:schemeClr val="bg1"/>
                </a:solidFill>
                <a:latin typeface="Neutra Display" charset="0"/>
                <a:ea typeface="Neutra Display" charset="0"/>
                <a:cs typeface="Neutra Display" charset="0"/>
              </a:rPr>
              <a:t>(Levítico 23:23-25)</a:t>
            </a:r>
            <a:endParaRPr lang="es-PE" sz="20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058054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4">
            <a:extLst>
              <a:ext uri="{FF2B5EF4-FFF2-40B4-BE49-F238E27FC236}">
                <a16:creationId xmlns="" xmlns:a16="http://schemas.microsoft.com/office/drawing/2014/main" id="{0863E659-A7E9-2C44-A2A4-2E3B949E58F6}"/>
              </a:ext>
            </a:extLst>
          </p:cNvPr>
          <p:cNvPicPr>
            <a:picLocks noChangeAspect="1"/>
          </p:cNvPicPr>
          <p:nvPr/>
        </p:nvPicPr>
        <p:blipFill rotWithShape="1">
          <a:blip r:embed="rId3"/>
          <a:srcRect l="28472" t="1574" b="14050"/>
          <a:stretch/>
        </p:blipFill>
        <p:spPr>
          <a:xfrm>
            <a:off x="0" y="85727"/>
            <a:ext cx="7358048" cy="5786438"/>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5" name="Rectángulo 1">
            <a:extLst>
              <a:ext uri="{FF2B5EF4-FFF2-40B4-BE49-F238E27FC236}">
                <a16:creationId xmlns="" xmlns:a16="http://schemas.microsoft.com/office/drawing/2014/main" id="{6CA7A597-7D68-054C-A6C9-8118AB284C92}"/>
              </a:ext>
            </a:extLst>
          </p:cNvPr>
          <p:cNvSpPr/>
          <p:nvPr/>
        </p:nvSpPr>
        <p:spPr>
          <a:xfrm>
            <a:off x="5951622" y="1942525"/>
            <a:ext cx="6096000" cy="2708434"/>
          </a:xfrm>
          <a:prstGeom prst="rect">
            <a:avLst/>
          </a:prstGeom>
        </p:spPr>
        <p:txBody>
          <a:bodyPr wrap="square">
            <a:spAutoFit/>
          </a:bodyPr>
          <a:lstStyle/>
          <a:p>
            <a:pPr marL="285750" indent="-285750">
              <a:buFont typeface="Wingdings" pitchFamily="2" charset="2"/>
              <a:buChar char="ü"/>
            </a:pPr>
            <a:r>
              <a:rPr lang="es-PE" sz="3400" b="1" dirty="0" smtClean="0">
                <a:latin typeface="Neutra Display" charset="0"/>
                <a:ea typeface="Neutra Display" charset="0"/>
                <a:cs typeface="Neutra Display" charset="0"/>
              </a:rPr>
              <a:t>1º dia </a:t>
            </a:r>
            <a:r>
              <a:rPr lang="es-PE" sz="3400" b="1" dirty="0">
                <a:latin typeface="Neutra Display" charset="0"/>
                <a:ea typeface="Neutra Display" charset="0"/>
                <a:cs typeface="Neutra Display" charset="0"/>
              </a:rPr>
              <a:t>do mês de </a:t>
            </a:r>
            <a:r>
              <a:rPr lang="es-PE" sz="3400" b="1" dirty="0" smtClean="0">
                <a:latin typeface="Neutra Display" charset="0"/>
                <a:ea typeface="Neutra Display" charset="0"/>
                <a:cs typeface="Neutra Display" charset="0"/>
              </a:rPr>
              <a:t>Tishri (Outubro); </a:t>
            </a:r>
          </a:p>
          <a:p>
            <a:pPr marL="285750" indent="-285750">
              <a:buFont typeface="Wingdings" pitchFamily="2" charset="2"/>
              <a:buChar char="ü"/>
            </a:pPr>
            <a:r>
              <a:rPr lang="es-PE" sz="3400" b="1" dirty="0" smtClean="0">
                <a:latin typeface="Neutra Display" charset="0"/>
                <a:ea typeface="Neutra Display" charset="0"/>
                <a:cs typeface="Neutra Display" charset="0"/>
              </a:rPr>
              <a:t>Trabalho proibido;</a:t>
            </a:r>
          </a:p>
          <a:p>
            <a:pPr marL="285750" indent="-285750">
              <a:buFont typeface="Wingdings" pitchFamily="2" charset="2"/>
              <a:buChar char="ü"/>
            </a:pPr>
            <a:r>
              <a:rPr lang="es-PE" sz="3400" b="1" dirty="0" smtClean="0">
                <a:latin typeface="Neutra Display" charset="0"/>
                <a:ea typeface="Neutra Display" charset="0"/>
                <a:cs typeface="Neutra Display" charset="0"/>
              </a:rPr>
              <a:t> Apresentava-se ofertas </a:t>
            </a:r>
            <a:r>
              <a:rPr lang="es-PE" sz="3400" b="1" dirty="0">
                <a:latin typeface="Neutra Display" charset="0"/>
                <a:ea typeface="Neutra Display" charset="0"/>
                <a:cs typeface="Neutra Display" charset="0"/>
              </a:rPr>
              <a:t>(Nm </a:t>
            </a:r>
            <a:r>
              <a:rPr lang="es-PE" sz="3400" b="1" dirty="0" smtClean="0">
                <a:latin typeface="Neutra Display" charset="0"/>
                <a:ea typeface="Neutra Display" charset="0"/>
                <a:cs typeface="Neutra Display" charset="0"/>
              </a:rPr>
              <a:t>29:1) </a:t>
            </a:r>
          </a:p>
          <a:p>
            <a:pPr marL="285750" indent="-285750">
              <a:buFont typeface="Wingdings" pitchFamily="2" charset="2"/>
              <a:buChar char="ü"/>
            </a:pPr>
            <a:r>
              <a:rPr lang="es-PE" sz="3400" b="1" dirty="0" smtClean="0">
                <a:latin typeface="Neutra Display" charset="0"/>
                <a:ea typeface="Neutra Display" charset="0"/>
                <a:cs typeface="Neutra Display" charset="0"/>
              </a:rPr>
              <a:t>Trombetas eram tocadas </a:t>
            </a:r>
            <a:r>
              <a:rPr lang="es-PE" sz="3400" b="1" dirty="0">
                <a:latin typeface="Neutra Display" charset="0"/>
                <a:ea typeface="Neutra Display" charset="0"/>
                <a:cs typeface="Neutra Display" charset="0"/>
              </a:rPr>
              <a:t>por 7 </a:t>
            </a:r>
            <a:r>
              <a:rPr lang="es-PE" sz="3400" b="1" dirty="0" smtClean="0">
                <a:latin typeface="Neutra Display" charset="0"/>
                <a:ea typeface="Neutra Display" charset="0"/>
                <a:cs typeface="Neutra Display" charset="0"/>
              </a:rPr>
              <a:t>dias;</a:t>
            </a:r>
          </a:p>
          <a:p>
            <a:pPr marL="285750" indent="-285750">
              <a:buFont typeface="Wingdings" pitchFamily="2" charset="2"/>
              <a:buChar char="ü"/>
            </a:pPr>
            <a:r>
              <a:rPr lang="es-PE" sz="3400" b="1" dirty="0" smtClean="0">
                <a:latin typeface="Neutra Display" charset="0"/>
                <a:ea typeface="Neutra Display" charset="0"/>
                <a:cs typeface="Neutra Display" charset="0"/>
              </a:rPr>
              <a:t> </a:t>
            </a:r>
            <a:r>
              <a:rPr lang="es-PE" sz="3400" b="1" dirty="0">
                <a:latin typeface="Neutra Display" charset="0"/>
                <a:ea typeface="Neutra Display" charset="0"/>
                <a:cs typeface="Neutra Display" charset="0"/>
              </a:rPr>
              <a:t>Shofar: chifre de carneiro.</a:t>
            </a:r>
            <a:endParaRPr lang="es-PE" sz="34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979393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3">
            <a:extLst>
              <a:ext uri="{FF2B5EF4-FFF2-40B4-BE49-F238E27FC236}">
                <a16:creationId xmlns="" xmlns:a16="http://schemas.microsoft.com/office/drawing/2014/main" id="{FC863E6C-49CF-AD4A-B5A6-B8268B257D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25" t="19265"/>
          <a:stretch/>
        </p:blipFill>
        <p:spPr>
          <a:xfrm>
            <a:off x="0" y="224588"/>
            <a:ext cx="7261174" cy="5534526"/>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1" name="Rectángulo 1">
            <a:extLst>
              <a:ext uri="{FF2B5EF4-FFF2-40B4-BE49-F238E27FC236}">
                <a16:creationId xmlns="" xmlns:a16="http://schemas.microsoft.com/office/drawing/2014/main" id="{6CA7A597-7D68-054C-A6C9-8118AB284C92}"/>
              </a:ext>
            </a:extLst>
          </p:cNvPr>
          <p:cNvSpPr/>
          <p:nvPr/>
        </p:nvSpPr>
        <p:spPr>
          <a:xfrm>
            <a:off x="6437697" y="914554"/>
            <a:ext cx="4901184" cy="584775"/>
          </a:xfrm>
          <a:prstGeom prst="rect">
            <a:avLst/>
          </a:prstGeom>
        </p:spPr>
        <p:txBody>
          <a:bodyPr wrap="square">
            <a:spAutoFit/>
          </a:bodyPr>
          <a:lstStyle/>
          <a:p>
            <a:pPr algn="ctr"/>
            <a:r>
              <a:rPr lang="es-PE" sz="3200" b="1" dirty="0" smtClean="0">
                <a:latin typeface="Neutra Display" charset="0"/>
                <a:ea typeface="Neutra Display" charset="0"/>
                <a:cs typeface="Neutra Display" charset="0"/>
              </a:rPr>
              <a:t>TIPOLOGIA DA FESTA</a:t>
            </a:r>
            <a:endParaRPr lang="es-PE" sz="2000" b="1" dirty="0">
              <a:latin typeface="Neutra Display" charset="0"/>
              <a:ea typeface="Neutra Display" charset="0"/>
              <a:cs typeface="Neutra Display" charset="0"/>
            </a:endParaRPr>
          </a:p>
        </p:txBody>
      </p:sp>
      <p:sp>
        <p:nvSpPr>
          <p:cNvPr id="15" name="Rectángulo 1">
            <a:extLst>
              <a:ext uri="{FF2B5EF4-FFF2-40B4-BE49-F238E27FC236}">
                <a16:creationId xmlns="" xmlns:a16="http://schemas.microsoft.com/office/drawing/2014/main" id="{6CA7A597-7D68-054C-A6C9-8118AB284C92}"/>
              </a:ext>
            </a:extLst>
          </p:cNvPr>
          <p:cNvSpPr/>
          <p:nvPr/>
        </p:nvSpPr>
        <p:spPr>
          <a:xfrm>
            <a:off x="6016752" y="1717943"/>
            <a:ext cx="6175248" cy="3970318"/>
          </a:xfrm>
          <a:prstGeom prst="rect">
            <a:avLst/>
          </a:prstGeom>
        </p:spPr>
        <p:txBody>
          <a:bodyPr wrap="square">
            <a:spAutoFit/>
          </a:bodyPr>
          <a:lstStyle/>
          <a:p>
            <a:pPr marL="285750" indent="-285750">
              <a:buFont typeface="Wingdings" pitchFamily="2" charset="2"/>
              <a:buChar char="ü"/>
            </a:pPr>
            <a:r>
              <a:rPr lang="es-PE" sz="3600" b="1" dirty="0" smtClean="0">
                <a:latin typeface="Neutra Display" charset="0"/>
                <a:ea typeface="Neutra Display" charset="0"/>
                <a:cs typeface="Neutra Display" charset="0"/>
              </a:rPr>
              <a:t>Objetivo </a:t>
            </a:r>
            <a:r>
              <a:rPr lang="es-PE" sz="3600" b="1" dirty="0">
                <a:latin typeface="Neutra Display" charset="0"/>
                <a:ea typeface="Neutra Display" charset="0"/>
                <a:cs typeface="Neutra Display" charset="0"/>
              </a:rPr>
              <a:t>de </a:t>
            </a:r>
            <a:r>
              <a:rPr lang="es-PE" sz="3600" b="1" dirty="0" smtClean="0">
                <a:latin typeface="Neutra Display" charset="0"/>
                <a:ea typeface="Neutra Display" charset="0"/>
                <a:cs typeface="Neutra Display" charset="0"/>
              </a:rPr>
              <a:t>chamar a atenção </a:t>
            </a:r>
            <a:r>
              <a:rPr lang="es-PE" sz="3600" b="1" dirty="0">
                <a:latin typeface="Neutra Display" charset="0"/>
                <a:ea typeface="Neutra Display" charset="0"/>
                <a:cs typeface="Neutra Display" charset="0"/>
              </a:rPr>
              <a:t>para a próxima </a:t>
            </a:r>
            <a:r>
              <a:rPr lang="es-PE" sz="3600" b="1" dirty="0" smtClean="0">
                <a:latin typeface="Neutra Display" charset="0"/>
                <a:ea typeface="Neutra Display" charset="0"/>
                <a:cs typeface="Neutra Display" charset="0"/>
              </a:rPr>
              <a:t>festa (Expiação);</a:t>
            </a:r>
          </a:p>
          <a:p>
            <a:pPr marL="285750" indent="-285750">
              <a:buFont typeface="Wingdings" pitchFamily="2" charset="2"/>
              <a:buChar char="ü"/>
            </a:pPr>
            <a:r>
              <a:rPr lang="es-PE" sz="3600" b="1" dirty="0" smtClean="0">
                <a:latin typeface="Neutra Display" charset="0"/>
                <a:ea typeface="Neutra Display" charset="0"/>
                <a:cs typeface="Neutra Display" charset="0"/>
              </a:rPr>
              <a:t>Preparo para o juízo;</a:t>
            </a:r>
          </a:p>
          <a:p>
            <a:pPr marL="285750" indent="-285750">
              <a:buFont typeface="Wingdings" pitchFamily="2" charset="2"/>
              <a:buChar char="ü"/>
            </a:pPr>
            <a:r>
              <a:rPr lang="es-PE" sz="3600" b="1" dirty="0" smtClean="0">
                <a:latin typeface="Neutra Display" charset="0"/>
                <a:ea typeface="Neutra Display" charset="0"/>
                <a:cs typeface="Neutra Display" charset="0"/>
              </a:rPr>
              <a:t>O </a:t>
            </a:r>
            <a:r>
              <a:rPr lang="es-PE" sz="3600" b="1" dirty="0">
                <a:latin typeface="Neutra Display" charset="0"/>
                <a:ea typeface="Neutra Display" charset="0"/>
                <a:cs typeface="Neutra Display" charset="0"/>
              </a:rPr>
              <a:t>movimento missionário despertado </a:t>
            </a:r>
            <a:r>
              <a:rPr lang="es-PE" sz="3600" b="1" dirty="0" smtClean="0">
                <a:latin typeface="Neutra Display" charset="0"/>
                <a:ea typeface="Neutra Display" charset="0"/>
                <a:cs typeface="Neutra Display" charset="0"/>
              </a:rPr>
              <a:t>nos séculos 19 e 20;</a:t>
            </a:r>
          </a:p>
          <a:p>
            <a:pPr marL="285750" indent="-285750">
              <a:buFont typeface="Wingdings" pitchFamily="2" charset="2"/>
              <a:buChar char="ü"/>
            </a:pPr>
            <a:r>
              <a:rPr lang="es-PE" sz="3600" b="1" dirty="0" smtClean="0">
                <a:latin typeface="Neutra Display" charset="0"/>
                <a:ea typeface="Neutra Display" charset="0"/>
                <a:cs typeface="Neutra Display" charset="0"/>
              </a:rPr>
              <a:t>Proclamação das Três Mensagens Angélicas (Ap 14:6-12).</a:t>
            </a:r>
            <a:endParaRPr lang="es-PE" sz="3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272449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6">
            <a:extLst>
              <a:ext uri="{FF2B5EF4-FFF2-40B4-BE49-F238E27FC236}">
                <a16:creationId xmlns="" xmlns:a16="http://schemas.microsoft.com/office/drawing/2014/main" id="{58F60721-D1C0-554A-835A-C340E45BD59C}"/>
              </a:ext>
            </a:extLst>
          </p:cNvPr>
          <p:cNvPicPr>
            <a:picLocks noChangeAspect="1"/>
          </p:cNvPicPr>
          <p:nvPr/>
        </p:nvPicPr>
        <p:blipFill rotWithShape="1">
          <a:blip r:embed="rId3"/>
          <a:srcRect l="10761"/>
          <a:stretch/>
        </p:blipFill>
        <p:spPr>
          <a:xfrm>
            <a:off x="0" y="0"/>
            <a:ext cx="6120066" cy="6858000"/>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 xmlns:a16="http://schemas.microsoft.com/office/drawing/2014/main" id="{6CA7A597-7D68-054C-A6C9-8118AB284C92}"/>
              </a:ext>
            </a:extLst>
          </p:cNvPr>
          <p:cNvSpPr/>
          <p:nvPr/>
        </p:nvSpPr>
        <p:spPr>
          <a:xfrm>
            <a:off x="6345936" y="2349036"/>
            <a:ext cx="4901184" cy="1384995"/>
          </a:xfrm>
          <a:prstGeom prst="rect">
            <a:avLst/>
          </a:prstGeom>
        </p:spPr>
        <p:txBody>
          <a:bodyPr wrap="square">
            <a:spAutoFit/>
          </a:bodyPr>
          <a:lstStyle/>
          <a:p>
            <a:pPr algn="ctr"/>
            <a:r>
              <a:rPr lang="es-PE" sz="4800" b="1" dirty="0" smtClean="0">
                <a:latin typeface="Neutra Display" charset="0"/>
                <a:ea typeface="Neutra Display" charset="0"/>
                <a:cs typeface="Neutra Display" charset="0"/>
              </a:rPr>
              <a:t>Festa da Expiação</a:t>
            </a:r>
          </a:p>
          <a:p>
            <a:pPr algn="ctr"/>
            <a:r>
              <a:rPr lang="es-PE" sz="3600" b="1" dirty="0" smtClean="0">
                <a:latin typeface="Neutra Display" charset="0"/>
                <a:ea typeface="Neutra Display" charset="0"/>
                <a:cs typeface="Neutra Display" charset="0"/>
              </a:rPr>
              <a:t>(Levítico 23:27-29) </a:t>
            </a:r>
            <a:endParaRPr lang="es-PE" sz="3600" b="1" dirty="0">
              <a:latin typeface="Neutra Display" charset="0"/>
              <a:ea typeface="Neutra Display" charset="0"/>
              <a:cs typeface="Neutra Display" charset="0"/>
            </a:endParaRPr>
          </a:p>
        </p:txBody>
      </p:sp>
      <p:sp>
        <p:nvSpPr>
          <p:cNvPr id="16" name="CaixaDeTexto 15"/>
          <p:cNvSpPr txBox="1"/>
          <p:nvPr/>
        </p:nvSpPr>
        <p:spPr>
          <a:xfrm>
            <a:off x="8341895" y="1203159"/>
            <a:ext cx="882316"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t-BR" sz="6600" b="1" dirty="0" smtClean="0">
                <a:latin typeface="Neutra Display" charset="0"/>
                <a:ea typeface="Neutra Display" charset="0"/>
                <a:cs typeface="Neutra Display" charset="0"/>
              </a:rPr>
              <a:t>6</a:t>
            </a:r>
            <a:endParaRPr lang="pt-BR" sz="6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467482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a16="http://schemas.microsoft.com/office/drawing/2014/main" xmlns="" id="{6BC19BC0-C3C7-4D40-885D-449EBEC37A08}"/>
              </a:ext>
            </a:extLst>
          </p:cNvPr>
          <p:cNvSpPr/>
          <p:nvPr/>
        </p:nvSpPr>
        <p:spPr>
          <a:xfrm>
            <a:off x="797093" y="905623"/>
            <a:ext cx="10629900" cy="3416320"/>
          </a:xfrm>
          <a:prstGeom prst="rect">
            <a:avLst/>
          </a:prstGeom>
        </p:spPr>
        <p:txBody>
          <a:bodyPr wrap="square">
            <a:spAutoFit/>
          </a:bodyPr>
          <a:lstStyle/>
          <a:p>
            <a:pPr algn="ctr"/>
            <a:r>
              <a:rPr lang="pt-BR" sz="3600" b="1" dirty="0">
                <a:solidFill>
                  <a:schemeClr val="bg1"/>
                </a:solidFill>
                <a:latin typeface="Neutra Display" charset="0"/>
                <a:ea typeface="Neutra Display" charset="0"/>
                <a:cs typeface="Neutra Display" charset="0"/>
              </a:rPr>
              <a:t>Mas, aos dez deste mês sétimo, será o Dia da Expiação; tereis santa convocação e afligireis a vossa alma; trareis oferta queimada ao SENHOR</a:t>
            </a:r>
            <a:r>
              <a:rPr lang="pt-BR" sz="3600" b="1" dirty="0" smtClean="0">
                <a:solidFill>
                  <a:schemeClr val="bg1"/>
                </a:solidFill>
                <a:latin typeface="Neutra Display" charset="0"/>
                <a:ea typeface="Neutra Display" charset="0"/>
                <a:cs typeface="Neutra Display" charset="0"/>
              </a:rPr>
              <a:t>. Nesse </a:t>
            </a:r>
            <a:r>
              <a:rPr lang="pt-BR" sz="3600" b="1" dirty="0">
                <a:solidFill>
                  <a:schemeClr val="bg1"/>
                </a:solidFill>
                <a:latin typeface="Neutra Display" charset="0"/>
                <a:ea typeface="Neutra Display" charset="0"/>
                <a:cs typeface="Neutra Display" charset="0"/>
              </a:rPr>
              <a:t>mesmo dia, nenhuma obra fareis, porque é o Dia da Expiação, para fazer expiação por vós perante o SENHOR, vosso Deus</a:t>
            </a:r>
            <a:r>
              <a:rPr lang="pt-BR" sz="3600" b="1" dirty="0" smtClean="0">
                <a:solidFill>
                  <a:schemeClr val="bg1"/>
                </a:solidFill>
                <a:latin typeface="Neutra Display" charset="0"/>
                <a:ea typeface="Neutra Display" charset="0"/>
                <a:cs typeface="Neutra Display" charset="0"/>
              </a:rPr>
              <a:t>. Porque </a:t>
            </a:r>
            <a:r>
              <a:rPr lang="pt-BR" sz="3600" b="1" dirty="0">
                <a:solidFill>
                  <a:schemeClr val="bg1"/>
                </a:solidFill>
                <a:latin typeface="Neutra Display" charset="0"/>
                <a:ea typeface="Neutra Display" charset="0"/>
                <a:cs typeface="Neutra Display" charset="0"/>
              </a:rPr>
              <a:t>toda alma que, nesse dia, se não afligir será eliminada do seu povo. </a:t>
            </a:r>
            <a:r>
              <a:rPr lang="pt-BR" sz="3600" b="1" dirty="0" smtClean="0">
                <a:solidFill>
                  <a:schemeClr val="bg1"/>
                </a:solidFill>
                <a:latin typeface="Neutra Display" charset="0"/>
                <a:ea typeface="Neutra Display" charset="0"/>
                <a:cs typeface="Neutra Display" charset="0"/>
              </a:rPr>
              <a:t> (Levítico 23:27-29)</a:t>
            </a:r>
            <a:endParaRPr lang="es-PE"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2022313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6">
            <a:extLst>
              <a:ext uri="{FF2B5EF4-FFF2-40B4-BE49-F238E27FC236}">
                <a16:creationId xmlns="" xmlns:a16="http://schemas.microsoft.com/office/drawing/2014/main" id="{58F60721-D1C0-554A-835A-C340E45BD59C}"/>
              </a:ext>
            </a:extLst>
          </p:cNvPr>
          <p:cNvPicPr>
            <a:picLocks noChangeAspect="1"/>
          </p:cNvPicPr>
          <p:nvPr/>
        </p:nvPicPr>
        <p:blipFill rotWithShape="1">
          <a:blip r:embed="rId3"/>
          <a:srcRect l="10761"/>
          <a:stretch/>
        </p:blipFill>
        <p:spPr>
          <a:xfrm>
            <a:off x="0" y="0"/>
            <a:ext cx="6120066" cy="6858000"/>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 xmlns:a16="http://schemas.microsoft.com/office/drawing/2014/main" id="{6CA7A597-7D68-054C-A6C9-8118AB284C92}"/>
              </a:ext>
            </a:extLst>
          </p:cNvPr>
          <p:cNvSpPr/>
          <p:nvPr/>
        </p:nvSpPr>
        <p:spPr>
          <a:xfrm>
            <a:off x="5646822" y="985455"/>
            <a:ext cx="6609346" cy="4401205"/>
          </a:xfrm>
          <a:prstGeom prst="rect">
            <a:avLst/>
          </a:prstGeom>
        </p:spPr>
        <p:txBody>
          <a:bodyPr wrap="square">
            <a:spAutoFit/>
          </a:bodyPr>
          <a:lstStyle/>
          <a:p>
            <a:pPr marL="685800" indent="-685800">
              <a:buFont typeface="Wingdings" charset="2"/>
              <a:buChar char="ü"/>
            </a:pPr>
            <a:r>
              <a:rPr lang="es-PE" sz="4000" b="1" dirty="0" smtClean="0">
                <a:latin typeface="Neutra Display" charset="0"/>
                <a:ea typeface="Neutra Display" charset="0"/>
                <a:cs typeface="Neutra Display" charset="0"/>
              </a:rPr>
              <a:t>10º dia </a:t>
            </a:r>
            <a:r>
              <a:rPr lang="es-PE" sz="4000" b="1" dirty="0">
                <a:latin typeface="Neutra Display" charset="0"/>
                <a:ea typeface="Neutra Display" charset="0"/>
                <a:cs typeface="Neutra Display" charset="0"/>
              </a:rPr>
              <a:t>do </a:t>
            </a:r>
            <a:r>
              <a:rPr lang="es-PE" sz="4000" b="1" dirty="0" smtClean="0">
                <a:latin typeface="Neutra Display" charset="0"/>
                <a:ea typeface="Neutra Display" charset="0"/>
                <a:cs typeface="Neutra Display" charset="0"/>
              </a:rPr>
              <a:t>7º mês (Tishri);</a:t>
            </a:r>
          </a:p>
          <a:p>
            <a:pPr marL="685800" indent="-685800">
              <a:buFont typeface="Wingdings" charset="2"/>
              <a:buChar char="ü"/>
            </a:pPr>
            <a:r>
              <a:rPr lang="es-PE" sz="4000" b="1" dirty="0" smtClean="0">
                <a:latin typeface="Neutra Display" charset="0"/>
                <a:ea typeface="Neutra Display" charset="0"/>
                <a:cs typeface="Neutra Display" charset="0"/>
              </a:rPr>
              <a:t>Festa </a:t>
            </a:r>
            <a:r>
              <a:rPr lang="es-PE" sz="4000" b="1" dirty="0">
                <a:latin typeface="Neutra Display" charset="0"/>
                <a:ea typeface="Neutra Display" charset="0"/>
                <a:cs typeface="Neutra Display" charset="0"/>
              </a:rPr>
              <a:t>anual </a:t>
            </a:r>
            <a:r>
              <a:rPr lang="es-PE" sz="4000" b="1" dirty="0" smtClean="0">
                <a:latin typeface="Neutra Display" charset="0"/>
                <a:ea typeface="Neutra Display" charset="0"/>
                <a:cs typeface="Neutra Display" charset="0"/>
              </a:rPr>
              <a:t>Purificação (Sumo </a:t>
            </a:r>
            <a:r>
              <a:rPr lang="es-PE" sz="4000" b="1" dirty="0">
                <a:latin typeface="Neutra Display" charset="0"/>
                <a:ea typeface="Neutra Display" charset="0"/>
                <a:cs typeface="Neutra Display" charset="0"/>
              </a:rPr>
              <a:t>Sacerdote, Pessoas, </a:t>
            </a:r>
            <a:r>
              <a:rPr lang="es-PE" sz="4000" b="1" dirty="0" smtClean="0">
                <a:latin typeface="Neutra Display" charset="0"/>
                <a:ea typeface="Neutra Display" charset="0"/>
                <a:cs typeface="Neutra Display" charset="0"/>
              </a:rPr>
              <a:t>Santuário);</a:t>
            </a:r>
          </a:p>
          <a:p>
            <a:pPr marL="685800" indent="-685800">
              <a:buFont typeface="Wingdings" charset="2"/>
              <a:buChar char="ü"/>
            </a:pPr>
            <a:r>
              <a:rPr lang="es-PE" sz="4000" b="1" dirty="0" smtClean="0">
                <a:latin typeface="Neutra Display" charset="0"/>
                <a:ea typeface="Neutra Display" charset="0"/>
                <a:cs typeface="Neutra Display" charset="0"/>
              </a:rPr>
              <a:t>Santuário poluído por </a:t>
            </a:r>
            <a:r>
              <a:rPr lang="es-PE" sz="4000" b="1" dirty="0">
                <a:latin typeface="Neutra Display" charset="0"/>
                <a:ea typeface="Neutra Display" charset="0"/>
                <a:cs typeface="Neutra Display" charset="0"/>
              </a:rPr>
              <a:t>pecados </a:t>
            </a:r>
            <a:r>
              <a:rPr lang="es-PE" sz="4000" b="1" dirty="0" smtClean="0">
                <a:latin typeface="Neutra Display" charset="0"/>
                <a:ea typeface="Neutra Display" charset="0"/>
                <a:cs typeface="Neutra Display" charset="0"/>
              </a:rPr>
              <a:t>transferidos;</a:t>
            </a:r>
          </a:p>
          <a:p>
            <a:pPr marL="685800" indent="-685800">
              <a:buFont typeface="Wingdings" charset="2"/>
              <a:buChar char="ü"/>
            </a:pPr>
            <a:r>
              <a:rPr lang="es-PE" sz="4000" b="1" dirty="0" smtClean="0">
                <a:latin typeface="Neutra Display" charset="0"/>
                <a:ea typeface="Neutra Display" charset="0"/>
                <a:cs typeface="Neutra Display" charset="0"/>
              </a:rPr>
              <a:t>Purificação dos registros de pecado.</a:t>
            </a:r>
            <a:endParaRPr lang="es-PE" sz="2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894451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3">
            <a:extLst>
              <a:ext uri="{FF2B5EF4-FFF2-40B4-BE49-F238E27FC236}">
                <a16:creationId xmlns="" xmlns:a16="http://schemas.microsoft.com/office/drawing/2014/main" id="{DF228EC4-FC1E-564D-83B7-0A495EB5C204}"/>
              </a:ext>
            </a:extLst>
          </p:cNvPr>
          <p:cNvPicPr>
            <a:picLocks noChangeAspect="1"/>
          </p:cNvPicPr>
          <p:nvPr/>
        </p:nvPicPr>
        <p:blipFill rotWithShape="1">
          <a:blip r:embed="rId3"/>
          <a:srcRect l="25249"/>
          <a:stretch/>
        </p:blipFill>
        <p:spPr>
          <a:xfrm>
            <a:off x="2" y="192504"/>
            <a:ext cx="6295559" cy="5614738"/>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4" name="Rectángulo 1">
            <a:extLst>
              <a:ext uri="{FF2B5EF4-FFF2-40B4-BE49-F238E27FC236}">
                <a16:creationId xmlns="" xmlns:a16="http://schemas.microsoft.com/office/drawing/2014/main" id="{6CA7A597-7D68-054C-A6C9-8118AB284C92}"/>
              </a:ext>
            </a:extLst>
          </p:cNvPr>
          <p:cNvSpPr/>
          <p:nvPr/>
        </p:nvSpPr>
        <p:spPr>
          <a:xfrm>
            <a:off x="6345936" y="2349036"/>
            <a:ext cx="4901184" cy="1384995"/>
          </a:xfrm>
          <a:prstGeom prst="rect">
            <a:avLst/>
          </a:prstGeom>
        </p:spPr>
        <p:txBody>
          <a:bodyPr wrap="square">
            <a:spAutoFit/>
          </a:bodyPr>
          <a:lstStyle/>
          <a:p>
            <a:pPr algn="ctr"/>
            <a:r>
              <a:rPr lang="es-PE" sz="4800" b="1" dirty="0" smtClean="0">
                <a:latin typeface="Neutra Display" charset="0"/>
                <a:ea typeface="Neutra Display" charset="0"/>
                <a:cs typeface="Neutra Display" charset="0"/>
              </a:rPr>
              <a:t>Ritual da Expiação</a:t>
            </a:r>
          </a:p>
          <a:p>
            <a:pPr algn="ctr"/>
            <a:r>
              <a:rPr lang="es-PE" sz="3600" b="1" dirty="0" smtClean="0">
                <a:latin typeface="Neutra Display" charset="0"/>
                <a:ea typeface="Neutra Display" charset="0"/>
                <a:cs typeface="Neutra Display" charset="0"/>
              </a:rPr>
              <a:t>(Levítico 16)</a:t>
            </a:r>
            <a:endParaRPr lang="es-PE" sz="3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843911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
            <a:extLst>
              <a:ext uri="{FF2B5EF4-FFF2-40B4-BE49-F238E27FC236}">
                <a16:creationId xmlns="" xmlns:a16="http://schemas.microsoft.com/office/drawing/2014/main" id="{6C23BF39-7E08-4940-8A12-CEEF12EBC0B7}"/>
              </a:ext>
            </a:extLst>
          </p:cNvPr>
          <p:cNvPicPr>
            <a:picLocks noChangeAspect="1"/>
          </p:cNvPicPr>
          <p:nvPr/>
        </p:nvPicPr>
        <p:blipFill rotWithShape="1">
          <a:blip r:embed="rId3">
            <a:extLst>
              <a:ext uri="{28A0092B-C50C-407E-A947-70E740481C1C}">
                <a14:useLocalDpi xmlns:a14="http://schemas.microsoft.com/office/drawing/2010/main" val="0"/>
              </a:ext>
            </a:extLst>
          </a:blip>
          <a:srcRect l="19540"/>
          <a:stretch/>
        </p:blipFill>
        <p:spPr>
          <a:xfrm>
            <a:off x="-1" y="223586"/>
            <a:ext cx="7860633" cy="5615739"/>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1" name="Rectángulo 1">
            <a:extLst>
              <a:ext uri="{FF2B5EF4-FFF2-40B4-BE49-F238E27FC236}">
                <a16:creationId xmlns="" xmlns:a16="http://schemas.microsoft.com/office/drawing/2014/main" id="{6CA7A597-7D68-054C-A6C9-8118AB284C92}"/>
              </a:ext>
            </a:extLst>
          </p:cNvPr>
          <p:cNvSpPr/>
          <p:nvPr/>
        </p:nvSpPr>
        <p:spPr>
          <a:xfrm>
            <a:off x="6437697" y="914554"/>
            <a:ext cx="4901184" cy="584775"/>
          </a:xfrm>
          <a:prstGeom prst="rect">
            <a:avLst/>
          </a:prstGeom>
        </p:spPr>
        <p:txBody>
          <a:bodyPr wrap="square">
            <a:spAutoFit/>
          </a:bodyPr>
          <a:lstStyle/>
          <a:p>
            <a:pPr algn="ctr"/>
            <a:r>
              <a:rPr lang="es-PE" sz="3200" b="1" dirty="0" smtClean="0">
                <a:latin typeface="Neutra Display" charset="0"/>
                <a:ea typeface="Neutra Display" charset="0"/>
                <a:cs typeface="Neutra Display" charset="0"/>
              </a:rPr>
              <a:t>TIPOLOGIA DA FESTA</a:t>
            </a:r>
            <a:endParaRPr lang="es-PE" sz="2000" b="1" dirty="0">
              <a:latin typeface="Neutra Display" charset="0"/>
              <a:ea typeface="Neutra Display" charset="0"/>
              <a:cs typeface="Neutra Display" charset="0"/>
            </a:endParaRPr>
          </a:p>
        </p:txBody>
      </p:sp>
      <p:sp>
        <p:nvSpPr>
          <p:cNvPr id="15" name="Rectángulo 1">
            <a:extLst>
              <a:ext uri="{FF2B5EF4-FFF2-40B4-BE49-F238E27FC236}">
                <a16:creationId xmlns="" xmlns:a16="http://schemas.microsoft.com/office/drawing/2014/main" id="{6CA7A597-7D68-054C-A6C9-8118AB284C92}"/>
              </a:ext>
            </a:extLst>
          </p:cNvPr>
          <p:cNvSpPr/>
          <p:nvPr/>
        </p:nvSpPr>
        <p:spPr>
          <a:xfrm>
            <a:off x="5936542" y="1653775"/>
            <a:ext cx="6175248" cy="4031873"/>
          </a:xfrm>
          <a:prstGeom prst="rect">
            <a:avLst/>
          </a:prstGeom>
        </p:spPr>
        <p:txBody>
          <a:bodyPr wrap="square">
            <a:spAutoFit/>
          </a:bodyPr>
          <a:lstStyle/>
          <a:p>
            <a:pPr marL="285750" indent="-285750">
              <a:buFont typeface="Wingdings" pitchFamily="2" charset="2"/>
              <a:buChar char="ü"/>
            </a:pPr>
            <a:r>
              <a:rPr lang="es-PE" sz="3200" b="1" dirty="0" smtClean="0">
                <a:latin typeface="Neutra Display" charset="0"/>
                <a:ea typeface="Neutra Display" charset="0"/>
                <a:cs typeface="Neutra Display" charset="0"/>
              </a:rPr>
              <a:t>Ilustrava a obra </a:t>
            </a:r>
            <a:r>
              <a:rPr lang="es-PE" sz="3200" b="1" dirty="0">
                <a:latin typeface="Neutra Display" charset="0"/>
                <a:ea typeface="Neutra Display" charset="0"/>
                <a:cs typeface="Neutra Display" charset="0"/>
              </a:rPr>
              <a:t>de Cristo em favor do </a:t>
            </a:r>
            <a:r>
              <a:rPr lang="es-PE" sz="3200" b="1" dirty="0" smtClean="0">
                <a:latin typeface="Neutra Display" charset="0"/>
                <a:ea typeface="Neutra Display" charset="0"/>
                <a:cs typeface="Neutra Display" charset="0"/>
              </a:rPr>
              <a:t>pecador;</a:t>
            </a:r>
          </a:p>
          <a:p>
            <a:pPr marL="285750" indent="-285750">
              <a:buFont typeface="Wingdings" pitchFamily="2" charset="2"/>
              <a:buChar char="ü"/>
            </a:pPr>
            <a:r>
              <a:rPr lang="es-PE" sz="3200" b="1" dirty="0" smtClean="0">
                <a:latin typeface="Neutra Display" charset="0"/>
                <a:ea typeface="Neutra Display" charset="0"/>
                <a:cs typeface="Neutra Display" charset="0"/>
              </a:rPr>
              <a:t>O </a:t>
            </a:r>
            <a:r>
              <a:rPr lang="es-PE" sz="3200" b="1" dirty="0">
                <a:latin typeface="Neutra Display" charset="0"/>
                <a:ea typeface="Neutra Display" charset="0"/>
                <a:cs typeface="Neutra Display" charset="0"/>
              </a:rPr>
              <a:t>sacrifício de Cristo foi completo, mas os registros dos pecados </a:t>
            </a:r>
            <a:r>
              <a:rPr lang="es-PE" sz="3200" b="1" dirty="0" smtClean="0">
                <a:latin typeface="Neutra Display" charset="0"/>
                <a:ea typeface="Neutra Display" charset="0"/>
                <a:cs typeface="Neutra Display" charset="0"/>
              </a:rPr>
              <a:t>permaneceram no santuário;</a:t>
            </a:r>
          </a:p>
          <a:p>
            <a:pPr marL="285750" indent="-285750">
              <a:buFont typeface="Wingdings" pitchFamily="2" charset="2"/>
              <a:buChar char="ü"/>
            </a:pPr>
            <a:r>
              <a:rPr lang="es-PE" sz="3200" b="1" dirty="0" smtClean="0">
                <a:latin typeface="Neutra Display" charset="0"/>
                <a:ea typeface="Neutra Display" charset="0"/>
                <a:cs typeface="Neutra Display" charset="0"/>
              </a:rPr>
              <a:t>Obra de Intercessão </a:t>
            </a:r>
            <a:r>
              <a:rPr lang="es-PE" sz="3200" b="1" dirty="0">
                <a:latin typeface="Neutra Display" charset="0"/>
                <a:ea typeface="Neutra Display" charset="0"/>
                <a:cs typeface="Neutra Display" charset="0"/>
              </a:rPr>
              <a:t>e </a:t>
            </a:r>
            <a:r>
              <a:rPr lang="es-PE" sz="3200" b="1" dirty="0" smtClean="0">
                <a:latin typeface="Neutra Display" charset="0"/>
                <a:ea typeface="Neutra Display" charset="0"/>
                <a:cs typeface="Neutra Display" charset="0"/>
              </a:rPr>
              <a:t>julgamento;</a:t>
            </a:r>
          </a:p>
          <a:p>
            <a:pPr marL="285750" indent="-285750">
              <a:buFont typeface="Wingdings" pitchFamily="2" charset="2"/>
              <a:buChar char="ü"/>
            </a:pPr>
            <a:r>
              <a:rPr lang="es-PE" sz="3200" b="1" dirty="0" smtClean="0">
                <a:latin typeface="Neutra Display" charset="0"/>
                <a:ea typeface="Neutra Display" charset="0"/>
                <a:cs typeface="Neutra Display" charset="0"/>
              </a:rPr>
              <a:t>Juízo iniciando em 22/10/1844;</a:t>
            </a:r>
          </a:p>
          <a:p>
            <a:pPr marL="285750" indent="-285750">
              <a:buFont typeface="Wingdings" pitchFamily="2" charset="2"/>
              <a:buChar char="ü"/>
            </a:pPr>
            <a:r>
              <a:rPr lang="es-PE" sz="3200" b="1" dirty="0" smtClean="0">
                <a:latin typeface="Neutra Display" charset="0"/>
                <a:ea typeface="Neutra Display" charset="0"/>
                <a:cs typeface="Neutra Display" charset="0"/>
              </a:rPr>
              <a:t>Quando </a:t>
            </a:r>
            <a:r>
              <a:rPr lang="es-PE" sz="3200" b="1" dirty="0">
                <a:latin typeface="Neutra Display" charset="0"/>
                <a:ea typeface="Neutra Display" charset="0"/>
                <a:cs typeface="Neutra Display" charset="0"/>
              </a:rPr>
              <a:t>terminar, </a:t>
            </a:r>
            <a:r>
              <a:rPr lang="es-PE" sz="3200" b="1" dirty="0" smtClean="0">
                <a:latin typeface="Neutra Display" charset="0"/>
                <a:ea typeface="Neutra Display" charset="0"/>
                <a:cs typeface="Neutra Display" charset="0"/>
              </a:rPr>
              <a:t>Jesus volatrá à terra.</a:t>
            </a:r>
            <a:endParaRPr lang="es-PE" sz="32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289364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2637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l="21617"/>
          <a:stretch/>
        </p:blipFill>
        <p:spPr>
          <a:xfrm>
            <a:off x="0" y="0"/>
            <a:ext cx="6863852" cy="5823284"/>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 xmlns:a16="http://schemas.microsoft.com/office/drawing/2014/main" id="{6CA7A597-7D68-054C-A6C9-8118AB284C92}"/>
              </a:ext>
            </a:extLst>
          </p:cNvPr>
          <p:cNvSpPr/>
          <p:nvPr/>
        </p:nvSpPr>
        <p:spPr>
          <a:xfrm>
            <a:off x="6096000" y="2349036"/>
            <a:ext cx="5151120" cy="1384995"/>
          </a:xfrm>
          <a:prstGeom prst="rect">
            <a:avLst/>
          </a:prstGeom>
        </p:spPr>
        <p:txBody>
          <a:bodyPr wrap="square">
            <a:spAutoFit/>
          </a:bodyPr>
          <a:lstStyle/>
          <a:p>
            <a:pPr algn="ctr"/>
            <a:r>
              <a:rPr lang="es-PE" sz="4800" b="1" dirty="0" smtClean="0">
                <a:latin typeface="Neutra Display" charset="0"/>
                <a:ea typeface="Neutra Display" charset="0"/>
                <a:cs typeface="Neutra Display" charset="0"/>
              </a:rPr>
              <a:t>Festa dos Tabernáculos</a:t>
            </a:r>
          </a:p>
          <a:p>
            <a:pPr algn="ctr"/>
            <a:r>
              <a:rPr lang="es-PE" sz="3600" b="1" dirty="0" smtClean="0">
                <a:latin typeface="Neutra Display" charset="0"/>
                <a:ea typeface="Neutra Display" charset="0"/>
                <a:cs typeface="Neutra Display" charset="0"/>
              </a:rPr>
              <a:t>(Levítico 23:34-36) </a:t>
            </a:r>
            <a:endParaRPr lang="es-PE" sz="3600" b="1" dirty="0">
              <a:latin typeface="Neutra Display" charset="0"/>
              <a:ea typeface="Neutra Display" charset="0"/>
              <a:cs typeface="Neutra Display" charset="0"/>
            </a:endParaRPr>
          </a:p>
        </p:txBody>
      </p:sp>
      <p:sp>
        <p:nvSpPr>
          <p:cNvPr id="11" name="CaixaDeTexto 10"/>
          <p:cNvSpPr txBox="1"/>
          <p:nvPr/>
        </p:nvSpPr>
        <p:spPr>
          <a:xfrm>
            <a:off x="8341895" y="1203159"/>
            <a:ext cx="882316"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t-BR" sz="6600" b="1" dirty="0">
                <a:latin typeface="Neutra Display" charset="0"/>
                <a:ea typeface="Neutra Display" charset="0"/>
                <a:cs typeface="Neutra Display" charset="0"/>
              </a:rPr>
              <a:t>7</a:t>
            </a:r>
            <a:endParaRPr lang="pt-BR" sz="6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256562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a16="http://schemas.microsoft.com/office/drawing/2014/main" xmlns="" id="{6BC19BC0-C3C7-4D40-885D-449EBEC37A08}"/>
              </a:ext>
            </a:extLst>
          </p:cNvPr>
          <p:cNvSpPr/>
          <p:nvPr/>
        </p:nvSpPr>
        <p:spPr>
          <a:xfrm>
            <a:off x="797093" y="552699"/>
            <a:ext cx="10629900" cy="3970318"/>
          </a:xfrm>
          <a:prstGeom prst="rect">
            <a:avLst/>
          </a:prstGeom>
        </p:spPr>
        <p:txBody>
          <a:bodyPr wrap="square">
            <a:spAutoFit/>
          </a:bodyPr>
          <a:lstStyle/>
          <a:p>
            <a:pPr algn="ctr"/>
            <a:r>
              <a:rPr lang="pt-BR" sz="3600" b="1" dirty="0" smtClean="0">
                <a:solidFill>
                  <a:schemeClr val="bg1"/>
                </a:solidFill>
                <a:latin typeface="Neutra Display" charset="0"/>
                <a:ea typeface="Neutra Display" charset="0"/>
                <a:cs typeface="Neutra Display" charset="0"/>
              </a:rPr>
              <a:t>Fala </a:t>
            </a:r>
            <a:r>
              <a:rPr lang="pt-BR" sz="3600" b="1" dirty="0">
                <a:solidFill>
                  <a:schemeClr val="bg1"/>
                </a:solidFill>
                <a:latin typeface="Neutra Display" charset="0"/>
                <a:ea typeface="Neutra Display" charset="0"/>
                <a:cs typeface="Neutra Display" charset="0"/>
              </a:rPr>
              <a:t>aos filhos de Israel, dizendo: Aos quinze dias deste mês sétimo, será a Festa dos Tabernáculos ao SENHOR, por sete dias</a:t>
            </a:r>
            <a:r>
              <a:rPr lang="pt-BR" sz="3600" b="1" dirty="0" smtClean="0">
                <a:solidFill>
                  <a:schemeClr val="bg1"/>
                </a:solidFill>
                <a:latin typeface="Neutra Display" charset="0"/>
                <a:ea typeface="Neutra Display" charset="0"/>
                <a:cs typeface="Neutra Display" charset="0"/>
              </a:rPr>
              <a:t>. Ao </a:t>
            </a:r>
            <a:r>
              <a:rPr lang="pt-BR" sz="3600" b="1" dirty="0">
                <a:solidFill>
                  <a:schemeClr val="bg1"/>
                </a:solidFill>
                <a:latin typeface="Neutra Display" charset="0"/>
                <a:ea typeface="Neutra Display" charset="0"/>
                <a:cs typeface="Neutra Display" charset="0"/>
              </a:rPr>
              <a:t>primeiro dia, haverá santa convocação; nenhuma obra servil fareis. </a:t>
            </a:r>
            <a:r>
              <a:rPr lang="pt-BR" sz="3600" b="1" dirty="0" smtClean="0">
                <a:solidFill>
                  <a:schemeClr val="bg1"/>
                </a:solidFill>
                <a:latin typeface="Neutra Display" charset="0"/>
                <a:ea typeface="Neutra Display" charset="0"/>
                <a:cs typeface="Neutra Display" charset="0"/>
              </a:rPr>
              <a:t>Sete </a:t>
            </a:r>
            <a:r>
              <a:rPr lang="pt-BR" sz="3600" b="1" dirty="0">
                <a:solidFill>
                  <a:schemeClr val="bg1"/>
                </a:solidFill>
                <a:latin typeface="Neutra Display" charset="0"/>
                <a:ea typeface="Neutra Display" charset="0"/>
                <a:cs typeface="Neutra Display" charset="0"/>
              </a:rPr>
              <a:t>dias oferecereis ofertas queimadas ao SENHOR; ao dia oitavo, tereis santa convocação e oferecereis ofertas queimadas ao SENHOR; é reunião solene, nenhuma obra servil fareis.</a:t>
            </a:r>
            <a:br>
              <a:rPr lang="pt-BR" sz="3600" b="1" dirty="0">
                <a:solidFill>
                  <a:schemeClr val="bg1"/>
                </a:solidFill>
                <a:latin typeface="Neutra Display" charset="0"/>
                <a:ea typeface="Neutra Display" charset="0"/>
                <a:cs typeface="Neutra Display" charset="0"/>
              </a:rPr>
            </a:br>
            <a:r>
              <a:rPr lang="pt-BR" sz="3600" b="1" dirty="0" smtClean="0">
                <a:solidFill>
                  <a:schemeClr val="bg1"/>
                </a:solidFill>
                <a:latin typeface="Neutra Display" charset="0"/>
                <a:ea typeface="Neutra Display" charset="0"/>
                <a:cs typeface="Neutra Display" charset="0"/>
              </a:rPr>
              <a:t>(Levítico 23:34-36)</a:t>
            </a:r>
            <a:endParaRPr lang="es-PE"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896026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l="21617"/>
          <a:stretch/>
        </p:blipFill>
        <p:spPr>
          <a:xfrm>
            <a:off x="0" y="0"/>
            <a:ext cx="6863852" cy="5823284"/>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 xmlns:a16="http://schemas.microsoft.com/office/drawing/2014/main" id="{6CA7A597-7D68-054C-A6C9-8118AB284C92}"/>
              </a:ext>
            </a:extLst>
          </p:cNvPr>
          <p:cNvSpPr/>
          <p:nvPr/>
        </p:nvSpPr>
        <p:spPr>
          <a:xfrm>
            <a:off x="6304547" y="1210047"/>
            <a:ext cx="5151120" cy="3970318"/>
          </a:xfrm>
          <a:prstGeom prst="rect">
            <a:avLst/>
          </a:prstGeom>
        </p:spPr>
        <p:txBody>
          <a:bodyPr wrap="square">
            <a:spAutoFit/>
          </a:bodyPr>
          <a:lstStyle/>
          <a:p>
            <a:pPr marL="571500" indent="-571500">
              <a:buFont typeface="Wingdings" charset="2"/>
              <a:buChar char="ü"/>
            </a:pPr>
            <a:r>
              <a:rPr lang="es-PE" sz="3600" b="1" dirty="0" smtClean="0">
                <a:latin typeface="Neutra Display" charset="0"/>
                <a:ea typeface="Neutra Display" charset="0"/>
                <a:cs typeface="Neutra Display" charset="0"/>
              </a:rPr>
              <a:t>15 a 22 </a:t>
            </a:r>
            <a:r>
              <a:rPr lang="es-PE" sz="3600" b="1" dirty="0">
                <a:latin typeface="Neutra Display" charset="0"/>
                <a:ea typeface="Neutra Display" charset="0"/>
                <a:cs typeface="Neutra Display" charset="0"/>
              </a:rPr>
              <a:t>do </a:t>
            </a:r>
            <a:r>
              <a:rPr lang="es-PE" sz="3600" b="1" dirty="0" smtClean="0">
                <a:latin typeface="Neutra Display" charset="0"/>
                <a:ea typeface="Neutra Display" charset="0"/>
                <a:cs typeface="Neutra Display" charset="0"/>
              </a:rPr>
              <a:t>7º mês</a:t>
            </a:r>
            <a:r>
              <a:rPr lang="es-PE" sz="3600" b="1" dirty="0">
                <a:latin typeface="Neutra Display" charset="0"/>
                <a:ea typeface="Neutra Display" charset="0"/>
                <a:cs typeface="Neutra Display" charset="0"/>
              </a:rPr>
              <a:t> </a:t>
            </a:r>
            <a:r>
              <a:rPr lang="es-PE" sz="3600" b="1" dirty="0" smtClean="0">
                <a:latin typeface="Neutra Display" charset="0"/>
                <a:ea typeface="Neutra Display" charset="0"/>
                <a:cs typeface="Neutra Display" charset="0"/>
              </a:rPr>
              <a:t>(Tishri);</a:t>
            </a:r>
          </a:p>
          <a:p>
            <a:pPr marL="571500" indent="-571500">
              <a:buFont typeface="Wingdings" charset="2"/>
              <a:buChar char="ü"/>
            </a:pPr>
            <a:r>
              <a:rPr lang="es-PE" sz="3600" b="1" dirty="0" smtClean="0">
                <a:latin typeface="Neutra Display" charset="0"/>
                <a:ea typeface="Neutra Display" charset="0"/>
                <a:cs typeface="Neutra Display" charset="0"/>
              </a:rPr>
              <a:t>Celebração </a:t>
            </a:r>
            <a:r>
              <a:rPr lang="es-PE" sz="3600" b="1" dirty="0">
                <a:latin typeface="Neutra Display" charset="0"/>
                <a:ea typeface="Neutra Display" charset="0"/>
                <a:cs typeface="Neutra Display" charset="0"/>
              </a:rPr>
              <a:t>de alegria e </a:t>
            </a:r>
            <a:r>
              <a:rPr lang="es-PE" sz="3600" b="1" dirty="0" smtClean="0">
                <a:latin typeface="Neutra Display" charset="0"/>
                <a:ea typeface="Neutra Display" charset="0"/>
                <a:cs typeface="Neutra Display" charset="0"/>
              </a:rPr>
              <a:t>gratidão;</a:t>
            </a:r>
          </a:p>
          <a:p>
            <a:pPr marL="571500" indent="-571500">
              <a:buFont typeface="Wingdings" charset="2"/>
              <a:buChar char="ü"/>
            </a:pPr>
            <a:r>
              <a:rPr lang="es-PE" sz="3600" b="1" dirty="0" smtClean="0">
                <a:latin typeface="Neutra Display" charset="0"/>
                <a:ea typeface="Neutra Display" charset="0"/>
                <a:cs typeface="Neutra Display" charset="0"/>
              </a:rPr>
              <a:t>Lembravam-se do tempo da peregrinação no deserto;</a:t>
            </a:r>
          </a:p>
          <a:p>
            <a:pPr marL="571500" indent="-571500">
              <a:buFont typeface="Wingdings" charset="2"/>
              <a:buChar char="ü"/>
            </a:pPr>
            <a:r>
              <a:rPr lang="es-PE" sz="3600" b="1" dirty="0" smtClean="0">
                <a:latin typeface="Neutra Display" charset="0"/>
                <a:ea typeface="Neutra Display" charset="0"/>
                <a:cs typeface="Neutra Display" charset="0"/>
              </a:rPr>
              <a:t>Acenderam castiçais;</a:t>
            </a:r>
          </a:p>
          <a:p>
            <a:pPr marL="571500" indent="-571500">
              <a:buFont typeface="Wingdings" charset="2"/>
              <a:buChar char="ü"/>
            </a:pPr>
            <a:r>
              <a:rPr lang="es-PE" sz="3600" b="1" dirty="0" smtClean="0">
                <a:latin typeface="Neutra Display" charset="0"/>
                <a:ea typeface="Neutra Display" charset="0"/>
                <a:cs typeface="Neutra Display" charset="0"/>
              </a:rPr>
              <a:t>Salmos eram cantados</a:t>
            </a:r>
            <a:r>
              <a:rPr lang="es-PE" sz="3600" b="1" dirty="0">
                <a:latin typeface="Neutra Display" charset="0"/>
                <a:ea typeface="Neutra Display" charset="0"/>
                <a:cs typeface="Neutra Display" charset="0"/>
              </a:rPr>
              <a:t>.</a:t>
            </a:r>
            <a:endParaRPr lang="es-PE" sz="24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411726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4">
            <a:extLst>
              <a:ext uri="{FF2B5EF4-FFF2-40B4-BE49-F238E27FC236}">
                <a16:creationId xmlns="" xmlns:a16="http://schemas.microsoft.com/office/drawing/2014/main" id="{31EAE5B0-8353-F141-B5DF-97268396CC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91" t="19878"/>
          <a:stretch/>
        </p:blipFill>
        <p:spPr>
          <a:xfrm>
            <a:off x="-1" y="160421"/>
            <a:ext cx="7836629" cy="5598695"/>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1" name="Rectángulo 1">
            <a:extLst>
              <a:ext uri="{FF2B5EF4-FFF2-40B4-BE49-F238E27FC236}">
                <a16:creationId xmlns="" xmlns:a16="http://schemas.microsoft.com/office/drawing/2014/main" id="{6CA7A597-7D68-054C-A6C9-8118AB284C92}"/>
              </a:ext>
            </a:extLst>
          </p:cNvPr>
          <p:cNvSpPr/>
          <p:nvPr/>
        </p:nvSpPr>
        <p:spPr>
          <a:xfrm>
            <a:off x="6325403" y="1267480"/>
            <a:ext cx="4901184" cy="584775"/>
          </a:xfrm>
          <a:prstGeom prst="rect">
            <a:avLst/>
          </a:prstGeom>
        </p:spPr>
        <p:txBody>
          <a:bodyPr wrap="square">
            <a:spAutoFit/>
          </a:bodyPr>
          <a:lstStyle/>
          <a:p>
            <a:pPr algn="ctr"/>
            <a:r>
              <a:rPr lang="es-PE" sz="3200" b="1" dirty="0" smtClean="0">
                <a:latin typeface="Neutra Display" charset="0"/>
                <a:ea typeface="Neutra Display" charset="0"/>
                <a:cs typeface="Neutra Display" charset="0"/>
              </a:rPr>
              <a:t>TIPOLOGIA DA FESTA</a:t>
            </a:r>
            <a:endParaRPr lang="es-PE" sz="2000" b="1" dirty="0">
              <a:latin typeface="Neutra Display" charset="0"/>
              <a:ea typeface="Neutra Display" charset="0"/>
              <a:cs typeface="Neutra Display" charset="0"/>
            </a:endParaRPr>
          </a:p>
        </p:txBody>
      </p:sp>
      <p:sp>
        <p:nvSpPr>
          <p:cNvPr id="14" name="Rectángulo 1">
            <a:extLst>
              <a:ext uri="{FF2B5EF4-FFF2-40B4-BE49-F238E27FC236}">
                <a16:creationId xmlns="" xmlns:a16="http://schemas.microsoft.com/office/drawing/2014/main" id="{6CA7A597-7D68-054C-A6C9-8118AB284C92}"/>
              </a:ext>
            </a:extLst>
          </p:cNvPr>
          <p:cNvSpPr/>
          <p:nvPr/>
        </p:nvSpPr>
        <p:spPr>
          <a:xfrm>
            <a:off x="5872373" y="2151727"/>
            <a:ext cx="6175248" cy="2554545"/>
          </a:xfrm>
          <a:prstGeom prst="rect">
            <a:avLst/>
          </a:prstGeom>
        </p:spPr>
        <p:txBody>
          <a:bodyPr wrap="square">
            <a:spAutoFit/>
          </a:bodyPr>
          <a:lstStyle/>
          <a:p>
            <a:pPr marL="285750" indent="-285750">
              <a:buFont typeface="Wingdings" pitchFamily="2" charset="2"/>
              <a:buChar char="ü"/>
            </a:pPr>
            <a:r>
              <a:rPr lang="es-PE" sz="3200" b="1" dirty="0" smtClean="0">
                <a:latin typeface="Neutra Display" charset="0"/>
                <a:ea typeface="Neutra Display" charset="0"/>
                <a:cs typeface="Neutra Display" charset="0"/>
              </a:rPr>
              <a:t>Restaração dos ”Novos </a:t>
            </a:r>
            <a:r>
              <a:rPr lang="es-PE" sz="3200" b="1" dirty="0">
                <a:latin typeface="Neutra Display" charset="0"/>
                <a:ea typeface="Neutra Display" charset="0"/>
                <a:cs typeface="Neutra Display" charset="0"/>
              </a:rPr>
              <a:t>C</a:t>
            </a:r>
            <a:r>
              <a:rPr lang="es-PE" sz="3200" b="1" dirty="0" smtClean="0">
                <a:latin typeface="Neutra Display" charset="0"/>
                <a:ea typeface="Neutra Display" charset="0"/>
                <a:cs typeface="Neutra Display" charset="0"/>
              </a:rPr>
              <a:t>éus e </a:t>
            </a:r>
            <a:r>
              <a:rPr lang="es-PE" sz="3200" b="1" dirty="0">
                <a:latin typeface="Neutra Display" charset="0"/>
                <a:ea typeface="Neutra Display" charset="0"/>
                <a:cs typeface="Neutra Display" charset="0"/>
              </a:rPr>
              <a:t>N</a:t>
            </a:r>
            <a:r>
              <a:rPr lang="es-PE" sz="3200" b="1" dirty="0" smtClean="0">
                <a:latin typeface="Neutra Display" charset="0"/>
                <a:ea typeface="Neutra Display" charset="0"/>
                <a:cs typeface="Neutra Display" charset="0"/>
              </a:rPr>
              <a:t>ova Terra”(Isaías 66:22-23);</a:t>
            </a:r>
            <a:endParaRPr lang="es-PE" sz="3200" b="1" dirty="0">
              <a:latin typeface="Neutra Display" charset="0"/>
              <a:ea typeface="Neutra Display" charset="0"/>
              <a:cs typeface="Neutra Display" charset="0"/>
            </a:endParaRPr>
          </a:p>
          <a:p>
            <a:pPr marL="285750" indent="-285750">
              <a:buFont typeface="Wingdings" pitchFamily="2" charset="2"/>
              <a:buChar char="ü"/>
            </a:pPr>
            <a:r>
              <a:rPr lang="es-PE" sz="3200" b="1" dirty="0" smtClean="0">
                <a:latin typeface="Neutra Display" charset="0"/>
                <a:ea typeface="Neutra Display" charset="0"/>
                <a:cs typeface="Neutra Display" charset="0"/>
              </a:rPr>
              <a:t>Eternidade, momentos </a:t>
            </a:r>
            <a:r>
              <a:rPr lang="es-PE" sz="3200" b="1" dirty="0">
                <a:latin typeface="Neutra Display" charset="0"/>
                <a:ea typeface="Neutra Display" charset="0"/>
                <a:cs typeface="Neutra Display" charset="0"/>
              </a:rPr>
              <a:t>de </a:t>
            </a:r>
            <a:r>
              <a:rPr lang="es-PE" sz="3200" b="1" dirty="0" smtClean="0">
                <a:latin typeface="Neutra Display" charset="0"/>
                <a:ea typeface="Neutra Display" charset="0"/>
                <a:cs typeface="Neutra Display" charset="0"/>
              </a:rPr>
              <a:t>gratidão;</a:t>
            </a:r>
            <a:endParaRPr lang="es-PE" sz="3200" b="1" dirty="0">
              <a:latin typeface="Neutra Display" charset="0"/>
              <a:ea typeface="Neutra Display" charset="0"/>
              <a:cs typeface="Neutra Display" charset="0"/>
            </a:endParaRPr>
          </a:p>
          <a:p>
            <a:pPr marL="285750" indent="-285750">
              <a:buFont typeface="Wingdings" pitchFamily="2" charset="2"/>
              <a:buChar char="ü"/>
            </a:pPr>
            <a:r>
              <a:rPr lang="es-PE" sz="3200" b="1" dirty="0">
                <a:latin typeface="Neutra Display" charset="0"/>
                <a:ea typeface="Neutra Display" charset="0"/>
                <a:cs typeface="Neutra Display" charset="0"/>
              </a:rPr>
              <a:t>Redimidos </a:t>
            </a:r>
            <a:r>
              <a:rPr lang="es-PE" sz="3200" b="1" dirty="0" smtClean="0">
                <a:latin typeface="Neutra Display" charset="0"/>
                <a:ea typeface="Neutra Display" charset="0"/>
                <a:cs typeface="Neutra Display" charset="0"/>
              </a:rPr>
              <a:t>celebrando a vitória </a:t>
            </a:r>
            <a:r>
              <a:rPr lang="es-PE" sz="3200" b="1" dirty="0">
                <a:latin typeface="Neutra Display" charset="0"/>
                <a:ea typeface="Neutra Display" charset="0"/>
                <a:cs typeface="Neutra Display" charset="0"/>
              </a:rPr>
              <a:t>(</a:t>
            </a:r>
            <a:r>
              <a:rPr lang="es-PE" sz="3200" b="1" dirty="0" smtClean="0">
                <a:latin typeface="Neutra Display" charset="0"/>
                <a:ea typeface="Neutra Display" charset="0"/>
                <a:cs typeface="Neutra Display" charset="0"/>
              </a:rPr>
              <a:t>Ap 7:9,10</a:t>
            </a:r>
            <a:r>
              <a:rPr lang="es-PE" sz="3200" b="1" dirty="0">
                <a:latin typeface="Neutra Display" charset="0"/>
                <a:ea typeface="Neutra Display" charset="0"/>
                <a:cs typeface="Neutra Display" charset="0"/>
              </a:rPr>
              <a:t>; 14:3</a:t>
            </a:r>
            <a:r>
              <a:rPr lang="es-PE" sz="3200" b="1" dirty="0" smtClean="0">
                <a:latin typeface="Neutra Display" charset="0"/>
                <a:ea typeface="Neutra Display" charset="0"/>
                <a:cs typeface="Neutra Display" charset="0"/>
              </a:rPr>
              <a:t>).</a:t>
            </a:r>
            <a:endParaRPr lang="es-PE" sz="32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763769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1">
            <a:extLst>
              <a:ext uri="{FF2B5EF4-FFF2-40B4-BE49-F238E27FC236}">
                <a16:creationId xmlns="" xmlns:a16="http://schemas.microsoft.com/office/drawing/2014/main" id="{6CA7A597-7D68-054C-A6C9-8118AB284C92}"/>
              </a:ext>
            </a:extLst>
          </p:cNvPr>
          <p:cNvSpPr/>
          <p:nvPr/>
        </p:nvSpPr>
        <p:spPr>
          <a:xfrm>
            <a:off x="733445" y="2136338"/>
            <a:ext cx="5571102" cy="2585323"/>
          </a:xfrm>
          <a:prstGeom prst="rect">
            <a:avLst/>
          </a:prstGeom>
        </p:spPr>
        <p:txBody>
          <a:bodyPr wrap="square">
            <a:spAutoFit/>
          </a:bodyPr>
          <a:lstStyle/>
          <a:p>
            <a:r>
              <a:rPr lang="es-PE" sz="5400" b="1" dirty="0" smtClean="0">
                <a:solidFill>
                  <a:schemeClr val="bg1"/>
                </a:solidFill>
                <a:latin typeface="Neutra Display" charset="0"/>
                <a:ea typeface="Neutra Display" charset="0"/>
                <a:cs typeface="Neutra Display" charset="0"/>
              </a:rPr>
              <a:t>TROMBETAS</a:t>
            </a:r>
          </a:p>
          <a:p>
            <a:r>
              <a:rPr lang="es-PE" sz="5400" b="1" dirty="0" smtClean="0">
                <a:solidFill>
                  <a:schemeClr val="bg1"/>
                </a:solidFill>
                <a:latin typeface="Neutra Display" charset="0"/>
                <a:ea typeface="Neutra Display" charset="0"/>
                <a:cs typeface="Neutra Display" charset="0"/>
              </a:rPr>
              <a:t>EXPIAÇÃO</a:t>
            </a:r>
          </a:p>
          <a:p>
            <a:r>
              <a:rPr lang="es-PE" sz="5400" b="1" dirty="0" smtClean="0">
                <a:solidFill>
                  <a:schemeClr val="bg1"/>
                </a:solidFill>
                <a:latin typeface="Neutra Display" charset="0"/>
                <a:ea typeface="Neutra Display" charset="0"/>
                <a:cs typeface="Neutra Display" charset="0"/>
              </a:rPr>
              <a:t>TABERNÁCULOS</a:t>
            </a:r>
            <a:endParaRPr lang="es-PE" sz="5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457587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5925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B2663FC-20EB-0A40-9356-A489169978E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25" l="5267" r="97517">
                        <a14:foregroundMark x1="93650" y1="55400" x2="93650" y2="55400"/>
                        <a14:foregroundMark x1="10767" y1="61400" x2="10767" y2="61400"/>
                        <a14:foregroundMark x1="9400" y1="68350" x2="9400" y2="68350"/>
                        <a14:foregroundMark x1="7900" y1="62350" x2="7900" y2="62350"/>
                        <a14:foregroundMark x1="5883" y1="60275" x2="5883" y2="60275"/>
                        <a14:foregroundMark x1="6383" y1="76425" x2="6383" y2="76425"/>
                      </a14:backgroundRemoval>
                    </a14:imgEffect>
                  </a14:imgLayer>
                </a14:imgProps>
              </a:ext>
            </a:extLst>
          </a:blip>
          <a:srcRect l="7725" r="6478" b="33713"/>
          <a:stretch/>
        </p:blipFill>
        <p:spPr>
          <a:xfrm>
            <a:off x="0" y="631510"/>
            <a:ext cx="12191999" cy="6226490"/>
          </a:xfrm>
          <a:prstGeom prst="rect">
            <a:avLst/>
          </a:prstGeom>
        </p:spPr>
      </p:pic>
      <p:sp>
        <p:nvSpPr>
          <p:cNvPr id="7" name="Rectángulo 1">
            <a:extLst>
              <a:ext uri="{FF2B5EF4-FFF2-40B4-BE49-F238E27FC236}">
                <a16:creationId xmlns:a16="http://schemas.microsoft.com/office/drawing/2014/main" xmlns="" id="{6BC19BC0-C3C7-4D40-885D-449EBEC37A08}"/>
              </a:ext>
            </a:extLst>
          </p:cNvPr>
          <p:cNvSpPr/>
          <p:nvPr/>
        </p:nvSpPr>
        <p:spPr>
          <a:xfrm>
            <a:off x="631437" y="933658"/>
            <a:ext cx="10955724" cy="2554545"/>
          </a:xfrm>
          <a:prstGeom prst="rect">
            <a:avLst/>
          </a:prstGeom>
        </p:spPr>
        <p:txBody>
          <a:bodyPr wrap="square">
            <a:spAutoFit/>
          </a:bodyPr>
          <a:lstStyle/>
          <a:p>
            <a:pPr algn="ctr"/>
            <a:r>
              <a:rPr lang="pt-BR" sz="4000" b="1" dirty="0">
                <a:solidFill>
                  <a:prstClr val="black"/>
                </a:solidFill>
                <a:latin typeface="Neutra Display" charset="0"/>
                <a:ea typeface="Neutra Display" charset="0"/>
                <a:cs typeface="Neutra Display" charset="0"/>
              </a:rPr>
              <a:t>O povo de Israel </a:t>
            </a:r>
            <a:r>
              <a:rPr lang="pt-BR" sz="4000" b="1" dirty="0" smtClean="0">
                <a:solidFill>
                  <a:prstClr val="black"/>
                </a:solidFill>
                <a:latin typeface="Neutra Display" charset="0"/>
                <a:ea typeface="Neutra Display" charset="0"/>
                <a:cs typeface="Neutra Display" charset="0"/>
              </a:rPr>
              <a:t>celebrava SETE FESTAS ao </a:t>
            </a:r>
            <a:r>
              <a:rPr lang="pt-BR" sz="4000" b="1" dirty="0">
                <a:solidFill>
                  <a:prstClr val="black"/>
                </a:solidFill>
                <a:latin typeface="Neutra Display" charset="0"/>
                <a:ea typeface="Neutra Display" charset="0"/>
                <a:cs typeface="Neutra Display" charset="0"/>
              </a:rPr>
              <a:t>longo do ano. </a:t>
            </a:r>
            <a:r>
              <a:rPr lang="pt-BR" sz="4000" b="1" dirty="0" smtClean="0">
                <a:solidFill>
                  <a:prstClr val="black"/>
                </a:solidFill>
                <a:latin typeface="Neutra Display" charset="0"/>
                <a:ea typeface="Neutra Display" charset="0"/>
                <a:cs typeface="Neutra Display" charset="0"/>
              </a:rPr>
              <a:t>Elas comemoravam </a:t>
            </a:r>
            <a:r>
              <a:rPr lang="pt-BR" sz="4000" b="1" dirty="0">
                <a:solidFill>
                  <a:prstClr val="black"/>
                </a:solidFill>
                <a:latin typeface="Neutra Display" charset="0"/>
                <a:ea typeface="Neutra Display" charset="0"/>
                <a:cs typeface="Neutra Display" charset="0"/>
              </a:rPr>
              <a:t>eventos importantes </a:t>
            </a:r>
            <a:r>
              <a:rPr lang="pt-BR" sz="4000" b="1" dirty="0" smtClean="0">
                <a:solidFill>
                  <a:prstClr val="black"/>
                </a:solidFill>
                <a:latin typeface="Neutra Display" charset="0"/>
                <a:ea typeface="Neutra Display" charset="0"/>
                <a:cs typeface="Neutra Display" charset="0"/>
              </a:rPr>
              <a:t>da </a:t>
            </a:r>
            <a:r>
              <a:rPr lang="pt-BR" sz="4000" b="1" dirty="0">
                <a:solidFill>
                  <a:prstClr val="black"/>
                </a:solidFill>
                <a:latin typeface="Neutra Display" charset="0"/>
                <a:ea typeface="Neutra Display" charset="0"/>
                <a:cs typeface="Neutra Display" charset="0"/>
              </a:rPr>
              <a:t>história nacional, mas </a:t>
            </a:r>
            <a:r>
              <a:rPr lang="pt-BR" sz="4000" b="1" dirty="0" smtClean="0">
                <a:solidFill>
                  <a:prstClr val="black"/>
                </a:solidFill>
                <a:latin typeface="Neutra Display" charset="0"/>
                <a:ea typeface="Neutra Display" charset="0"/>
                <a:cs typeface="Neutra Display" charset="0"/>
              </a:rPr>
              <a:t>também eram figurativas ou </a:t>
            </a:r>
            <a:r>
              <a:rPr lang="pt-BR" sz="4000" b="1" dirty="0">
                <a:solidFill>
                  <a:prstClr val="black"/>
                </a:solidFill>
                <a:latin typeface="Neutra Display" charset="0"/>
                <a:ea typeface="Neutra Display" charset="0"/>
                <a:cs typeface="Neutra Display" charset="0"/>
              </a:rPr>
              <a:t>tipológicos, pois apontavam para eventos futuros de maior magnitude. </a:t>
            </a:r>
            <a:endParaRPr lang="pt-BR" sz="2400" b="1" dirty="0">
              <a:solidFill>
                <a:prstClr val="black"/>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2003242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a:extLst>
              <a:ext uri="{FF2B5EF4-FFF2-40B4-BE49-F238E27FC236}">
                <a16:creationId xmlns:a16="http://schemas.microsoft.com/office/drawing/2014/main" xmlns="" id="{5140FF68-07A0-4B48-A9D7-B834E20D3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ángulo 1">
            <a:extLst>
              <a:ext uri="{FF2B5EF4-FFF2-40B4-BE49-F238E27FC236}">
                <a16:creationId xmlns="" xmlns:a16="http://schemas.microsoft.com/office/drawing/2014/main" id="{7CD2B7B3-2C18-C24C-A4E2-167519B4FE86}"/>
              </a:ext>
            </a:extLst>
          </p:cNvPr>
          <p:cNvSpPr/>
          <p:nvPr/>
        </p:nvSpPr>
        <p:spPr>
          <a:xfrm>
            <a:off x="577641" y="1627949"/>
            <a:ext cx="6646119" cy="3046988"/>
          </a:xfrm>
          <a:prstGeom prst="rect">
            <a:avLst/>
          </a:prstGeom>
        </p:spPr>
        <p:txBody>
          <a:bodyPr wrap="square">
            <a:spAutoFit/>
          </a:bodyPr>
          <a:lstStyle/>
          <a:p>
            <a:pPr marL="285750" indent="-285750">
              <a:buFont typeface="Wingdings" pitchFamily="2" charset="2"/>
              <a:buChar char="ü"/>
            </a:pPr>
            <a:r>
              <a:rPr lang="pt-PT" sz="3200" b="1" dirty="0" smtClean="0">
                <a:solidFill>
                  <a:prstClr val="black"/>
                </a:solidFill>
                <a:latin typeface="Neutra Display" charset="0"/>
                <a:ea typeface="Neutra Display" charset="0"/>
                <a:cs typeface="Neutra Display" charset="0"/>
              </a:rPr>
              <a:t>Uma janela </a:t>
            </a:r>
            <a:r>
              <a:rPr lang="pt-PT" sz="3200" b="1" dirty="0">
                <a:solidFill>
                  <a:prstClr val="black"/>
                </a:solidFill>
                <a:latin typeface="Neutra Display" charset="0"/>
                <a:ea typeface="Neutra Display" charset="0"/>
                <a:cs typeface="Neutra Display" charset="0"/>
              </a:rPr>
              <a:t>para o conhecimento da </a:t>
            </a:r>
            <a:r>
              <a:rPr lang="pt-PT" sz="3200" b="1" dirty="0" smtClean="0">
                <a:solidFill>
                  <a:prstClr val="black"/>
                </a:solidFill>
                <a:latin typeface="Neutra Display" charset="0"/>
                <a:ea typeface="Neutra Display" charset="0"/>
                <a:cs typeface="Neutra Display" charset="0"/>
              </a:rPr>
              <a:t>salvação</a:t>
            </a:r>
            <a:r>
              <a:rPr lang="pt-PT" sz="3200" b="1" dirty="0">
                <a:solidFill>
                  <a:prstClr val="black"/>
                </a:solidFill>
                <a:latin typeface="Neutra Display" charset="0"/>
                <a:ea typeface="Neutra Display" charset="0"/>
                <a:cs typeface="Neutra Display" charset="0"/>
              </a:rPr>
              <a:t>;</a:t>
            </a:r>
            <a:endParaRPr lang="pt-PT" sz="3200" b="1" dirty="0" smtClean="0">
              <a:solidFill>
                <a:prstClr val="black"/>
              </a:solidFill>
              <a:latin typeface="Neutra Display" charset="0"/>
              <a:ea typeface="Neutra Display" charset="0"/>
              <a:cs typeface="Neutra Display" charset="0"/>
            </a:endParaRPr>
          </a:p>
          <a:p>
            <a:pPr marL="285750" indent="-285750">
              <a:buFont typeface="Wingdings" pitchFamily="2" charset="2"/>
              <a:buChar char="ü"/>
            </a:pPr>
            <a:r>
              <a:rPr lang="pt-PT" sz="3200" b="1" dirty="0" smtClean="0">
                <a:solidFill>
                  <a:prstClr val="black"/>
                </a:solidFill>
                <a:latin typeface="Neutra Display" charset="0"/>
                <a:ea typeface="Neutra Display" charset="0"/>
                <a:cs typeface="Neutra Display" charset="0"/>
              </a:rPr>
              <a:t>Ensinavam que a religião </a:t>
            </a:r>
            <a:r>
              <a:rPr lang="pt-PT" sz="3200" b="1" dirty="0">
                <a:solidFill>
                  <a:prstClr val="black"/>
                </a:solidFill>
                <a:latin typeface="Neutra Display" charset="0"/>
                <a:ea typeface="Neutra Display" charset="0"/>
                <a:cs typeface="Neutra Display" charset="0"/>
              </a:rPr>
              <a:t>é </a:t>
            </a:r>
            <a:r>
              <a:rPr lang="pt-PT" sz="3200" b="1" dirty="0" smtClean="0">
                <a:solidFill>
                  <a:prstClr val="black"/>
                </a:solidFill>
                <a:latin typeface="Neutra Display" charset="0"/>
                <a:ea typeface="Neutra Display" charset="0"/>
                <a:cs typeface="Neutra Display" charset="0"/>
              </a:rPr>
              <a:t>festiva e alegre</a:t>
            </a:r>
            <a:r>
              <a:rPr lang="pt-PT" sz="3200" b="1" dirty="0">
                <a:solidFill>
                  <a:prstClr val="black"/>
                </a:solidFill>
                <a:latin typeface="Neutra Display" charset="0"/>
                <a:ea typeface="Neutra Display" charset="0"/>
                <a:cs typeface="Neutra Display" charset="0"/>
              </a:rPr>
              <a:t>, e também </a:t>
            </a:r>
            <a:r>
              <a:rPr lang="pt-PT" sz="3200" b="1" dirty="0" smtClean="0">
                <a:solidFill>
                  <a:prstClr val="black"/>
                </a:solidFill>
                <a:latin typeface="Neutra Display" charset="0"/>
                <a:ea typeface="Neutra Display" charset="0"/>
                <a:cs typeface="Neutra Display" charset="0"/>
              </a:rPr>
              <a:t>celebravam </a:t>
            </a:r>
            <a:r>
              <a:rPr lang="pt-PT" sz="3200" b="1" dirty="0">
                <a:solidFill>
                  <a:prstClr val="black"/>
                </a:solidFill>
                <a:latin typeface="Neutra Display" charset="0"/>
                <a:ea typeface="Neutra Display" charset="0"/>
                <a:cs typeface="Neutra Display" charset="0"/>
              </a:rPr>
              <a:t>o plano de salvação estabelecido </a:t>
            </a:r>
            <a:r>
              <a:rPr lang="pt-PT" sz="3200" b="1" dirty="0" smtClean="0">
                <a:solidFill>
                  <a:prstClr val="black"/>
                </a:solidFill>
                <a:latin typeface="Neutra Display" charset="0"/>
                <a:ea typeface="Neutra Display" charset="0"/>
                <a:cs typeface="Neutra Display" charset="0"/>
              </a:rPr>
              <a:t>por Deus para salvar Seu povo; </a:t>
            </a:r>
          </a:p>
          <a:p>
            <a:pPr marL="285750" indent="-285750">
              <a:buFont typeface="Wingdings" pitchFamily="2" charset="2"/>
              <a:buChar char="ü"/>
            </a:pPr>
            <a:r>
              <a:rPr lang="pt-PT" sz="3200" b="1" dirty="0" smtClean="0">
                <a:solidFill>
                  <a:prstClr val="black"/>
                </a:solidFill>
                <a:latin typeface="Neutra Display" charset="0"/>
                <a:ea typeface="Neutra Display" charset="0"/>
                <a:cs typeface="Neutra Display" charset="0"/>
              </a:rPr>
              <a:t>Apontavam para um itinerário </a:t>
            </a:r>
            <a:r>
              <a:rPr lang="pt-PT" sz="3200" b="1" dirty="0">
                <a:solidFill>
                  <a:prstClr val="black"/>
                </a:solidFill>
                <a:latin typeface="Neutra Display" charset="0"/>
                <a:ea typeface="Neutra Display" charset="0"/>
                <a:cs typeface="Neutra Display" charset="0"/>
              </a:rPr>
              <a:t>da salvação.</a:t>
            </a:r>
            <a:endParaRPr lang="es-PE" sz="3200" b="1" dirty="0">
              <a:solidFill>
                <a:prstClr val="black"/>
              </a:solidFill>
              <a:latin typeface="Neutra Display" charset="0"/>
              <a:ea typeface="Neutra Display" charset="0"/>
              <a:cs typeface="Neutra Display" charset="0"/>
            </a:endParaRPr>
          </a:p>
        </p:txBody>
      </p:sp>
      <p:sp>
        <p:nvSpPr>
          <p:cNvPr id="5" name="Rectángulo 1">
            <a:extLst>
              <a:ext uri="{FF2B5EF4-FFF2-40B4-BE49-F238E27FC236}">
                <a16:creationId xmlns="" xmlns:a16="http://schemas.microsoft.com/office/drawing/2014/main" id="{7CD2B7B3-2C18-C24C-A4E2-167519B4FE86}"/>
              </a:ext>
            </a:extLst>
          </p:cNvPr>
          <p:cNvSpPr/>
          <p:nvPr/>
        </p:nvSpPr>
        <p:spPr>
          <a:xfrm>
            <a:off x="1379754" y="851202"/>
            <a:ext cx="3746982" cy="646331"/>
          </a:xfrm>
          <a:prstGeom prst="rect">
            <a:avLst/>
          </a:prstGeom>
        </p:spPr>
        <p:txBody>
          <a:bodyPr wrap="square">
            <a:spAutoFit/>
          </a:bodyPr>
          <a:lstStyle/>
          <a:p>
            <a:pPr algn="ctr"/>
            <a:r>
              <a:rPr lang="pt-PT" sz="3600" b="1" dirty="0" smtClean="0">
                <a:solidFill>
                  <a:prstClr val="black"/>
                </a:solidFill>
                <a:latin typeface="Neutra Display" charset="0"/>
                <a:ea typeface="Neutra Display" charset="0"/>
                <a:cs typeface="Neutra Display" charset="0"/>
              </a:rPr>
              <a:t>SETE FESTAS</a:t>
            </a:r>
            <a:endParaRPr lang="es-PE" sz="3600" b="1" dirty="0">
              <a:solidFill>
                <a:prstClr val="black"/>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45163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4">
            <a:extLst>
              <a:ext uri="{FF2B5EF4-FFF2-40B4-BE49-F238E27FC236}">
                <a16:creationId xmlns:a16="http://schemas.microsoft.com/office/drawing/2014/main" xmlns="" id="{788F5BF3-CAD9-C54E-871A-42B44284D45C}"/>
              </a:ext>
            </a:extLst>
          </p:cNvPr>
          <p:cNvSpPr/>
          <p:nvPr/>
        </p:nvSpPr>
        <p:spPr>
          <a:xfrm>
            <a:off x="1029348" y="1300596"/>
            <a:ext cx="10133304" cy="3477875"/>
          </a:xfrm>
          <a:prstGeom prst="rect">
            <a:avLst/>
          </a:prstGeom>
        </p:spPr>
        <p:txBody>
          <a:bodyPr wrap="square">
            <a:spAutoFit/>
          </a:bodyPr>
          <a:lstStyle/>
          <a:p>
            <a:pPr algn="ctr"/>
            <a:r>
              <a:rPr lang="pt-BR" sz="4400" b="1" dirty="0">
                <a:solidFill>
                  <a:prstClr val="black"/>
                </a:solidFill>
                <a:latin typeface="Neutra Display" charset="0"/>
                <a:ea typeface="Neutra Display" charset="0"/>
                <a:cs typeface="Neutra Display" charset="0"/>
              </a:rPr>
              <a:t>Outro detalhe importante é que a relação tipológica não </a:t>
            </a:r>
            <a:r>
              <a:rPr lang="pt-BR" sz="4400" b="1" dirty="0" smtClean="0">
                <a:solidFill>
                  <a:prstClr val="black"/>
                </a:solidFill>
                <a:latin typeface="Neutra Display" charset="0"/>
                <a:ea typeface="Neutra Display" charset="0"/>
                <a:cs typeface="Neutra Display" charset="0"/>
              </a:rPr>
              <a:t>era apenas </a:t>
            </a:r>
            <a:r>
              <a:rPr lang="pt-BR" sz="4400" b="1" dirty="0">
                <a:solidFill>
                  <a:prstClr val="black"/>
                </a:solidFill>
                <a:latin typeface="Neutra Display" charset="0"/>
                <a:ea typeface="Neutra Display" charset="0"/>
                <a:cs typeface="Neutra Display" charset="0"/>
              </a:rPr>
              <a:t>no evento em si, mas também em termos de tempo, ou seja, os eventos tipificados pelas </a:t>
            </a:r>
            <a:r>
              <a:rPr lang="pt-BR" sz="4400" b="1" dirty="0" smtClean="0">
                <a:solidFill>
                  <a:prstClr val="black"/>
                </a:solidFill>
                <a:latin typeface="Neutra Display" charset="0"/>
                <a:ea typeface="Neutra Display" charset="0"/>
                <a:cs typeface="Neutra Display" charset="0"/>
              </a:rPr>
              <a:t>festas tiveram </a:t>
            </a:r>
            <a:r>
              <a:rPr lang="pt-BR" sz="4400" b="1" dirty="0">
                <a:solidFill>
                  <a:prstClr val="black"/>
                </a:solidFill>
                <a:latin typeface="Neutra Display" charset="0"/>
                <a:ea typeface="Neutra Display" charset="0"/>
                <a:cs typeface="Neutra Display" charset="0"/>
              </a:rPr>
              <a:t>que ocorrer no mesmo dia e mês em </a:t>
            </a:r>
            <a:r>
              <a:rPr lang="pt-BR" sz="4400" b="1" dirty="0" smtClean="0">
                <a:solidFill>
                  <a:prstClr val="black"/>
                </a:solidFill>
                <a:latin typeface="Neutra Display" charset="0"/>
                <a:ea typeface="Neutra Display" charset="0"/>
                <a:cs typeface="Neutra Display" charset="0"/>
              </a:rPr>
              <a:t>que eram celebrados.</a:t>
            </a:r>
            <a:endParaRPr lang="pt-BR" sz="2800" b="1" dirty="0">
              <a:solidFill>
                <a:prstClr val="black"/>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676787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Rectángulo 1">
            <a:extLst>
              <a:ext uri="{FF2B5EF4-FFF2-40B4-BE49-F238E27FC236}">
                <a16:creationId xmlns="" xmlns:a16="http://schemas.microsoft.com/office/drawing/2014/main" id="{7CD2B7B3-2C18-C24C-A4E2-167519B4FE86}"/>
              </a:ext>
            </a:extLst>
          </p:cNvPr>
          <p:cNvSpPr/>
          <p:nvPr/>
        </p:nvSpPr>
        <p:spPr>
          <a:xfrm>
            <a:off x="1857801" y="2250454"/>
            <a:ext cx="2897079" cy="2308324"/>
          </a:xfrm>
          <a:prstGeom prst="rect">
            <a:avLst/>
          </a:prstGeom>
        </p:spPr>
        <p:txBody>
          <a:bodyPr wrap="square">
            <a:spAutoFit/>
          </a:bodyPr>
          <a:lstStyle/>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Páscoa</a:t>
            </a:r>
          </a:p>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Pães Asmos</a:t>
            </a:r>
          </a:p>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Primícias</a:t>
            </a:r>
          </a:p>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Pentecostes</a:t>
            </a:r>
            <a:endParaRPr lang="es-PE" sz="3600" b="1" dirty="0">
              <a:solidFill>
                <a:prstClr val="black"/>
              </a:solidFill>
              <a:latin typeface="Neutra Display" charset="0"/>
              <a:ea typeface="Neutra Display" charset="0"/>
              <a:cs typeface="Neutra Display" charset="0"/>
            </a:endParaRPr>
          </a:p>
        </p:txBody>
      </p:sp>
      <p:sp>
        <p:nvSpPr>
          <p:cNvPr id="6" name="Rectángulo 1">
            <a:extLst>
              <a:ext uri="{FF2B5EF4-FFF2-40B4-BE49-F238E27FC236}">
                <a16:creationId xmlns="" xmlns:a16="http://schemas.microsoft.com/office/drawing/2014/main" id="{7CD2B7B3-2C18-C24C-A4E2-167519B4FE86}"/>
              </a:ext>
            </a:extLst>
          </p:cNvPr>
          <p:cNvSpPr/>
          <p:nvPr/>
        </p:nvSpPr>
        <p:spPr>
          <a:xfrm>
            <a:off x="838584" y="845488"/>
            <a:ext cx="5452487" cy="646331"/>
          </a:xfrm>
          <a:prstGeom prst="rect">
            <a:avLst/>
          </a:prstGeom>
        </p:spPr>
        <p:txBody>
          <a:bodyPr wrap="square">
            <a:spAutoFit/>
          </a:bodyPr>
          <a:lstStyle/>
          <a:p>
            <a:pPr algn="ctr"/>
            <a:r>
              <a:rPr lang="pt-PT" sz="3600" b="1" dirty="0" smtClean="0">
                <a:solidFill>
                  <a:prstClr val="black"/>
                </a:solidFill>
                <a:latin typeface="Neutra Display" charset="0"/>
                <a:ea typeface="Neutra Display" charset="0"/>
                <a:cs typeface="Neutra Display" charset="0"/>
              </a:rPr>
              <a:t>FESTAS DA PRIMAVERA</a:t>
            </a:r>
            <a:endParaRPr lang="es-PE" sz="3600" b="1" dirty="0">
              <a:solidFill>
                <a:prstClr val="black"/>
              </a:solidFill>
              <a:latin typeface="Neutra Display" charset="0"/>
              <a:ea typeface="Neutra Display" charset="0"/>
              <a:cs typeface="Neutra Display" charset="0"/>
            </a:endParaRPr>
          </a:p>
        </p:txBody>
      </p:sp>
      <p:sp>
        <p:nvSpPr>
          <p:cNvPr id="7" name="Rectángulo 1">
            <a:extLst>
              <a:ext uri="{FF2B5EF4-FFF2-40B4-BE49-F238E27FC236}">
                <a16:creationId xmlns="" xmlns:a16="http://schemas.microsoft.com/office/drawing/2014/main" id="{7CD2B7B3-2C18-C24C-A4E2-167519B4FE86}"/>
              </a:ext>
            </a:extLst>
          </p:cNvPr>
          <p:cNvSpPr/>
          <p:nvPr/>
        </p:nvSpPr>
        <p:spPr>
          <a:xfrm>
            <a:off x="6096000" y="839010"/>
            <a:ext cx="5452487" cy="646331"/>
          </a:xfrm>
          <a:prstGeom prst="rect">
            <a:avLst/>
          </a:prstGeom>
        </p:spPr>
        <p:txBody>
          <a:bodyPr wrap="square">
            <a:spAutoFit/>
          </a:bodyPr>
          <a:lstStyle/>
          <a:p>
            <a:pPr algn="ctr"/>
            <a:r>
              <a:rPr lang="pt-PT" sz="3600" b="1" dirty="0" smtClean="0">
                <a:solidFill>
                  <a:prstClr val="black"/>
                </a:solidFill>
                <a:latin typeface="Neutra Display" charset="0"/>
                <a:ea typeface="Neutra Display" charset="0"/>
                <a:cs typeface="Neutra Display" charset="0"/>
              </a:rPr>
              <a:t>FESTAS DO OUTONO</a:t>
            </a:r>
            <a:endParaRPr lang="es-PE" sz="3600" b="1" dirty="0">
              <a:solidFill>
                <a:prstClr val="black"/>
              </a:solidFill>
              <a:latin typeface="Neutra Display" charset="0"/>
              <a:ea typeface="Neutra Display" charset="0"/>
              <a:cs typeface="Neutra Display" charset="0"/>
            </a:endParaRPr>
          </a:p>
        </p:txBody>
      </p:sp>
      <p:sp>
        <p:nvSpPr>
          <p:cNvPr id="8" name="Rectángulo 1">
            <a:extLst>
              <a:ext uri="{FF2B5EF4-FFF2-40B4-BE49-F238E27FC236}">
                <a16:creationId xmlns="" xmlns:a16="http://schemas.microsoft.com/office/drawing/2014/main" id="{7CD2B7B3-2C18-C24C-A4E2-167519B4FE86}"/>
              </a:ext>
            </a:extLst>
          </p:cNvPr>
          <p:cNvSpPr/>
          <p:nvPr/>
        </p:nvSpPr>
        <p:spPr>
          <a:xfrm>
            <a:off x="6911385" y="2274838"/>
            <a:ext cx="2897079" cy="2308324"/>
          </a:xfrm>
          <a:prstGeom prst="rect">
            <a:avLst/>
          </a:prstGeom>
        </p:spPr>
        <p:txBody>
          <a:bodyPr wrap="square">
            <a:spAutoFit/>
          </a:bodyPr>
          <a:lstStyle/>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Trombetas</a:t>
            </a:r>
          </a:p>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Expiação</a:t>
            </a:r>
          </a:p>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Tabernáculos</a:t>
            </a:r>
          </a:p>
          <a:p>
            <a:pPr marL="514350" indent="-514350" defTabSz="914400">
              <a:buFont typeface="Wingdings" pitchFamily="2" charset="2"/>
              <a:buAutoNum type="arabicPeriod"/>
            </a:pPr>
            <a:endParaRPr lang="es-PE" sz="3600" b="1" dirty="0">
              <a:solidFill>
                <a:prstClr val="black"/>
              </a:solidFill>
              <a:latin typeface="Neutra Display" charset="0"/>
              <a:ea typeface="Neutra Display" charset="0"/>
              <a:cs typeface="Neutra Display" charset="0"/>
            </a:endParaRPr>
          </a:p>
        </p:txBody>
      </p:sp>
      <p:sp>
        <p:nvSpPr>
          <p:cNvPr id="9" name="Rectángulo 1">
            <a:extLst>
              <a:ext uri="{FF2B5EF4-FFF2-40B4-BE49-F238E27FC236}">
                <a16:creationId xmlns="" xmlns:a16="http://schemas.microsoft.com/office/drawing/2014/main" id="{7CD2B7B3-2C18-C24C-A4E2-167519B4FE86}"/>
              </a:ext>
            </a:extLst>
          </p:cNvPr>
          <p:cNvSpPr/>
          <p:nvPr/>
        </p:nvSpPr>
        <p:spPr>
          <a:xfrm>
            <a:off x="680088" y="4935522"/>
            <a:ext cx="5452487" cy="1200329"/>
          </a:xfrm>
          <a:prstGeom prst="rect">
            <a:avLst/>
          </a:prstGeom>
        </p:spPr>
        <p:txBody>
          <a:bodyPr wrap="square">
            <a:spAutoFit/>
          </a:bodyPr>
          <a:lstStyle/>
          <a:p>
            <a:pPr algn="ctr"/>
            <a:r>
              <a:rPr lang="pt-PT" sz="3600" b="1" dirty="0" smtClean="0">
                <a:solidFill>
                  <a:prstClr val="white"/>
                </a:solidFill>
                <a:latin typeface="Neutra Display" charset="0"/>
                <a:ea typeface="Neutra Display" charset="0"/>
                <a:cs typeface="Neutra Display" charset="0"/>
              </a:rPr>
              <a:t>PRIMEIRA VINDA</a:t>
            </a:r>
          </a:p>
          <a:p>
            <a:pPr algn="ctr"/>
            <a:r>
              <a:rPr lang="pt-PT" sz="3600" b="1" dirty="0" smtClean="0">
                <a:solidFill>
                  <a:prstClr val="white"/>
                </a:solidFill>
                <a:latin typeface="Neutra Display" charset="0"/>
                <a:ea typeface="Neutra Display" charset="0"/>
                <a:cs typeface="Neutra Display" charset="0"/>
              </a:rPr>
              <a:t>DE CRISTO</a:t>
            </a:r>
            <a:endParaRPr lang="es-PE" sz="3600" b="1" dirty="0">
              <a:solidFill>
                <a:prstClr val="white"/>
              </a:solidFill>
              <a:latin typeface="Neutra Display" charset="0"/>
              <a:ea typeface="Neutra Display" charset="0"/>
              <a:cs typeface="Neutra Display" charset="0"/>
            </a:endParaRPr>
          </a:p>
        </p:txBody>
      </p:sp>
      <p:sp>
        <p:nvSpPr>
          <p:cNvPr id="10" name="Rectángulo 1">
            <a:extLst>
              <a:ext uri="{FF2B5EF4-FFF2-40B4-BE49-F238E27FC236}">
                <a16:creationId xmlns="" xmlns:a16="http://schemas.microsoft.com/office/drawing/2014/main" id="{7CD2B7B3-2C18-C24C-A4E2-167519B4FE86}"/>
              </a:ext>
            </a:extLst>
          </p:cNvPr>
          <p:cNvSpPr/>
          <p:nvPr/>
        </p:nvSpPr>
        <p:spPr>
          <a:xfrm>
            <a:off x="5937504" y="5014770"/>
            <a:ext cx="5452487" cy="1200329"/>
          </a:xfrm>
          <a:prstGeom prst="rect">
            <a:avLst/>
          </a:prstGeom>
        </p:spPr>
        <p:txBody>
          <a:bodyPr wrap="square">
            <a:spAutoFit/>
          </a:bodyPr>
          <a:lstStyle/>
          <a:p>
            <a:pPr algn="ctr"/>
            <a:r>
              <a:rPr lang="pt-PT" sz="3600" b="1" dirty="0" smtClean="0">
                <a:solidFill>
                  <a:prstClr val="white"/>
                </a:solidFill>
                <a:latin typeface="Neutra Display" charset="0"/>
                <a:ea typeface="Neutra Display" charset="0"/>
                <a:cs typeface="Neutra Display" charset="0"/>
              </a:rPr>
              <a:t>SEGUNDA VINDA</a:t>
            </a:r>
          </a:p>
          <a:p>
            <a:pPr algn="ctr"/>
            <a:r>
              <a:rPr lang="pt-PT" sz="3600" b="1" dirty="0" smtClean="0">
                <a:solidFill>
                  <a:prstClr val="white"/>
                </a:solidFill>
                <a:latin typeface="Neutra Display" charset="0"/>
                <a:ea typeface="Neutra Display" charset="0"/>
                <a:cs typeface="Neutra Display" charset="0"/>
              </a:rPr>
              <a:t>DE CRISTO</a:t>
            </a:r>
            <a:endParaRPr lang="es-PE" sz="3600" b="1" dirty="0">
              <a:solidFill>
                <a:prstClr val="white"/>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57880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1">
            <a:extLst>
              <a:ext uri="{FF2B5EF4-FFF2-40B4-BE49-F238E27FC236}">
                <a16:creationId xmlns="" xmlns:a16="http://schemas.microsoft.com/office/drawing/2014/main" id="{6CA7A597-7D68-054C-A6C9-8118AB284C92}"/>
              </a:ext>
            </a:extLst>
          </p:cNvPr>
          <p:cNvSpPr/>
          <p:nvPr/>
        </p:nvSpPr>
        <p:spPr>
          <a:xfrm>
            <a:off x="877824" y="1526076"/>
            <a:ext cx="4901184" cy="3416320"/>
          </a:xfrm>
          <a:prstGeom prst="rect">
            <a:avLst/>
          </a:prstGeom>
        </p:spPr>
        <p:txBody>
          <a:bodyPr wrap="square">
            <a:spAutoFit/>
          </a:bodyPr>
          <a:lstStyle/>
          <a:p>
            <a:r>
              <a:rPr lang="es-PE" sz="5400" b="1" dirty="0" smtClean="0">
                <a:solidFill>
                  <a:schemeClr val="bg1"/>
                </a:solidFill>
                <a:latin typeface="Neutra Display" charset="0"/>
                <a:ea typeface="Neutra Display" charset="0"/>
                <a:cs typeface="Neutra Display" charset="0"/>
              </a:rPr>
              <a:t>PÁSCOA</a:t>
            </a:r>
          </a:p>
          <a:p>
            <a:r>
              <a:rPr lang="es-PE" sz="5400" b="1" dirty="0" smtClean="0">
                <a:solidFill>
                  <a:schemeClr val="bg1"/>
                </a:solidFill>
                <a:latin typeface="Neutra Display" charset="0"/>
                <a:ea typeface="Neutra Display" charset="0"/>
                <a:cs typeface="Neutra Display" charset="0"/>
              </a:rPr>
              <a:t>PÃES ASMOS</a:t>
            </a:r>
          </a:p>
          <a:p>
            <a:r>
              <a:rPr lang="es-PE" sz="5400" b="1" dirty="0" smtClean="0">
                <a:solidFill>
                  <a:schemeClr val="bg1"/>
                </a:solidFill>
                <a:latin typeface="Neutra Display" charset="0"/>
                <a:ea typeface="Neutra Display" charset="0"/>
                <a:cs typeface="Neutra Display" charset="0"/>
              </a:rPr>
              <a:t>PRIMÍCIAS</a:t>
            </a:r>
          </a:p>
          <a:p>
            <a:r>
              <a:rPr lang="es-PE" sz="5400" b="1" dirty="0" smtClean="0">
                <a:solidFill>
                  <a:schemeClr val="bg1"/>
                </a:solidFill>
                <a:latin typeface="Neutra Display" charset="0"/>
                <a:ea typeface="Neutra Display" charset="0"/>
                <a:cs typeface="Neutra Display" charset="0"/>
              </a:rPr>
              <a:t>PENTECOSTES</a:t>
            </a:r>
            <a:endParaRPr lang="es-PE" sz="5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2060137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0"/>
            <a:ext cx="12191999" cy="6858000"/>
          </a:xfrm>
          <a:prstGeom prst="rect">
            <a:avLst/>
          </a:prstGeom>
        </p:spPr>
      </p:pic>
      <p:sp>
        <p:nvSpPr>
          <p:cNvPr id="5" name="Rectángulo 1">
            <a:extLst>
              <a:ext uri="{FF2B5EF4-FFF2-40B4-BE49-F238E27FC236}">
                <a16:creationId xmlns="" xmlns:a16="http://schemas.microsoft.com/office/drawing/2014/main" id="{7CD2B7B3-2C18-C24C-A4E2-167519B4FE86}"/>
              </a:ext>
            </a:extLst>
          </p:cNvPr>
          <p:cNvSpPr/>
          <p:nvPr/>
        </p:nvSpPr>
        <p:spPr>
          <a:xfrm>
            <a:off x="4620769" y="2290239"/>
            <a:ext cx="7571231" cy="830997"/>
          </a:xfrm>
          <a:prstGeom prst="rect">
            <a:avLst/>
          </a:prstGeom>
        </p:spPr>
        <p:txBody>
          <a:bodyPr wrap="square">
            <a:spAutoFit/>
          </a:bodyPr>
          <a:lstStyle/>
          <a:p>
            <a:pPr algn="ctr"/>
            <a:r>
              <a:rPr lang="pt-PT" sz="4800" b="1" dirty="0" smtClean="0">
                <a:solidFill>
                  <a:prstClr val="white"/>
                </a:solidFill>
                <a:latin typeface="Neutra Display" charset="0"/>
                <a:ea typeface="Neutra Display" charset="0"/>
                <a:cs typeface="Neutra Display" charset="0"/>
              </a:rPr>
              <a:t>AS FESTAS </a:t>
            </a:r>
            <a:r>
              <a:rPr lang="pt-PT" sz="4800" b="1" dirty="0" smtClean="0">
                <a:solidFill>
                  <a:prstClr val="white"/>
                </a:solidFill>
                <a:latin typeface="Neutra Display" charset="0"/>
                <a:ea typeface="Neutra Display" charset="0"/>
                <a:cs typeface="Neutra Display" charset="0"/>
              </a:rPr>
              <a:t>DO OUTONO</a:t>
            </a:r>
            <a:endParaRPr lang="es-PE" sz="4800" b="1" dirty="0">
              <a:solidFill>
                <a:prstClr val="white"/>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069149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838200" y="1023493"/>
            <a:ext cx="10515600" cy="1325563"/>
          </a:xfrm>
        </p:spPr>
        <p:txBody>
          <a:bodyPr/>
          <a:lstStyle/>
          <a:p>
            <a:pPr algn="ctr"/>
            <a:r>
              <a:rPr lang="pt-BR" b="1" dirty="0" smtClean="0">
                <a:latin typeface="Neutra Display" charset="0"/>
                <a:ea typeface="Neutra Display" charset="0"/>
                <a:cs typeface="Neutra Display" charset="0"/>
              </a:rPr>
              <a:t>CALENDÁRIO DOS HEBREUS</a:t>
            </a:r>
            <a:endParaRPr lang="pt-BR" b="1" dirty="0">
              <a:latin typeface="Neutra Display" charset="0"/>
              <a:ea typeface="Neutra Display" charset="0"/>
              <a:cs typeface="Neutra Display" charset="0"/>
            </a:endParaRPr>
          </a:p>
        </p:txBody>
      </p:sp>
      <p:graphicFrame>
        <p:nvGraphicFramePr>
          <p:cNvPr id="4" name="Tabela 3"/>
          <p:cNvGraphicFramePr>
            <a:graphicFrameLocks noGrp="1"/>
          </p:cNvGraphicFramePr>
          <p:nvPr/>
        </p:nvGraphicFramePr>
        <p:xfrm>
          <a:off x="1975105" y="2200994"/>
          <a:ext cx="8522207" cy="3200400"/>
        </p:xfrm>
        <a:graphic>
          <a:graphicData uri="http://schemas.openxmlformats.org/drawingml/2006/table">
            <a:tbl>
              <a:tblPr firstRow="1" bandRow="1">
                <a:tableStyleId>{1E171933-4619-4E11-9A3F-F7608DF75F80}</a:tableStyleId>
              </a:tblPr>
              <a:tblGrid>
                <a:gridCol w="1303339"/>
                <a:gridCol w="3059210"/>
                <a:gridCol w="4159658"/>
              </a:tblGrid>
              <a:tr h="370840">
                <a:tc>
                  <a:txBody>
                    <a:bodyPr/>
                    <a:lstStyle/>
                    <a:p>
                      <a:pPr algn="ct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MÊS</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CORRESPONDÊNCIA</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1</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NISÃ (ABIBE)</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MARÇO OU ABRIL</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2</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LIAR (ZIVE)</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ABRIL OU MAIO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3</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SIVÃ</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MAIO</a:t>
                      </a:r>
                      <a:r>
                        <a:rPr lang="pt-BR" sz="2400" b="1" i="0" baseline="0" dirty="0" smtClean="0">
                          <a:solidFill>
                            <a:sysClr val="windowText" lastClr="000000"/>
                          </a:solidFill>
                          <a:latin typeface="Neutra Display" charset="0"/>
                          <a:ea typeface="Neutra Display" charset="0"/>
                          <a:cs typeface="Neutra Display" charset="0"/>
                        </a:rPr>
                        <a:t> OU JUNHO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4</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TAMUZ</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JUNHO OU JULHO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5</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ABE</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JULHO OU AGOSTO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6</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ELUL</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AGOSTO OU SETEMBRO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1094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19221</TotalTime>
  <Words>1680</Words>
  <Application>Microsoft Macintosh PowerPoint</Application>
  <PresentationFormat>Widescreen</PresentationFormat>
  <Paragraphs>146</Paragraphs>
  <Slides>25</Slides>
  <Notes>14</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25</vt:i4>
      </vt:variant>
    </vt:vector>
  </HeadingPairs>
  <TitlesOfParts>
    <vt:vector size="32" baseType="lpstr">
      <vt:lpstr>Calibri Light</vt:lpstr>
      <vt:lpstr>Mangal</vt:lpstr>
      <vt:lpstr>Neutra Display</vt:lpstr>
      <vt:lpstr>Wingdings</vt:lpstr>
      <vt:lpstr>Arial</vt:lpstr>
      <vt:lpstr>Calibri</vt:lpstr>
      <vt:lpstr>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CALENDÁRIO DOS HEBREUS</vt:lpstr>
      <vt:lpstr>CALENDÁRIO DOS HEBREUS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Joel Flores Vidarte</dc:creator>
  <cp:lastModifiedBy>arilton7@gmail.com</cp:lastModifiedBy>
  <cp:revision>147</cp:revision>
  <dcterms:created xsi:type="dcterms:W3CDTF">2019-06-06T21:51:05Z</dcterms:created>
  <dcterms:modified xsi:type="dcterms:W3CDTF">2019-08-06T10:54:10Z</dcterms:modified>
</cp:coreProperties>
</file>