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1" r:id="rId1"/>
  </p:sldMasterIdLst>
  <p:notesMasterIdLst>
    <p:notesMasterId r:id="rId45"/>
  </p:notesMasterIdLst>
  <p:sldIdLst>
    <p:sldId id="314" r:id="rId2"/>
    <p:sldId id="257" r:id="rId3"/>
    <p:sldId id="316" r:id="rId4"/>
    <p:sldId id="272" r:id="rId5"/>
    <p:sldId id="317" r:id="rId6"/>
    <p:sldId id="318" r:id="rId7"/>
    <p:sldId id="319" r:id="rId8"/>
    <p:sldId id="320" r:id="rId9"/>
    <p:sldId id="321" r:id="rId10"/>
    <p:sldId id="322" r:id="rId11"/>
    <p:sldId id="323" r:id="rId12"/>
    <p:sldId id="326" r:id="rId13"/>
    <p:sldId id="328" r:id="rId14"/>
    <p:sldId id="329" r:id="rId15"/>
    <p:sldId id="330" r:id="rId16"/>
    <p:sldId id="331" r:id="rId17"/>
    <p:sldId id="332" r:id="rId18"/>
    <p:sldId id="333" r:id="rId19"/>
    <p:sldId id="335" r:id="rId20"/>
    <p:sldId id="337" r:id="rId21"/>
    <p:sldId id="352" r:id="rId22"/>
    <p:sldId id="355" r:id="rId23"/>
    <p:sldId id="356" r:id="rId24"/>
    <p:sldId id="357" r:id="rId25"/>
    <p:sldId id="358" r:id="rId26"/>
    <p:sldId id="359" r:id="rId27"/>
    <p:sldId id="360" r:id="rId28"/>
    <p:sldId id="375" r:id="rId29"/>
    <p:sldId id="361" r:id="rId30"/>
    <p:sldId id="362" r:id="rId31"/>
    <p:sldId id="363" r:id="rId32"/>
    <p:sldId id="364" r:id="rId33"/>
    <p:sldId id="374" r:id="rId34"/>
    <p:sldId id="365" r:id="rId35"/>
    <p:sldId id="366" r:id="rId36"/>
    <p:sldId id="367" r:id="rId37"/>
    <p:sldId id="368" r:id="rId38"/>
    <p:sldId id="369" r:id="rId39"/>
    <p:sldId id="370" r:id="rId40"/>
    <p:sldId id="371" r:id="rId41"/>
    <p:sldId id="372" r:id="rId42"/>
    <p:sldId id="373" r:id="rId43"/>
    <p:sldId id="315"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3F26"/>
    <a:srgbClr val="1F1860"/>
    <a:srgbClr val="0118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Estilo Escuro 2 - Ênfase 5/Ênfas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Estilo Médio 1 - Ênfas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49"/>
    <p:restoredTop sz="75874"/>
  </p:normalViewPr>
  <p:slideViewPr>
    <p:cSldViewPr snapToGrid="0" snapToObjects="1">
      <p:cViewPr>
        <p:scale>
          <a:sx n="70" d="100"/>
          <a:sy n="70" d="100"/>
        </p:scale>
        <p:origin x="1288" y="6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E6E62-28B5-9040-B617-4C5DE410F75A}" type="datetimeFigureOut">
              <a:rPr lang="es-PE" smtClean="0"/>
              <a:t>6/08/19</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8BCB2-BEA8-5545-93D0-F3F8DD1ABF3A}" type="slidenum">
              <a:rPr lang="es-PE" smtClean="0"/>
              <a:t>‹n.º›</a:t>
            </a:fld>
            <a:endParaRPr lang="es-PE"/>
          </a:p>
        </p:txBody>
      </p:sp>
    </p:spTree>
    <p:extLst>
      <p:ext uri="{BB962C8B-B14F-4D97-AF65-F5344CB8AC3E}">
        <p14:creationId xmlns:p14="http://schemas.microsoft.com/office/powerpoint/2010/main" val="241425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E958BCB2-BEA8-5545-93D0-F3F8DD1ABF3A}" type="slidenum">
              <a:rPr lang="es-PE" smtClean="0"/>
              <a:t>2</a:t>
            </a:fld>
            <a:endParaRPr lang="es-PE"/>
          </a:p>
        </p:txBody>
      </p:sp>
    </p:spTree>
    <p:extLst>
      <p:ext uri="{BB962C8B-B14F-4D97-AF65-F5344CB8AC3E}">
        <p14:creationId xmlns:p14="http://schemas.microsoft.com/office/powerpoint/2010/main" val="3209517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28</a:t>
            </a:fld>
            <a:endParaRPr lang="pt-BR"/>
          </a:p>
        </p:txBody>
      </p:sp>
    </p:spTree>
    <p:extLst>
      <p:ext uri="{BB962C8B-B14F-4D97-AF65-F5344CB8AC3E}">
        <p14:creationId xmlns:p14="http://schemas.microsoft.com/office/powerpoint/2010/main" val="98196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29</a:t>
            </a:fld>
            <a:endParaRPr lang="pt-BR"/>
          </a:p>
        </p:txBody>
      </p:sp>
    </p:spTree>
    <p:extLst>
      <p:ext uri="{BB962C8B-B14F-4D97-AF65-F5344CB8AC3E}">
        <p14:creationId xmlns:p14="http://schemas.microsoft.com/office/powerpoint/2010/main" val="95852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32</a:t>
            </a:fld>
            <a:endParaRPr lang="pt-BR"/>
          </a:p>
        </p:txBody>
      </p:sp>
    </p:spTree>
    <p:extLst>
      <p:ext uri="{BB962C8B-B14F-4D97-AF65-F5344CB8AC3E}">
        <p14:creationId xmlns:p14="http://schemas.microsoft.com/office/powerpoint/2010/main" val="954624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33</a:t>
            </a:fld>
            <a:endParaRPr lang="pt-BR"/>
          </a:p>
        </p:txBody>
      </p:sp>
    </p:spTree>
    <p:extLst>
      <p:ext uri="{BB962C8B-B14F-4D97-AF65-F5344CB8AC3E}">
        <p14:creationId xmlns:p14="http://schemas.microsoft.com/office/powerpoint/2010/main" val="224079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34</a:t>
            </a:fld>
            <a:endParaRPr lang="pt-BR"/>
          </a:p>
        </p:txBody>
      </p:sp>
    </p:spTree>
    <p:extLst>
      <p:ext uri="{BB962C8B-B14F-4D97-AF65-F5344CB8AC3E}">
        <p14:creationId xmlns:p14="http://schemas.microsoft.com/office/powerpoint/2010/main" val="1600370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37</a:t>
            </a:fld>
            <a:endParaRPr lang="pt-BR"/>
          </a:p>
        </p:txBody>
      </p:sp>
    </p:spTree>
    <p:extLst>
      <p:ext uri="{BB962C8B-B14F-4D97-AF65-F5344CB8AC3E}">
        <p14:creationId xmlns:p14="http://schemas.microsoft.com/office/powerpoint/2010/main" val="235575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40</a:t>
            </a:fld>
            <a:endParaRPr lang="pt-BR"/>
          </a:p>
        </p:txBody>
      </p:sp>
    </p:spTree>
    <p:extLst>
      <p:ext uri="{BB962C8B-B14F-4D97-AF65-F5344CB8AC3E}">
        <p14:creationId xmlns:p14="http://schemas.microsoft.com/office/powerpoint/2010/main" val="1308444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41</a:t>
            </a:fld>
            <a:endParaRPr lang="pt-BR"/>
          </a:p>
        </p:txBody>
      </p:sp>
    </p:spTree>
    <p:extLst>
      <p:ext uri="{BB962C8B-B14F-4D97-AF65-F5344CB8AC3E}">
        <p14:creationId xmlns:p14="http://schemas.microsoft.com/office/powerpoint/2010/main" val="367970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3</a:t>
            </a:fld>
            <a:endParaRPr lang="es-PE"/>
          </a:p>
        </p:txBody>
      </p:sp>
    </p:spTree>
    <p:extLst>
      <p:ext uri="{BB962C8B-B14F-4D97-AF65-F5344CB8AC3E}">
        <p14:creationId xmlns:p14="http://schemas.microsoft.com/office/powerpoint/2010/main" val="1005112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a:solidFill>
                  <a:schemeClr val="tx1"/>
                </a:solidFill>
                <a:effectLst/>
                <a:latin typeface="+mn-lt"/>
                <a:ea typeface="+mn-ea"/>
                <a:cs typeface="+mn-cs"/>
              </a:rPr>
              <a:t>Las fiestas bíblicas del pueblo de Israel eran una ventana abierta para el conocimiento de la salvación. Entenderlas es esencial para conocer la manera cómo Dios enseñaba al pueblo que la religión es festiva y alegre, y también para celebrar el plan de salvación establecido desde la eternidad. Así fue como Dios mostró Su itinerario para salvar a la humanidad</a:t>
            </a:r>
            <a:r>
              <a:rPr lang="es-PE" dirty="0">
                <a:effectLst/>
              </a:rPr>
              <a:t> </a:t>
            </a:r>
            <a:endParaRPr lang="es-PE" sz="1200" kern="1200" dirty="0">
              <a:solidFill>
                <a:schemeClr val="tx1"/>
              </a:solidFill>
              <a:effectLst/>
              <a:latin typeface="+mn-lt"/>
              <a:ea typeface="+mn-ea"/>
              <a:cs typeface="+mn-cs"/>
            </a:endParaRPr>
          </a:p>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4</a:t>
            </a:fld>
            <a:endParaRPr lang="es-PE"/>
          </a:p>
        </p:txBody>
      </p:sp>
    </p:spTree>
    <p:extLst>
      <p:ext uri="{BB962C8B-B14F-4D97-AF65-F5344CB8AC3E}">
        <p14:creationId xmlns:p14="http://schemas.microsoft.com/office/powerpoint/2010/main" val="38786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sz="1200" kern="1200" dirty="0">
                <a:solidFill>
                  <a:schemeClr val="tx1"/>
                </a:solidFill>
                <a:effectLst/>
                <a:latin typeface="+mn-lt"/>
                <a:ea typeface="+mn-ea"/>
                <a:cs typeface="+mn-cs"/>
              </a:rPr>
              <a:t>TIPOLOGÍA: La Pascua se puede aplicar de dos maneras objetivas: PRIMERO, simbolizaba la liberación del pueblo de Israel del CAUTIVERIO DE EGIPTO tras siglos de opresión (Éxodo 12: 37-51). Y lo más importante, apuntaba a la liberación del CAUTIVERIO DEL PECADO a través de Cristo Jesús. </a:t>
            </a:r>
          </a:p>
          <a:p>
            <a:r>
              <a:rPr lang="es-PE" sz="1200" kern="1200" dirty="0">
                <a:solidFill>
                  <a:schemeClr val="tx1"/>
                </a:solidFill>
                <a:effectLst/>
                <a:latin typeface="+mn-lt"/>
                <a:ea typeface="+mn-ea"/>
                <a:cs typeface="+mn-cs"/>
              </a:rPr>
              <a:t>El cordero ofrecido en la Pascua tenía algunas características distintivas: tenía que ser macho, sin defecto y de un año. </a:t>
            </a:r>
          </a:p>
          <a:p>
            <a:r>
              <a:rPr lang="es-PE" sz="1200" kern="1200" dirty="0">
                <a:solidFill>
                  <a:schemeClr val="tx1"/>
                </a:solidFill>
                <a:effectLst/>
                <a:latin typeface="+mn-lt"/>
                <a:ea typeface="+mn-ea"/>
                <a:cs typeface="+mn-cs"/>
              </a:rPr>
              <a:t>Esto representaba respectivamente: </a:t>
            </a:r>
            <a:r>
              <a:rPr lang="es-PE" sz="1200" b="1" kern="1200" dirty="0">
                <a:solidFill>
                  <a:schemeClr val="tx1"/>
                </a:solidFill>
                <a:effectLst/>
                <a:latin typeface="+mn-lt"/>
                <a:ea typeface="+mn-ea"/>
                <a:cs typeface="+mn-cs"/>
              </a:rPr>
              <a:t>Cristo como hombre, sin mancha o defecto, y morir en la flor de la edad. </a:t>
            </a:r>
          </a:p>
          <a:p>
            <a:r>
              <a:rPr lang="es-PE" sz="1200" kern="1200" dirty="0">
                <a:solidFill>
                  <a:schemeClr val="tx1"/>
                </a:solidFill>
                <a:effectLst/>
                <a:latin typeface="+mn-lt"/>
                <a:ea typeface="+mn-ea"/>
                <a:cs typeface="+mn-cs"/>
              </a:rPr>
              <a:t>El cordero pascual no podía, en ningún caso, haber roto un solo hueso, pues Jesús, a quien él apuntaba, sería muerto sin tener un solo hueso roto (ver Juan 19: 32-36). </a:t>
            </a:r>
          </a:p>
          <a:p>
            <a:r>
              <a:rPr lang="es-PE" sz="1200" kern="1200" dirty="0">
                <a:solidFill>
                  <a:schemeClr val="tx1"/>
                </a:solidFill>
                <a:effectLst/>
                <a:latin typeface="+mn-lt"/>
                <a:ea typeface="+mn-ea"/>
                <a:cs typeface="+mn-cs"/>
              </a:rPr>
              <a:t>El cordero tenía que ser asado entero, significando que Cristo sería completamente molido por nuestras iniquidades (Isaías 53: 5). </a:t>
            </a:r>
          </a:p>
          <a:p>
            <a:endParaRPr lang="es-PE" sz="1200" kern="1200" dirty="0">
              <a:solidFill>
                <a:schemeClr val="tx1"/>
              </a:solidFill>
              <a:effectLst/>
              <a:latin typeface="+mn-lt"/>
              <a:ea typeface="+mn-ea"/>
              <a:cs typeface="+mn-cs"/>
            </a:endParaRPr>
          </a:p>
          <a:p>
            <a:r>
              <a:rPr lang="es-PE" sz="1200" kern="1200" dirty="0">
                <a:solidFill>
                  <a:schemeClr val="tx1"/>
                </a:solidFill>
                <a:effectLst/>
                <a:latin typeface="+mn-lt"/>
                <a:ea typeface="+mn-ea"/>
                <a:cs typeface="+mn-cs"/>
              </a:rPr>
              <a:t>El jueves, víspera de su muerte, Jesús pidió a los discípulos que preparasen la Pascua. Y en un cenáculo, después de haber participado de la cena pascual, Jesús comenzó a enseñarles cómo debían recordar Su sacrificio a través de la Cena del Señor, a partir de entonces. </a:t>
            </a:r>
          </a:p>
          <a:p>
            <a:r>
              <a:rPr lang="es-PE" sz="1200" kern="1200" dirty="0">
                <a:solidFill>
                  <a:schemeClr val="tx1"/>
                </a:solidFill>
                <a:effectLst/>
                <a:latin typeface="+mn-lt"/>
                <a:ea typeface="+mn-ea"/>
                <a:cs typeface="+mn-cs"/>
              </a:rPr>
              <a:t>Y así como la Pascua era un recuerdo de la liberación de Egipto, hoy la Cena del Señor es un constante recuerdo de la muerte redentora del Cordero de Dios en el Calvario. </a:t>
            </a:r>
            <a:r>
              <a:rPr lang="es-PE" sz="1200" b="1" kern="1200" dirty="0">
                <a:solidFill>
                  <a:schemeClr val="tx1"/>
                </a:solidFill>
                <a:effectLst/>
                <a:latin typeface="+mn-lt"/>
                <a:ea typeface="+mn-ea"/>
                <a:cs typeface="+mn-cs"/>
              </a:rPr>
              <a:t>El viernes, día 15 de nisan del año 31, Jesús murió en la cruz. En la hora en que el sacrificio vespertino se presentaba en el santuario, el verdadero sacrificio fue ofrecido en el Calvario</a:t>
            </a:r>
            <a:r>
              <a:rPr lang="es-PE" sz="1200" kern="1200" dirty="0">
                <a:solidFill>
                  <a:schemeClr val="tx1"/>
                </a:solidFill>
                <a:effectLst/>
                <a:latin typeface="+mn-lt"/>
                <a:ea typeface="+mn-ea"/>
                <a:cs typeface="+mn-cs"/>
              </a:rPr>
              <a:t>. En ese exacto momento el velo del templo se rasgó de arriba abajo, mostrando que todos los sacrificios ya no eran necesarios, pues el cordero de Dios había sido inmolado.</a:t>
            </a:r>
          </a:p>
          <a:p>
            <a:r>
              <a:rPr lang="es-PE" sz="1200" kern="1200" dirty="0">
                <a:solidFill>
                  <a:schemeClr val="tx1"/>
                </a:solidFill>
                <a:effectLst/>
                <a:latin typeface="+mn-lt"/>
                <a:ea typeface="+mn-ea"/>
                <a:cs typeface="+mn-cs"/>
              </a:rPr>
              <a:t> </a:t>
            </a:r>
          </a:p>
        </p:txBody>
      </p:sp>
      <p:sp>
        <p:nvSpPr>
          <p:cNvPr id="4" name="Marcador de número de diapositiva 3"/>
          <p:cNvSpPr>
            <a:spLocks noGrp="1"/>
          </p:cNvSpPr>
          <p:nvPr>
            <p:ph type="sldNum" sz="quarter" idx="5"/>
          </p:nvPr>
        </p:nvSpPr>
        <p:spPr/>
        <p:txBody>
          <a:bodyPr/>
          <a:lstStyle/>
          <a:p>
            <a:fld id="{E958BCB2-BEA8-5545-93D0-F3F8DD1ABF3A}" type="slidenum">
              <a:rPr lang="es-PE" smtClean="0">
                <a:solidFill>
                  <a:prstClr val="black"/>
                </a:solidFill>
              </a:rPr>
              <a:pPr/>
              <a:t>6</a:t>
            </a:fld>
            <a:endParaRPr lang="es-PE">
              <a:solidFill>
                <a:prstClr val="black"/>
              </a:solidFill>
            </a:endParaRPr>
          </a:p>
        </p:txBody>
      </p:sp>
    </p:spTree>
    <p:extLst>
      <p:ext uri="{BB962C8B-B14F-4D97-AF65-F5344CB8AC3E}">
        <p14:creationId xmlns:p14="http://schemas.microsoft.com/office/powerpoint/2010/main" val="778489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sz="1200" kern="1200" dirty="0">
                <a:solidFill>
                  <a:schemeClr val="tx1"/>
                </a:solidFill>
                <a:effectLst/>
                <a:latin typeface="+mn-lt"/>
                <a:ea typeface="+mn-ea"/>
                <a:cs typeface="+mn-cs"/>
              </a:rPr>
              <a:t>TIPOLOGÍA: La Pascua se puede aplicar de dos maneras objetivas: PRIMERO, simbolizaba la liberación del pueblo de Israel del CAUTIVERIO DE EGIPTO tras siglos de opresión (Éxodo 12: 37-51). Y lo más importante, apuntaba a la liberación del CAUTIVERIO DEL PECADO a través de Cristo Jesús. </a:t>
            </a:r>
          </a:p>
          <a:p>
            <a:r>
              <a:rPr lang="es-PE" sz="1200" kern="1200" dirty="0">
                <a:solidFill>
                  <a:schemeClr val="tx1"/>
                </a:solidFill>
                <a:effectLst/>
                <a:latin typeface="+mn-lt"/>
                <a:ea typeface="+mn-ea"/>
                <a:cs typeface="+mn-cs"/>
              </a:rPr>
              <a:t>El cordero ofrecido en la Pascua tenía algunas características distintivas: tenía que ser macho, sin defecto y de un año. </a:t>
            </a:r>
          </a:p>
          <a:p>
            <a:r>
              <a:rPr lang="es-PE" sz="1200" kern="1200" dirty="0">
                <a:solidFill>
                  <a:schemeClr val="tx1"/>
                </a:solidFill>
                <a:effectLst/>
                <a:latin typeface="+mn-lt"/>
                <a:ea typeface="+mn-ea"/>
                <a:cs typeface="+mn-cs"/>
              </a:rPr>
              <a:t>Esto representaba respectivamente: </a:t>
            </a:r>
            <a:r>
              <a:rPr lang="es-PE" sz="1200" b="1" kern="1200" dirty="0">
                <a:solidFill>
                  <a:schemeClr val="tx1"/>
                </a:solidFill>
                <a:effectLst/>
                <a:latin typeface="+mn-lt"/>
                <a:ea typeface="+mn-ea"/>
                <a:cs typeface="+mn-cs"/>
              </a:rPr>
              <a:t>Cristo como hombre, sin mancha o defecto, y morir en la flor de la edad. </a:t>
            </a:r>
          </a:p>
          <a:p>
            <a:r>
              <a:rPr lang="es-PE" sz="1200" kern="1200" dirty="0">
                <a:solidFill>
                  <a:schemeClr val="tx1"/>
                </a:solidFill>
                <a:effectLst/>
                <a:latin typeface="+mn-lt"/>
                <a:ea typeface="+mn-ea"/>
                <a:cs typeface="+mn-cs"/>
              </a:rPr>
              <a:t>El cordero pascual no podía, en ningún caso, haber roto un solo hueso, pues Jesús, a quien él apuntaba, sería muerto sin tener un solo hueso roto (ver Juan 19: 32-36). </a:t>
            </a:r>
          </a:p>
          <a:p>
            <a:r>
              <a:rPr lang="es-PE" sz="1200" kern="1200" dirty="0">
                <a:solidFill>
                  <a:schemeClr val="tx1"/>
                </a:solidFill>
                <a:effectLst/>
                <a:latin typeface="+mn-lt"/>
                <a:ea typeface="+mn-ea"/>
                <a:cs typeface="+mn-cs"/>
              </a:rPr>
              <a:t>El cordero tenía que ser asado entero, significando que Cristo sería completamente molido por nuestras iniquidades (Isaías 53: 5). </a:t>
            </a:r>
          </a:p>
          <a:p>
            <a:endParaRPr lang="es-PE" sz="1200" kern="1200" dirty="0">
              <a:solidFill>
                <a:schemeClr val="tx1"/>
              </a:solidFill>
              <a:effectLst/>
              <a:latin typeface="+mn-lt"/>
              <a:ea typeface="+mn-ea"/>
              <a:cs typeface="+mn-cs"/>
            </a:endParaRPr>
          </a:p>
          <a:p>
            <a:r>
              <a:rPr lang="es-PE" sz="1200" kern="1200" dirty="0">
                <a:solidFill>
                  <a:schemeClr val="tx1"/>
                </a:solidFill>
                <a:effectLst/>
                <a:latin typeface="+mn-lt"/>
                <a:ea typeface="+mn-ea"/>
                <a:cs typeface="+mn-cs"/>
              </a:rPr>
              <a:t>El jueves, víspera de su muerte, Jesús pidió a los discípulos que preparasen la Pascua. Y en un cenáculo, después de haber participado de la cena pascual, Jesús comenzó a enseñarles cómo debían recordar Su sacrificio a través de la Cena del Señor, a partir de entonces. </a:t>
            </a:r>
          </a:p>
          <a:p>
            <a:r>
              <a:rPr lang="es-PE" sz="1200" kern="1200" dirty="0">
                <a:solidFill>
                  <a:schemeClr val="tx1"/>
                </a:solidFill>
                <a:effectLst/>
                <a:latin typeface="+mn-lt"/>
                <a:ea typeface="+mn-ea"/>
                <a:cs typeface="+mn-cs"/>
              </a:rPr>
              <a:t>Y así como la Pascua era un recuerdo de la liberación de Egipto, hoy la Cena del Señor es un constante recuerdo de la muerte redentora del Cordero de Dios en el Calvario. </a:t>
            </a:r>
            <a:r>
              <a:rPr lang="es-PE" sz="1200" b="1" kern="1200" dirty="0">
                <a:solidFill>
                  <a:schemeClr val="tx1"/>
                </a:solidFill>
                <a:effectLst/>
                <a:latin typeface="+mn-lt"/>
                <a:ea typeface="+mn-ea"/>
                <a:cs typeface="+mn-cs"/>
              </a:rPr>
              <a:t>El viernes, día 15 de nisan del año 31, Jesús murió en la cruz. En la hora en que el sacrificio vespertino se presentaba en el santuario, el verdadero sacrificio fue ofrecido en el Calvario</a:t>
            </a:r>
            <a:r>
              <a:rPr lang="es-PE" sz="1200" kern="1200" dirty="0">
                <a:solidFill>
                  <a:schemeClr val="tx1"/>
                </a:solidFill>
                <a:effectLst/>
                <a:latin typeface="+mn-lt"/>
                <a:ea typeface="+mn-ea"/>
                <a:cs typeface="+mn-cs"/>
              </a:rPr>
              <a:t>. En ese exacto momento el velo del templo se rasgó de arriba abajo, mostrando que todos los sacrificios ya no eran necesarios, pues el cordero de Dios había sido inmolado.</a:t>
            </a:r>
          </a:p>
          <a:p>
            <a:r>
              <a:rPr lang="es-PE" sz="1200" kern="1200" dirty="0">
                <a:solidFill>
                  <a:schemeClr val="tx1"/>
                </a:solidFill>
                <a:effectLst/>
                <a:latin typeface="+mn-lt"/>
                <a:ea typeface="+mn-ea"/>
                <a:cs typeface="+mn-cs"/>
              </a:rPr>
              <a:t> </a:t>
            </a:r>
          </a:p>
        </p:txBody>
      </p:sp>
      <p:sp>
        <p:nvSpPr>
          <p:cNvPr id="4" name="Marcador de número de diapositiva 3"/>
          <p:cNvSpPr>
            <a:spLocks noGrp="1"/>
          </p:cNvSpPr>
          <p:nvPr>
            <p:ph type="sldNum" sz="quarter" idx="5"/>
          </p:nvPr>
        </p:nvSpPr>
        <p:spPr/>
        <p:txBody>
          <a:bodyPr/>
          <a:lstStyle/>
          <a:p>
            <a:fld id="{E958BCB2-BEA8-5545-93D0-F3F8DD1ABF3A}" type="slidenum">
              <a:rPr lang="es-PE" smtClean="0">
                <a:solidFill>
                  <a:prstClr val="black"/>
                </a:solidFill>
              </a:rPr>
              <a:pPr/>
              <a:t>7</a:t>
            </a:fld>
            <a:endParaRPr lang="es-PE">
              <a:solidFill>
                <a:prstClr val="black"/>
              </a:solidFill>
            </a:endParaRPr>
          </a:p>
        </p:txBody>
      </p:sp>
    </p:spTree>
    <p:extLst>
      <p:ext uri="{BB962C8B-B14F-4D97-AF65-F5344CB8AC3E}">
        <p14:creationId xmlns:p14="http://schemas.microsoft.com/office/powerpoint/2010/main" val="79412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9</a:t>
            </a:fld>
            <a:endParaRPr lang="pt-BR"/>
          </a:p>
        </p:txBody>
      </p:sp>
    </p:spTree>
    <p:extLst>
      <p:ext uri="{BB962C8B-B14F-4D97-AF65-F5344CB8AC3E}">
        <p14:creationId xmlns:p14="http://schemas.microsoft.com/office/powerpoint/2010/main" val="200641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22</a:t>
            </a:fld>
            <a:endParaRPr lang="pt-BR"/>
          </a:p>
        </p:txBody>
      </p:sp>
    </p:spTree>
    <p:extLst>
      <p:ext uri="{BB962C8B-B14F-4D97-AF65-F5344CB8AC3E}">
        <p14:creationId xmlns:p14="http://schemas.microsoft.com/office/powerpoint/2010/main" val="28491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23</a:t>
            </a:fld>
            <a:endParaRPr lang="pt-BR"/>
          </a:p>
        </p:txBody>
      </p:sp>
    </p:spTree>
    <p:extLst>
      <p:ext uri="{BB962C8B-B14F-4D97-AF65-F5344CB8AC3E}">
        <p14:creationId xmlns:p14="http://schemas.microsoft.com/office/powerpoint/2010/main" val="1916578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a:t>
            </a:r>
            <a:r>
              <a:rPr lang="es-ES_tradnl" b="1" baseline="0" dirty="0"/>
              <a:t> propuesta del evangelio: vida e abundancia dios quiere que sus hijos </a:t>
            </a:r>
            <a:r>
              <a:rPr lang="es-ES_tradnl" baseline="0" dirty="0" err="1"/>
              <a:t>vivisn</a:t>
            </a:r>
            <a:r>
              <a:rPr lang="es-ES_tradnl" baseline="0" dirty="0"/>
              <a:t> plenitud de todas su facultades no </a:t>
            </a:r>
            <a:r>
              <a:rPr lang="es-ES_tradnl" baseline="0" dirty="0" err="1"/>
              <a:t>quere</a:t>
            </a:r>
            <a:r>
              <a:rPr lang="es-ES_tradnl" baseline="0" dirty="0"/>
              <a:t> </a:t>
            </a:r>
            <a:r>
              <a:rPr lang="es-ES_tradnl" baseline="0" dirty="0" err="1"/>
              <a:t>sufirmineto</a:t>
            </a:r>
            <a:r>
              <a:rPr lang="es-ES_tradnl" baseline="0" dirty="0"/>
              <a:t> </a:t>
            </a:r>
            <a:r>
              <a:rPr lang="es-ES_tradnl" baseline="0" dirty="0" err="1"/>
              <a:t>essas</a:t>
            </a:r>
            <a:r>
              <a:rPr lang="es-ES_tradnl" baseline="0" dirty="0"/>
              <a:t> son </a:t>
            </a:r>
            <a:r>
              <a:rPr lang="es-ES_tradnl" baseline="0" dirty="0" err="1"/>
              <a:t>accion</a:t>
            </a:r>
            <a:r>
              <a:rPr lang="es-ES_tradnl" baseline="0" dirty="0"/>
              <a:t> de del pecado </a:t>
            </a:r>
            <a:r>
              <a:rPr lang="es-ES_tradnl" baseline="0" dirty="0" err="1"/>
              <a:t>accioned</a:t>
            </a:r>
            <a:r>
              <a:rPr lang="es-ES_tradnl" baseline="0" dirty="0"/>
              <a:t> de </a:t>
            </a:r>
            <a:r>
              <a:rPr lang="es-ES_tradnl" baseline="0" dirty="0" err="1"/>
              <a:t>satanas</a:t>
            </a:r>
            <a:r>
              <a:rPr lang="es-ES_tradnl" baseline="0" dirty="0"/>
              <a:t>, dio </a:t>
            </a:r>
            <a:r>
              <a:rPr lang="es-ES_tradnl" baseline="0" dirty="0" err="1"/>
              <a:t>nounca</a:t>
            </a:r>
            <a:r>
              <a:rPr lang="es-ES_tradnl" baseline="0" dirty="0"/>
              <a:t> quiso eso para su hijos, </a:t>
            </a:r>
            <a:r>
              <a:rPr lang="es-ES_tradnl" baseline="0" dirty="0" err="1"/>
              <a:t>deso</a:t>
            </a:r>
            <a:r>
              <a:rPr lang="es-ES_tradnl" baseline="0" dirty="0"/>
              <a:t> salud, paz, </a:t>
            </a:r>
            <a:r>
              <a:rPr lang="es-ES_tradnl" baseline="0" dirty="0" err="1"/>
              <a:t>bendicion</a:t>
            </a:r>
            <a:r>
              <a:rPr lang="mr-IN" baseline="0" dirty="0"/>
              <a:t>…</a:t>
            </a:r>
            <a:r>
              <a:rPr lang="es-ES" baseline="0" dirty="0"/>
              <a:t> </a:t>
            </a:r>
            <a:r>
              <a:rPr lang="es-ES" b="1" baseline="0" dirty="0"/>
              <a:t>dios </a:t>
            </a:r>
            <a:r>
              <a:rPr lang="es-ES" b="1" baseline="0" dirty="0" err="1"/>
              <a:t>queire</a:t>
            </a:r>
            <a:r>
              <a:rPr lang="es-ES" b="1" baseline="0" dirty="0"/>
              <a:t> que tengas vida en abundancia, el </a:t>
            </a:r>
            <a:r>
              <a:rPr lang="es-ES" b="1" baseline="0" dirty="0" err="1"/>
              <a:t>sufimiento</a:t>
            </a:r>
            <a:r>
              <a:rPr lang="es-ES" b="1" baseline="0" dirty="0"/>
              <a:t> no </a:t>
            </a:r>
            <a:r>
              <a:rPr lang="es-ES" b="1" baseline="0" dirty="0" err="1"/>
              <a:t>fomra</a:t>
            </a:r>
            <a:r>
              <a:rPr lang="es-ES" b="1" baseline="0" dirty="0"/>
              <a:t> parte </a:t>
            </a:r>
            <a:r>
              <a:rPr lang="mr-IN" b="1" baseline="0" dirty="0"/>
              <a:t>…</a:t>
            </a:r>
            <a:r>
              <a:rPr lang="es-ES" b="1" baseline="0" dirty="0"/>
              <a:t> el </a:t>
            </a:r>
            <a:r>
              <a:rPr lang="es-ES" b="1" baseline="0" dirty="0" err="1"/>
              <a:t>peado</a:t>
            </a:r>
            <a:r>
              <a:rPr lang="es-ES" b="1" baseline="0" dirty="0"/>
              <a:t> trajo sufrimiento y muerte</a:t>
            </a:r>
            <a:r>
              <a:rPr lang="mr-IN" b="1" baseline="0" dirty="0"/>
              <a:t>…</a:t>
            </a:r>
            <a:endParaRPr lang="es-ES_tradnl" b="1" dirty="0"/>
          </a:p>
          <a:p>
            <a:endParaRPr lang="es-ES_tradnl" b="1" dirty="0"/>
          </a:p>
        </p:txBody>
      </p:sp>
      <p:sp>
        <p:nvSpPr>
          <p:cNvPr id="4" name="Marcador de número de diapositiva 3"/>
          <p:cNvSpPr>
            <a:spLocks noGrp="1"/>
          </p:cNvSpPr>
          <p:nvPr>
            <p:ph type="sldNum" sz="quarter" idx="10"/>
          </p:nvPr>
        </p:nvSpPr>
        <p:spPr/>
        <p:txBody>
          <a:bodyPr/>
          <a:lstStyle/>
          <a:p>
            <a:fld id="{A2352B93-D370-DF4A-90E2-39647C93DD4C}" type="slidenum">
              <a:rPr lang="pt-BR" smtClean="0"/>
              <a:t>27</a:t>
            </a:fld>
            <a:endParaRPr lang="pt-BR"/>
          </a:p>
        </p:txBody>
      </p:sp>
    </p:spTree>
    <p:extLst>
      <p:ext uri="{BB962C8B-B14F-4D97-AF65-F5344CB8AC3E}">
        <p14:creationId xmlns:p14="http://schemas.microsoft.com/office/powerpoint/2010/main" val="185170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B57F730-6DEF-C14D-BC3E-8A3213788AE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xmlns="" id="{406E20F7-B2ED-2849-AA91-A0BA9E582B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xmlns="" id="{36DCCA04-7292-064D-AFA2-40D5BC3DC36A}"/>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5" name="Marcador de pie de página 4">
            <a:extLst>
              <a:ext uri="{FF2B5EF4-FFF2-40B4-BE49-F238E27FC236}">
                <a16:creationId xmlns:a16="http://schemas.microsoft.com/office/drawing/2014/main" xmlns="" id="{960ECC0B-4EA8-6748-B6AD-4C8D356EF478}"/>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A0A43257-1B9B-934A-B7F0-B1F526705BE4}"/>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74714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AD08991-99D0-024B-931F-8C3E52C9890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xmlns="" id="{48A6591A-B2F4-8C49-9CE3-54810F50047F}"/>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xmlns="" id="{7DB8B5CF-3587-064E-B11F-FBED3C0143EE}"/>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5" name="Marcador de pie de página 4">
            <a:extLst>
              <a:ext uri="{FF2B5EF4-FFF2-40B4-BE49-F238E27FC236}">
                <a16:creationId xmlns:a16="http://schemas.microsoft.com/office/drawing/2014/main" xmlns="" id="{91CDCF6D-F913-8245-96B5-B6DF36BFA560}"/>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95CF194A-C628-C846-9D6F-4BB5412B99F2}"/>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40578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005427F9-E9D9-934D-9080-12889CE780D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xmlns="" id="{0F804714-BBBD-CB4B-8DAC-258152C373BB}"/>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xmlns="" id="{CAC4CC6C-8CC1-5C46-B7B6-C97B982E1F26}"/>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5" name="Marcador de pie de página 4">
            <a:extLst>
              <a:ext uri="{FF2B5EF4-FFF2-40B4-BE49-F238E27FC236}">
                <a16:creationId xmlns:a16="http://schemas.microsoft.com/office/drawing/2014/main" xmlns="" id="{52EE7196-C424-DD41-A7F2-334E3FCB756A}"/>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60EC56ED-CB07-1549-8F2C-B13494A58150}"/>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4107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57A474-100F-B547-8643-3EC6541051DE}"/>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94344755-476E-4547-AB3A-ED4F6D9EC427}"/>
              </a:ext>
            </a:extLst>
          </p:cNvPr>
          <p:cNvSpPr>
            <a:spLocks noGrp="1"/>
          </p:cNvSpPr>
          <p:nvPr>
            <p:ph idx="1"/>
          </p:nvPr>
        </p:nvSpPr>
        <p:spPr/>
        <p:txBody>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xmlns="" id="{AC6B5A4E-9A34-7D42-8BD5-D190351E09FF}"/>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5" name="Marcador de pie de página 4">
            <a:extLst>
              <a:ext uri="{FF2B5EF4-FFF2-40B4-BE49-F238E27FC236}">
                <a16:creationId xmlns:a16="http://schemas.microsoft.com/office/drawing/2014/main" xmlns="" id="{68E5982B-A6C7-7145-BA41-B6A0E06EB0D1}"/>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9131859B-09C1-CF47-A711-A631974D62DC}"/>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01628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30DE149-08A8-4341-A242-0B87683BEDA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F468AF62-E38E-8A44-BE7A-97E3459FE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xmlns="" id="{206C1FD6-04C5-6248-A594-16F1736BDF88}"/>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5" name="Marcador de pie de página 4">
            <a:extLst>
              <a:ext uri="{FF2B5EF4-FFF2-40B4-BE49-F238E27FC236}">
                <a16:creationId xmlns:a16="http://schemas.microsoft.com/office/drawing/2014/main" xmlns="" id="{56D611F6-1F1A-904B-959D-004468079D34}"/>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07FA9421-5091-7049-9101-93A57136226E}"/>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7022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3FDFFF-94A8-9F43-A84C-5D7DD7ABBCE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EA1364F9-69D4-3E4B-A2B2-1FFE01E3704C}"/>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PE"/>
          </a:p>
        </p:txBody>
      </p:sp>
      <p:sp>
        <p:nvSpPr>
          <p:cNvPr id="4" name="Marcador de contenido 3">
            <a:extLst>
              <a:ext uri="{FF2B5EF4-FFF2-40B4-BE49-F238E27FC236}">
                <a16:creationId xmlns:a16="http://schemas.microsoft.com/office/drawing/2014/main" xmlns="" id="{BF655D2E-87C8-7F48-BE78-A6AB71948E59}"/>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xmlns="" id="{6DAEF86B-7E15-AB42-880D-A4D0AFA23790}"/>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6" name="Marcador de pie de página 5">
            <a:extLst>
              <a:ext uri="{FF2B5EF4-FFF2-40B4-BE49-F238E27FC236}">
                <a16:creationId xmlns:a16="http://schemas.microsoft.com/office/drawing/2014/main" xmlns="" id="{8BF42AD6-FEF5-5F43-8A53-4F1119A2385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xmlns="" id="{EC3D115A-FA3B-BA45-B318-F082BEE2E79D}"/>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903722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930045F-C439-4A4C-9E07-48C046F5923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0B6C536E-D60C-1B48-8094-9D82BFEC81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PE"/>
          </a:p>
        </p:txBody>
      </p:sp>
      <p:sp>
        <p:nvSpPr>
          <p:cNvPr id="4" name="Marcador de contenido 3">
            <a:extLst>
              <a:ext uri="{FF2B5EF4-FFF2-40B4-BE49-F238E27FC236}">
                <a16:creationId xmlns:a16="http://schemas.microsoft.com/office/drawing/2014/main" xmlns="" id="{934B66BB-0ED3-4949-89FF-368A2C73CA59}"/>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PE"/>
          </a:p>
        </p:txBody>
      </p:sp>
      <p:sp>
        <p:nvSpPr>
          <p:cNvPr id="5" name="Marcador de texto 4">
            <a:extLst>
              <a:ext uri="{FF2B5EF4-FFF2-40B4-BE49-F238E27FC236}">
                <a16:creationId xmlns:a16="http://schemas.microsoft.com/office/drawing/2014/main" xmlns="" id="{A45E882C-63A1-B447-8AC8-7E393F813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PE"/>
          </a:p>
        </p:txBody>
      </p:sp>
      <p:sp>
        <p:nvSpPr>
          <p:cNvPr id="6" name="Marcador de contenido 5">
            <a:extLst>
              <a:ext uri="{FF2B5EF4-FFF2-40B4-BE49-F238E27FC236}">
                <a16:creationId xmlns:a16="http://schemas.microsoft.com/office/drawing/2014/main" xmlns="" id="{B94F0232-EE8A-DC49-87A0-1E0EDE60DDD2}"/>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PE"/>
          </a:p>
        </p:txBody>
      </p:sp>
      <p:sp>
        <p:nvSpPr>
          <p:cNvPr id="7" name="Marcador de fecha 6">
            <a:extLst>
              <a:ext uri="{FF2B5EF4-FFF2-40B4-BE49-F238E27FC236}">
                <a16:creationId xmlns:a16="http://schemas.microsoft.com/office/drawing/2014/main" xmlns="" id="{7541C1D0-94DB-3C41-BD39-7601117FEF12}"/>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8" name="Marcador de pie de página 7">
            <a:extLst>
              <a:ext uri="{FF2B5EF4-FFF2-40B4-BE49-F238E27FC236}">
                <a16:creationId xmlns:a16="http://schemas.microsoft.com/office/drawing/2014/main" xmlns="" id="{B215F3E0-8F31-324F-AA0A-41E1E6923780}"/>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xmlns="" id="{C624B32C-3DA0-4943-A09B-16FFE35F03C7}"/>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58338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57AA0E6-CF9D-CE4A-97F2-84CFA42A1A6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xmlns="" id="{D8301408-79EC-B440-BDAE-0E66E37B4231}"/>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4" name="Marcador de pie de página 3">
            <a:extLst>
              <a:ext uri="{FF2B5EF4-FFF2-40B4-BE49-F238E27FC236}">
                <a16:creationId xmlns:a16="http://schemas.microsoft.com/office/drawing/2014/main" xmlns="" id="{25BAD61E-C6F6-CF4D-BB0B-9E656717DCDB}"/>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xmlns="" id="{781756E6-4A28-B947-B421-086E72649560}"/>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1229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F015788B-394A-A546-B35E-782E21ADA7FC}"/>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3" name="Marcador de pie de página 2">
            <a:extLst>
              <a:ext uri="{FF2B5EF4-FFF2-40B4-BE49-F238E27FC236}">
                <a16:creationId xmlns:a16="http://schemas.microsoft.com/office/drawing/2014/main" xmlns="" id="{3E8B9252-337E-F241-A65A-E38024D49F34}"/>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xmlns="" id="{6164FD4E-5C3A-DC4A-AA8A-9D1BDAE86EAA}"/>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72589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79D4E43-1711-D647-84DA-D70552A2DDD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DF645DD3-1645-4F48-A4E1-34191A0C72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PE"/>
          </a:p>
        </p:txBody>
      </p:sp>
      <p:sp>
        <p:nvSpPr>
          <p:cNvPr id="4" name="Marcador de texto 3">
            <a:extLst>
              <a:ext uri="{FF2B5EF4-FFF2-40B4-BE49-F238E27FC236}">
                <a16:creationId xmlns:a16="http://schemas.microsoft.com/office/drawing/2014/main" xmlns="" id="{83679998-0B98-5C4D-9896-FA5E91A53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xmlns="" id="{A691DFFE-139F-8643-8FF3-0EA73C3BD6E1}"/>
              </a:ext>
            </a:extLst>
          </p:cNvPr>
          <p:cNvSpPr>
            <a:spLocks noGrp="1"/>
          </p:cNvSpPr>
          <p:nvPr>
            <p:ph type="dt" sz="half" idx="10"/>
          </p:nvPr>
        </p:nvSpPr>
        <p:spPr/>
        <p:txBody>
          <a:bodyPr/>
          <a:lstStyle/>
          <a:p>
            <a:fld id="{48A87A34-81AB-432B-8DAE-1953F412C126}" type="datetimeFigureOut">
              <a:rPr lang="en-US" smtClean="0"/>
              <a:t>8/6/19</a:t>
            </a:fld>
            <a:endParaRPr lang="en-US" dirty="0"/>
          </a:p>
        </p:txBody>
      </p:sp>
      <p:sp>
        <p:nvSpPr>
          <p:cNvPr id="6" name="Marcador de pie de página 5">
            <a:extLst>
              <a:ext uri="{FF2B5EF4-FFF2-40B4-BE49-F238E27FC236}">
                <a16:creationId xmlns:a16="http://schemas.microsoft.com/office/drawing/2014/main" xmlns="" id="{3CFB4641-C38E-4047-8082-118865D84148}"/>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xmlns="" id="{9CAEDA96-E4F3-754E-9128-6CAD9821B592}"/>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0009992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F15337C-D3F8-C84D-BD9C-9C3A773CB35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xmlns="" id="{1DA720B0-879D-E649-A4F2-C3CC60129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xmlns="" id="{78F4AA5A-8714-0341-88DF-38D7FA6E1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xmlns="" id="{49341367-3EE8-2C4F-9EB4-3AA15EFF6E0D}"/>
              </a:ext>
            </a:extLst>
          </p:cNvPr>
          <p:cNvSpPr>
            <a:spLocks noGrp="1"/>
          </p:cNvSpPr>
          <p:nvPr>
            <p:ph type="dt" sz="half" idx="10"/>
          </p:nvPr>
        </p:nvSpPr>
        <p:spPr/>
        <p:txBody>
          <a:bodyPr/>
          <a:lstStyle/>
          <a:p>
            <a:fld id="{48A87A34-81AB-432B-8DAE-1953F412C126}" type="datetimeFigureOut">
              <a:rPr lang="en-US" smtClean="0"/>
              <a:pPr/>
              <a:t>8/6/19</a:t>
            </a:fld>
            <a:endParaRPr lang="en-US" dirty="0"/>
          </a:p>
        </p:txBody>
      </p:sp>
      <p:sp>
        <p:nvSpPr>
          <p:cNvPr id="6" name="Marcador de pie de página 5">
            <a:extLst>
              <a:ext uri="{FF2B5EF4-FFF2-40B4-BE49-F238E27FC236}">
                <a16:creationId xmlns:a16="http://schemas.microsoft.com/office/drawing/2014/main" xmlns="" id="{CF7846E3-E21F-E14A-9C5A-C4CD4B98223E}"/>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xmlns="" id="{234E2391-700A-0E4D-B643-6C241D15EE75}"/>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712095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47643755-7835-4C4F-976B-46186791F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E2D38DFB-8754-6941-B4D5-B49AE565D1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xmlns="" id="{85169343-587A-344D-AA09-926996699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8/6/19</a:t>
            </a:fld>
            <a:endParaRPr lang="en-US" dirty="0"/>
          </a:p>
        </p:txBody>
      </p:sp>
      <p:sp>
        <p:nvSpPr>
          <p:cNvPr id="5" name="Marcador de pie de página 4">
            <a:extLst>
              <a:ext uri="{FF2B5EF4-FFF2-40B4-BE49-F238E27FC236}">
                <a16:creationId xmlns:a16="http://schemas.microsoft.com/office/drawing/2014/main" xmlns="" id="{576A2CB2-E5B8-AD42-BF81-50077A8FA6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xmlns="" id="{A19A2588-3CBC-CD4C-9588-740A1E350F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2869807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9.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9.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9.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9.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9.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9.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9.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9.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9.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9.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756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81050" y="1354804"/>
            <a:ext cx="10629900" cy="2123658"/>
          </a:xfrm>
          <a:prstGeom prst="rect">
            <a:avLst/>
          </a:prstGeom>
        </p:spPr>
        <p:txBody>
          <a:bodyPr wrap="square">
            <a:spAutoFit/>
          </a:bodyPr>
          <a:lstStyle/>
          <a:p>
            <a:pPr algn="ctr"/>
            <a:r>
              <a:rPr lang="pt-BR" sz="4400" b="1" dirty="0" smtClean="0">
                <a:solidFill>
                  <a:schemeClr val="bg1"/>
                </a:solidFill>
                <a:latin typeface="Neutra Display" charset="0"/>
                <a:ea typeface="Neutra Display" charset="0"/>
                <a:cs typeface="Neutra Display" charset="0"/>
              </a:rPr>
              <a:t>No </a:t>
            </a:r>
            <a:r>
              <a:rPr lang="pt-BR" sz="4400" b="1" dirty="0">
                <a:solidFill>
                  <a:schemeClr val="bg1"/>
                </a:solidFill>
                <a:latin typeface="Neutra Display" charset="0"/>
                <a:ea typeface="Neutra Display" charset="0"/>
                <a:cs typeface="Neutra Display" charset="0"/>
              </a:rPr>
              <a:t>mês primeiro, aos catorze do mês, no crepúsculo da tarde, é a Páscoa do SENHOR. </a:t>
            </a:r>
            <a:br>
              <a:rPr lang="pt-BR" sz="4400" b="1" dirty="0">
                <a:solidFill>
                  <a:schemeClr val="bg1"/>
                </a:solidFill>
                <a:latin typeface="Neutra Display" charset="0"/>
                <a:ea typeface="Neutra Display" charset="0"/>
                <a:cs typeface="Neutra Display" charset="0"/>
              </a:rPr>
            </a:br>
            <a:r>
              <a:rPr lang="pt-BR" sz="4400" b="1" dirty="0" smtClean="0">
                <a:solidFill>
                  <a:schemeClr val="bg1"/>
                </a:solidFill>
                <a:latin typeface="Neutra Display" charset="0"/>
                <a:ea typeface="Neutra Display" charset="0"/>
                <a:cs typeface="Neutra Display" charset="0"/>
              </a:rPr>
              <a:t>(Levítico 23:5)</a:t>
            </a:r>
            <a:endParaRPr lang="es-PE" sz="24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24787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819912" y="602869"/>
            <a:ext cx="10515600" cy="1325563"/>
          </a:xfrm>
        </p:spPr>
        <p:txBody>
          <a:bodyPr/>
          <a:lstStyle/>
          <a:p>
            <a:pPr algn="ctr"/>
            <a:r>
              <a:rPr lang="pt-BR" b="1" dirty="0" smtClean="0">
                <a:latin typeface="Neutra Display" charset="0"/>
                <a:ea typeface="Neutra Display" charset="0"/>
                <a:cs typeface="Neutra Display" charset="0"/>
              </a:rPr>
              <a:t>CALENDÁRIO DOS HEBREUS</a:t>
            </a:r>
            <a:endParaRPr lang="pt-BR" b="1" dirty="0">
              <a:latin typeface="Neutra Display" charset="0"/>
              <a:ea typeface="Neutra Display" charset="0"/>
              <a:cs typeface="Neutra Display"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625864938"/>
              </p:ext>
            </p:extLst>
          </p:nvPr>
        </p:nvGraphicFramePr>
        <p:xfrm>
          <a:off x="1828801" y="1780370"/>
          <a:ext cx="8522207" cy="3200400"/>
        </p:xfrm>
        <a:graphic>
          <a:graphicData uri="http://schemas.openxmlformats.org/drawingml/2006/table">
            <a:tbl>
              <a:tblPr firstRow="1" bandRow="1">
                <a:tableStyleId>{1E171933-4619-4E11-9A3F-F7608DF75F80}</a:tableStyleId>
              </a:tblPr>
              <a:tblGrid>
                <a:gridCol w="1303339"/>
                <a:gridCol w="3059210"/>
                <a:gridCol w="4159658"/>
              </a:tblGrid>
              <a:tr h="370840">
                <a:tc>
                  <a:txBody>
                    <a:bodyPr/>
                    <a:lstStyle/>
                    <a:p>
                      <a:pPr algn="ct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MÊS</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CORRESPONDÊNCIA</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1</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NISÃ (ABIBE)</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MARÇO OU ABRIL</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2</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LIAR (ZIVE)</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ABRIL OU MAIO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3</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SIVÃ</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MAIO</a:t>
                      </a:r>
                      <a:r>
                        <a:rPr lang="pt-BR" sz="2400" b="1" i="0" baseline="0" dirty="0" smtClean="0">
                          <a:solidFill>
                            <a:sysClr val="windowText" lastClr="000000"/>
                          </a:solidFill>
                          <a:latin typeface="Neutra Display" charset="0"/>
                          <a:ea typeface="Neutra Display" charset="0"/>
                          <a:cs typeface="Neutra Display" charset="0"/>
                        </a:rPr>
                        <a:t> OU JUNHO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4</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TAMUZ</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JUNHO OU JULHO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5</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ABE</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JULHO OU AGOSTO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pt-BR" sz="2400" b="1" i="0" dirty="0" smtClean="0">
                          <a:solidFill>
                            <a:sysClr val="windowText" lastClr="000000"/>
                          </a:solidFill>
                          <a:latin typeface="Neutra Display" charset="0"/>
                          <a:ea typeface="Neutra Display" charset="0"/>
                          <a:cs typeface="Neutra Display" charset="0"/>
                        </a:rPr>
                        <a:t>6</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ELUL</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400" b="1" i="0" dirty="0" smtClean="0">
                          <a:solidFill>
                            <a:sysClr val="windowText" lastClr="000000"/>
                          </a:solidFill>
                          <a:latin typeface="Neutra Display" charset="0"/>
                          <a:ea typeface="Neutra Display" charset="0"/>
                          <a:cs typeface="Neutra Display" charset="0"/>
                        </a:rPr>
                        <a:t>AGOSTO OU SETEMBRO</a:t>
                      </a:r>
                      <a:endParaRPr lang="pt-BR" sz="2400" b="1" i="0" dirty="0">
                        <a:solidFill>
                          <a:sysClr val="windowText" lastClr="000000"/>
                        </a:solidFill>
                        <a:latin typeface="Neutra Display" charset="0"/>
                        <a:ea typeface="Neutra Display" charset="0"/>
                        <a:cs typeface="Neutra Display"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9656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1059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81050" y="1276791"/>
            <a:ext cx="10629900" cy="2708434"/>
          </a:xfrm>
          <a:prstGeom prst="rect">
            <a:avLst/>
          </a:prstGeom>
        </p:spPr>
        <p:txBody>
          <a:bodyPr wrap="square">
            <a:spAutoFit/>
          </a:bodyPr>
          <a:lstStyle/>
          <a:p>
            <a:pPr algn="ctr"/>
            <a:r>
              <a:rPr lang="pt-BR" sz="3400" b="1" dirty="0">
                <a:solidFill>
                  <a:schemeClr val="bg1"/>
                </a:solidFill>
                <a:latin typeface="Neutra Display" charset="0"/>
                <a:ea typeface="Neutra Display" charset="0"/>
                <a:cs typeface="Neutra Display" charset="0"/>
              </a:rPr>
              <a:t>Disse o SENHOR a Moisés e a Arão na terra do Egito: </a:t>
            </a:r>
            <a:br>
              <a:rPr lang="pt-BR" sz="3400" b="1" dirty="0">
                <a:solidFill>
                  <a:schemeClr val="bg1"/>
                </a:solidFill>
                <a:latin typeface="Neutra Display" charset="0"/>
                <a:ea typeface="Neutra Display" charset="0"/>
                <a:cs typeface="Neutra Display" charset="0"/>
              </a:rPr>
            </a:br>
            <a:r>
              <a:rPr lang="pt-BR" sz="3400" b="1" dirty="0">
                <a:solidFill>
                  <a:schemeClr val="bg1"/>
                </a:solidFill>
                <a:latin typeface="Neutra Display" charset="0"/>
                <a:ea typeface="Neutra Display" charset="0"/>
                <a:cs typeface="Neutra Display" charset="0"/>
              </a:rPr>
              <a:t>Este mês vos será o principal dos meses; será o primeiro mês do ano. </a:t>
            </a:r>
            <a:br>
              <a:rPr lang="pt-BR" sz="3400" b="1" dirty="0">
                <a:solidFill>
                  <a:schemeClr val="bg1"/>
                </a:solidFill>
                <a:latin typeface="Neutra Display" charset="0"/>
                <a:ea typeface="Neutra Display" charset="0"/>
                <a:cs typeface="Neutra Display" charset="0"/>
              </a:rPr>
            </a:br>
            <a:r>
              <a:rPr lang="pt-BR" sz="3400" b="1" dirty="0">
                <a:solidFill>
                  <a:schemeClr val="bg1"/>
                </a:solidFill>
                <a:latin typeface="Neutra Display" charset="0"/>
                <a:ea typeface="Neutra Display" charset="0"/>
                <a:cs typeface="Neutra Display" charset="0"/>
              </a:rPr>
              <a:t>Falai a toda a congregação de Israel, dizendo: Aos dez deste mês, cada um tomará para si um cordeiro, segundo a casa dos pais, um cordeiro para cada família</a:t>
            </a:r>
            <a:r>
              <a:rPr lang="pt-BR" sz="3400" b="1" dirty="0" smtClean="0">
                <a:solidFill>
                  <a:schemeClr val="bg1"/>
                </a:solidFill>
                <a:latin typeface="Neutra Display" charset="0"/>
                <a:ea typeface="Neutra Display" charset="0"/>
                <a:cs typeface="Neutra Display" charset="0"/>
              </a:rPr>
              <a:t>.  (Êxodo 12:1-3)</a:t>
            </a:r>
            <a:endParaRPr lang="es-PE" sz="34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44695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15014"/>
          <a:stretch/>
        </p:blipFill>
        <p:spPr>
          <a:xfrm>
            <a:off x="-1" y="146304"/>
            <a:ext cx="7260337" cy="5690880"/>
          </a:xfrm>
          <a:prstGeom prst="rect">
            <a:avLst/>
          </a:prstGeom>
        </p:spPr>
      </p:pic>
      <p:grpSp>
        <p:nvGrpSpPr>
          <p:cNvPr id="5" name="Grupo 4"/>
          <p:cNvGrpSpPr/>
          <p:nvPr/>
        </p:nvGrpSpPr>
        <p:grpSpPr>
          <a:xfrm>
            <a:off x="0" y="-54864"/>
            <a:ext cx="12192000" cy="6912864"/>
            <a:chOff x="0" y="-54864"/>
            <a:chExt cx="12192000" cy="6912864"/>
          </a:xfrm>
        </p:grpSpPr>
        <p:pic>
          <p:nvPicPr>
            <p:cNvPr id="6" name="Imagen 8"/>
            <p:cNvPicPr>
              <a:picLocks noChangeAspect="1"/>
            </p:cNvPicPr>
            <p:nvPr/>
          </p:nvPicPr>
          <p:blipFill rotWithShape="1">
            <a:blip r:embed="rId3">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8" name="Imagem 7"/>
            <p:cNvPicPr>
              <a:picLocks noChangeAspect="1"/>
            </p:cNvPicPr>
            <p:nvPr/>
          </p:nvPicPr>
          <p:blipFill rotWithShape="1">
            <a:blip r:embed="rId4">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9" name="Rectángulo 1">
            <a:extLst>
              <a:ext uri="{FF2B5EF4-FFF2-40B4-BE49-F238E27FC236}">
                <a16:creationId xmlns:a16="http://schemas.microsoft.com/office/drawing/2014/main" xmlns="" id="{6CA7A597-7D68-054C-A6C9-8118AB284C92}"/>
              </a:ext>
            </a:extLst>
          </p:cNvPr>
          <p:cNvSpPr/>
          <p:nvPr/>
        </p:nvSpPr>
        <p:spPr>
          <a:xfrm>
            <a:off x="5852160" y="2129580"/>
            <a:ext cx="5833872" cy="1938992"/>
          </a:xfrm>
          <a:prstGeom prst="rect">
            <a:avLst/>
          </a:prstGeom>
        </p:spPr>
        <p:txBody>
          <a:bodyPr wrap="square">
            <a:spAutoFit/>
          </a:bodyPr>
          <a:lstStyle/>
          <a:p>
            <a:pPr algn="ctr"/>
            <a:r>
              <a:rPr lang="es-PE" sz="4000" b="1" dirty="0" smtClean="0">
                <a:latin typeface="Neutra Display" charset="0"/>
                <a:ea typeface="Neutra Display" charset="0"/>
                <a:cs typeface="Neutra Display" charset="0"/>
              </a:rPr>
              <a:t>10 DE NISÃ (ABIBE)</a:t>
            </a:r>
          </a:p>
          <a:p>
            <a:pPr algn="ctr"/>
            <a:endParaRPr lang="es-PE" sz="4000" b="1" dirty="0" smtClean="0">
              <a:latin typeface="Neutra Display" charset="0"/>
              <a:ea typeface="Neutra Display" charset="0"/>
              <a:cs typeface="Neutra Display" charset="0"/>
            </a:endParaRPr>
          </a:p>
          <a:p>
            <a:pPr algn="ctr"/>
            <a:r>
              <a:rPr lang="es-PE" sz="4000" b="1" dirty="0" smtClean="0">
                <a:latin typeface="Neutra Display" charset="0"/>
                <a:ea typeface="Neutra Display" charset="0"/>
                <a:cs typeface="Neutra Display" charset="0"/>
              </a:rPr>
              <a:t>SEPARAR O CORDEIRO</a:t>
            </a:r>
            <a:endParaRPr lang="es-PE" sz="28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30523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81050" y="947607"/>
            <a:ext cx="10629900" cy="3046988"/>
          </a:xfrm>
          <a:prstGeom prst="rect">
            <a:avLst/>
          </a:prstGeom>
        </p:spPr>
        <p:txBody>
          <a:bodyPr wrap="square">
            <a:spAutoFit/>
          </a:bodyPr>
          <a:lstStyle/>
          <a:p>
            <a:pPr algn="ctr"/>
            <a:r>
              <a:rPr lang="pt-BR" sz="4800" b="1" dirty="0" smtClean="0">
                <a:solidFill>
                  <a:schemeClr val="bg1"/>
                </a:solidFill>
                <a:latin typeface="Neutra Display" charset="0"/>
                <a:ea typeface="Neutra Display" charset="0"/>
                <a:cs typeface="Neutra Display" charset="0"/>
              </a:rPr>
              <a:t>E </a:t>
            </a:r>
            <a:r>
              <a:rPr lang="pt-BR" sz="4800" b="1" dirty="0">
                <a:solidFill>
                  <a:schemeClr val="bg1"/>
                </a:solidFill>
                <a:latin typeface="Neutra Display" charset="0"/>
                <a:ea typeface="Neutra Display" charset="0"/>
                <a:cs typeface="Neutra Display" charset="0"/>
              </a:rPr>
              <a:t>o guardareis até ao décimo quarto dia deste mês, e todo o ajuntamento da congregação de Israel o imolará no crepúsculo da tarde. </a:t>
            </a:r>
            <a:br>
              <a:rPr lang="pt-BR" sz="4800" b="1" dirty="0">
                <a:solidFill>
                  <a:schemeClr val="bg1"/>
                </a:solidFill>
                <a:latin typeface="Neutra Display" charset="0"/>
                <a:ea typeface="Neutra Display" charset="0"/>
                <a:cs typeface="Neutra Display" charset="0"/>
              </a:rPr>
            </a:br>
            <a:r>
              <a:rPr lang="pt-BR" sz="4800" b="1" dirty="0" smtClean="0">
                <a:solidFill>
                  <a:schemeClr val="bg1"/>
                </a:solidFill>
                <a:latin typeface="Neutra Display" charset="0"/>
                <a:ea typeface="Neutra Display" charset="0"/>
                <a:cs typeface="Neutra Display" charset="0"/>
              </a:rPr>
              <a:t>(Êxodo 12:6)</a:t>
            </a:r>
            <a:endParaRPr lang="es-PE" sz="48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8189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15014"/>
          <a:stretch/>
        </p:blipFill>
        <p:spPr>
          <a:xfrm>
            <a:off x="-1" y="146304"/>
            <a:ext cx="7260337" cy="5690880"/>
          </a:xfrm>
          <a:prstGeom prst="rect">
            <a:avLst/>
          </a:prstGeom>
        </p:spPr>
      </p:pic>
      <p:grpSp>
        <p:nvGrpSpPr>
          <p:cNvPr id="5" name="Grupo 4"/>
          <p:cNvGrpSpPr/>
          <p:nvPr/>
        </p:nvGrpSpPr>
        <p:grpSpPr>
          <a:xfrm>
            <a:off x="0" y="-54864"/>
            <a:ext cx="12192000" cy="6912864"/>
            <a:chOff x="0" y="-54864"/>
            <a:chExt cx="12192000" cy="6912864"/>
          </a:xfrm>
        </p:grpSpPr>
        <p:pic>
          <p:nvPicPr>
            <p:cNvPr id="6" name="Imagen 8"/>
            <p:cNvPicPr>
              <a:picLocks noChangeAspect="1"/>
            </p:cNvPicPr>
            <p:nvPr/>
          </p:nvPicPr>
          <p:blipFill rotWithShape="1">
            <a:blip r:embed="rId3">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8" name="Imagem 7"/>
            <p:cNvPicPr>
              <a:picLocks noChangeAspect="1"/>
            </p:cNvPicPr>
            <p:nvPr/>
          </p:nvPicPr>
          <p:blipFill rotWithShape="1">
            <a:blip r:embed="rId4">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9" name="Rectángulo 1">
            <a:extLst>
              <a:ext uri="{FF2B5EF4-FFF2-40B4-BE49-F238E27FC236}">
                <a16:creationId xmlns:a16="http://schemas.microsoft.com/office/drawing/2014/main" xmlns="" id="{6CA7A597-7D68-054C-A6C9-8118AB284C92}"/>
              </a:ext>
            </a:extLst>
          </p:cNvPr>
          <p:cNvSpPr/>
          <p:nvPr/>
        </p:nvSpPr>
        <p:spPr>
          <a:xfrm>
            <a:off x="5852160" y="2129580"/>
            <a:ext cx="5833872" cy="1938992"/>
          </a:xfrm>
          <a:prstGeom prst="rect">
            <a:avLst/>
          </a:prstGeom>
        </p:spPr>
        <p:txBody>
          <a:bodyPr wrap="square">
            <a:spAutoFit/>
          </a:bodyPr>
          <a:lstStyle/>
          <a:p>
            <a:pPr algn="ctr"/>
            <a:r>
              <a:rPr lang="es-PE" sz="4000" b="1" dirty="0" smtClean="0">
                <a:latin typeface="Neutra Display" charset="0"/>
                <a:ea typeface="Neutra Display" charset="0"/>
                <a:cs typeface="Neutra Display" charset="0"/>
              </a:rPr>
              <a:t>14 DE NISÃ (ABIBE)</a:t>
            </a:r>
          </a:p>
          <a:p>
            <a:pPr algn="ctr"/>
            <a:endParaRPr lang="es-PE" sz="4000" b="1" dirty="0" smtClean="0">
              <a:latin typeface="Neutra Display" charset="0"/>
              <a:ea typeface="Neutra Display" charset="0"/>
              <a:cs typeface="Neutra Display" charset="0"/>
            </a:endParaRPr>
          </a:p>
          <a:p>
            <a:pPr algn="ctr"/>
            <a:r>
              <a:rPr lang="es-PE" sz="4000" b="1" dirty="0" smtClean="0">
                <a:latin typeface="Neutra Display" charset="0"/>
                <a:ea typeface="Neutra Display" charset="0"/>
                <a:cs typeface="Neutra Display" charset="0"/>
              </a:rPr>
              <a:t>IMOLAR O CORDEIRO</a:t>
            </a:r>
            <a:endParaRPr lang="es-PE" sz="28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779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81050" y="746439"/>
            <a:ext cx="10629900" cy="3477875"/>
          </a:xfrm>
          <a:prstGeom prst="rect">
            <a:avLst/>
          </a:prstGeom>
        </p:spPr>
        <p:txBody>
          <a:bodyPr wrap="square">
            <a:spAutoFit/>
          </a:bodyPr>
          <a:lstStyle/>
          <a:p>
            <a:pPr algn="ctr"/>
            <a:r>
              <a:rPr lang="pt-BR" sz="4400" b="1" dirty="0">
                <a:solidFill>
                  <a:schemeClr val="bg1"/>
                </a:solidFill>
                <a:latin typeface="Neutra Display" charset="0"/>
                <a:ea typeface="Neutra Display" charset="0"/>
                <a:cs typeface="Neutra Display" charset="0"/>
              </a:rPr>
              <a:t>Tomarão do sangue e o porão em ambas as ombreiras e na verga da porta, nas casas em que o comerem; </a:t>
            </a:r>
            <a:br>
              <a:rPr lang="pt-BR" sz="4400" b="1" dirty="0">
                <a:solidFill>
                  <a:schemeClr val="bg1"/>
                </a:solidFill>
                <a:latin typeface="Neutra Display" charset="0"/>
                <a:ea typeface="Neutra Display" charset="0"/>
                <a:cs typeface="Neutra Display" charset="0"/>
              </a:rPr>
            </a:br>
            <a:r>
              <a:rPr lang="pt-BR" sz="4400" b="1" dirty="0">
                <a:solidFill>
                  <a:schemeClr val="bg1"/>
                </a:solidFill>
                <a:latin typeface="Neutra Display" charset="0"/>
                <a:ea typeface="Neutra Display" charset="0"/>
                <a:cs typeface="Neutra Display" charset="0"/>
              </a:rPr>
              <a:t>naquela noite, comerão a carne assada no fogo; com pães asmos e ervas amargas a comerão. </a:t>
            </a:r>
            <a:br>
              <a:rPr lang="pt-BR" sz="4400" b="1" dirty="0">
                <a:solidFill>
                  <a:schemeClr val="bg1"/>
                </a:solidFill>
                <a:latin typeface="Neutra Display" charset="0"/>
                <a:ea typeface="Neutra Display" charset="0"/>
                <a:cs typeface="Neutra Display" charset="0"/>
              </a:rPr>
            </a:br>
            <a:r>
              <a:rPr lang="pt-BR" sz="4400" b="1" dirty="0" smtClean="0">
                <a:solidFill>
                  <a:schemeClr val="bg1"/>
                </a:solidFill>
                <a:latin typeface="Neutra Display" charset="0"/>
                <a:ea typeface="Neutra Display" charset="0"/>
                <a:cs typeface="Neutra Display" charset="0"/>
              </a:rPr>
              <a:t>(Êxodo 12:7-8)</a:t>
            </a:r>
            <a:endParaRPr lang="es-PE" sz="44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47178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0" y="-54864"/>
            <a:ext cx="12192000" cy="6912864"/>
            <a:chOff x="0" y="-54864"/>
            <a:chExt cx="12192000" cy="6912864"/>
          </a:xfrm>
        </p:grpSpPr>
        <p:pic>
          <p:nvPicPr>
            <p:cNvPr id="6" name="Imagen 8"/>
            <p:cNvPicPr>
              <a:picLocks noChangeAspect="1"/>
            </p:cNvPicPr>
            <p:nvPr/>
          </p:nvPicPr>
          <p:blipFill rotWithShape="1">
            <a:blip r:embed="rId2">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7" name="Imagem 6"/>
            <p:cNvPicPr>
              <a:picLocks noChangeAspect="1"/>
            </p:cNvPicPr>
            <p:nvPr/>
          </p:nvPicPr>
          <p:blipFill rotWithShape="1">
            <a:blip r:embed="rId3">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8" name="Imagem 7"/>
            <p:cNvPicPr>
              <a:picLocks noChangeAspect="1"/>
            </p:cNvPicPr>
            <p:nvPr/>
          </p:nvPicPr>
          <p:blipFill rotWithShape="1">
            <a:blip r:embed="rId3">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pic>
        <p:nvPicPr>
          <p:cNvPr id="2" name="Imagem 1"/>
          <p:cNvPicPr>
            <a:picLocks noChangeAspect="1"/>
          </p:cNvPicPr>
          <p:nvPr/>
        </p:nvPicPr>
        <p:blipFill>
          <a:blip r:embed="rId4"/>
          <a:stretch>
            <a:fillRect/>
          </a:stretch>
        </p:blipFill>
        <p:spPr>
          <a:xfrm>
            <a:off x="-1" y="1371600"/>
            <a:ext cx="12223189" cy="4389120"/>
          </a:xfrm>
          <a:prstGeom prst="rect">
            <a:avLst/>
          </a:prstGeom>
        </p:spPr>
      </p:pic>
      <p:sp>
        <p:nvSpPr>
          <p:cNvPr id="9" name="Rectángulo 1">
            <a:extLst>
              <a:ext uri="{FF2B5EF4-FFF2-40B4-BE49-F238E27FC236}">
                <a16:creationId xmlns:a16="http://schemas.microsoft.com/office/drawing/2014/main" xmlns="" id="{6CA7A597-7D68-054C-A6C9-8118AB284C92}"/>
              </a:ext>
            </a:extLst>
          </p:cNvPr>
          <p:cNvSpPr/>
          <p:nvPr/>
        </p:nvSpPr>
        <p:spPr>
          <a:xfrm>
            <a:off x="457200" y="465372"/>
            <a:ext cx="11228832" cy="707886"/>
          </a:xfrm>
          <a:prstGeom prst="rect">
            <a:avLst/>
          </a:prstGeom>
        </p:spPr>
        <p:txBody>
          <a:bodyPr wrap="square">
            <a:spAutoFit/>
          </a:bodyPr>
          <a:lstStyle/>
          <a:p>
            <a:pPr algn="ctr"/>
            <a:r>
              <a:rPr lang="es-PE" sz="4000" b="1" dirty="0" smtClean="0">
                <a:latin typeface="Neutra Display" charset="0"/>
                <a:ea typeface="Neutra Display" charset="0"/>
                <a:cs typeface="Neutra Display" charset="0"/>
              </a:rPr>
              <a:t>15 DE NISÃ </a:t>
            </a:r>
            <a:r>
              <a:rPr lang="es-PE" sz="4000" b="1" smtClean="0">
                <a:latin typeface="Neutra Display" charset="0"/>
                <a:ea typeface="Neutra Display" charset="0"/>
                <a:cs typeface="Neutra Display" charset="0"/>
              </a:rPr>
              <a:t>(ABIBE) - COMER </a:t>
            </a:r>
            <a:r>
              <a:rPr lang="es-PE" sz="4000" b="1" dirty="0" smtClean="0">
                <a:latin typeface="Neutra Display" charset="0"/>
                <a:ea typeface="Neutra Display" charset="0"/>
                <a:cs typeface="Neutra Display" charset="0"/>
              </a:rPr>
              <a:t>O CORDEIRO</a:t>
            </a:r>
            <a:endParaRPr lang="es-PE" sz="28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85656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9988"/>
          <a:stretch/>
        </p:blipFill>
        <p:spPr>
          <a:xfrm>
            <a:off x="-1" y="0"/>
            <a:ext cx="6757633" cy="5888736"/>
          </a:xfrm>
          <a:prstGeom prst="rect">
            <a:avLst/>
          </a:prstGeom>
        </p:spPr>
      </p:pic>
      <p:grpSp>
        <p:nvGrpSpPr>
          <p:cNvPr id="5" name="Grupo 4"/>
          <p:cNvGrpSpPr/>
          <p:nvPr/>
        </p:nvGrpSpPr>
        <p:grpSpPr>
          <a:xfrm>
            <a:off x="0" y="-54864"/>
            <a:ext cx="12192000" cy="6912864"/>
            <a:chOff x="0" y="-54864"/>
            <a:chExt cx="12192000" cy="6912864"/>
          </a:xfrm>
        </p:grpSpPr>
        <p:pic>
          <p:nvPicPr>
            <p:cNvPr id="6" name="Imagen 8"/>
            <p:cNvPicPr>
              <a:picLocks noChangeAspect="1"/>
            </p:cNvPicPr>
            <p:nvPr/>
          </p:nvPicPr>
          <p:blipFill rotWithShape="1">
            <a:blip r:embed="rId3">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8" name="Imagem 7"/>
            <p:cNvPicPr>
              <a:picLocks noChangeAspect="1"/>
            </p:cNvPicPr>
            <p:nvPr/>
          </p:nvPicPr>
          <p:blipFill rotWithShape="1">
            <a:blip r:embed="rId4">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9" name="Rectángulo 1">
            <a:extLst>
              <a:ext uri="{FF2B5EF4-FFF2-40B4-BE49-F238E27FC236}">
                <a16:creationId xmlns:a16="http://schemas.microsoft.com/office/drawing/2014/main" xmlns="" id="{6CA7A597-7D68-054C-A6C9-8118AB284C92}"/>
              </a:ext>
            </a:extLst>
          </p:cNvPr>
          <p:cNvSpPr/>
          <p:nvPr/>
        </p:nvSpPr>
        <p:spPr>
          <a:xfrm>
            <a:off x="5852160" y="2129580"/>
            <a:ext cx="5833872" cy="3600986"/>
          </a:xfrm>
          <a:prstGeom prst="rect">
            <a:avLst/>
          </a:prstGeom>
        </p:spPr>
        <p:txBody>
          <a:bodyPr wrap="square">
            <a:spAutoFit/>
          </a:bodyPr>
          <a:lstStyle/>
          <a:p>
            <a:pPr algn="ctr"/>
            <a:r>
              <a:rPr lang="es-PE" sz="4000" b="1" dirty="0" smtClean="0">
                <a:latin typeface="Neutra Display" charset="0"/>
                <a:ea typeface="Neutra Display" charset="0"/>
                <a:cs typeface="Neutra Display" charset="0"/>
              </a:rPr>
              <a:t>PESHÁ (HEBRAICO)</a:t>
            </a:r>
          </a:p>
          <a:p>
            <a:pPr algn="ctr"/>
            <a:endParaRPr lang="es-PE" sz="4000" b="1" dirty="0" smtClean="0">
              <a:latin typeface="Neutra Display" charset="0"/>
              <a:ea typeface="Neutra Display" charset="0"/>
              <a:cs typeface="Neutra Display" charset="0"/>
            </a:endParaRPr>
          </a:p>
          <a:p>
            <a:pPr algn="ctr"/>
            <a:r>
              <a:rPr lang="es-PE" sz="4000" b="1" dirty="0" smtClean="0">
                <a:latin typeface="Neutra Display" charset="0"/>
                <a:ea typeface="Neutra Display" charset="0"/>
                <a:cs typeface="Neutra Display" charset="0"/>
              </a:rPr>
              <a:t>PÁSCOA</a:t>
            </a:r>
          </a:p>
          <a:p>
            <a:pPr algn="ctr"/>
            <a:r>
              <a:rPr lang="es-PE" sz="4000" b="1" dirty="0" smtClean="0">
                <a:latin typeface="Neutra Display" charset="0"/>
                <a:ea typeface="Neutra Display" charset="0"/>
                <a:cs typeface="Neutra Display" charset="0"/>
              </a:rPr>
              <a:t>PASSOVER</a:t>
            </a:r>
          </a:p>
          <a:p>
            <a:pPr algn="ctr"/>
            <a:endParaRPr lang="es-PE" sz="4000" b="1" dirty="0">
              <a:latin typeface="Neutra Display" charset="0"/>
              <a:ea typeface="Neutra Display" charset="0"/>
              <a:cs typeface="Neutra Display" charset="0"/>
            </a:endParaRPr>
          </a:p>
          <a:p>
            <a:pPr algn="ctr"/>
            <a:endParaRPr lang="es-PE" sz="28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21836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263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tângulo 14"/>
          <p:cNvSpPr/>
          <p:nvPr/>
        </p:nvSpPr>
        <p:spPr>
          <a:xfrm>
            <a:off x="3257296" y="881707"/>
            <a:ext cx="5787162" cy="584775"/>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eaLnBrk="1" hangingPunct="1">
              <a:defRPr/>
            </a:pPr>
            <a:r>
              <a:rPr lang="en-US" sz="3200" b="1" spc="150" dirty="0">
                <a:ln w="11430"/>
                <a:effectLst>
                  <a:outerShdw blurRad="25400" algn="tl" rotWithShape="0">
                    <a:srgbClr val="000000">
                      <a:alpha val="43000"/>
                    </a:srgbClr>
                  </a:outerShdw>
                </a:effectLst>
                <a:latin typeface="Neutra Display" charset="0"/>
                <a:ea typeface="Neutra Display" charset="0"/>
                <a:cs typeface="Neutra Display" charset="0"/>
              </a:rPr>
              <a:t>ÚLTIMA SEMANA DE CRISTO</a:t>
            </a:r>
            <a:endParaRPr lang="pt-BR" sz="3200" b="1" spc="150" dirty="0">
              <a:ln w="11430"/>
              <a:effectLst>
                <a:outerShdw blurRad="25400" algn="tl" rotWithShape="0">
                  <a:srgbClr val="000000">
                    <a:alpha val="43000"/>
                  </a:srgbClr>
                </a:outerShdw>
              </a:effectLst>
              <a:latin typeface="Neutra Display" charset="0"/>
              <a:ea typeface="Neutra Display" charset="0"/>
              <a:cs typeface="Neutra Display" charset="0"/>
            </a:endParaRPr>
          </a:p>
        </p:txBody>
      </p:sp>
      <p:grpSp>
        <p:nvGrpSpPr>
          <p:cNvPr id="5" name="Grupo 4"/>
          <p:cNvGrpSpPr/>
          <p:nvPr/>
        </p:nvGrpSpPr>
        <p:grpSpPr>
          <a:xfrm>
            <a:off x="2047178" y="1847088"/>
            <a:ext cx="8322118" cy="1130618"/>
            <a:chOff x="2047178" y="1847088"/>
            <a:chExt cx="8322118" cy="1130618"/>
          </a:xfrm>
        </p:grpSpPr>
        <p:grpSp>
          <p:nvGrpSpPr>
            <p:cNvPr id="33795" name="Grupo 16"/>
            <p:cNvGrpSpPr>
              <a:grpSpLocks/>
            </p:cNvGrpSpPr>
            <p:nvPr/>
          </p:nvGrpSpPr>
          <p:grpSpPr bwMode="auto">
            <a:xfrm>
              <a:off x="2047178" y="2474468"/>
              <a:ext cx="8207375" cy="503238"/>
              <a:chOff x="468313" y="4581946"/>
              <a:chExt cx="8207375" cy="503238"/>
            </a:xfrm>
          </p:grpSpPr>
          <p:sp>
            <p:nvSpPr>
              <p:cNvPr id="33797" name="Rectangle 4"/>
              <p:cNvSpPr>
                <a:spLocks noChangeArrowheads="1"/>
              </p:cNvSpPr>
              <p:nvPr/>
            </p:nvSpPr>
            <p:spPr bwMode="auto">
              <a:xfrm>
                <a:off x="468313" y="4581946"/>
                <a:ext cx="1223962" cy="503238"/>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x-none" sz="1800" b="1" dirty="0" smtClean="0">
                    <a:solidFill>
                      <a:schemeClr val="bg1"/>
                    </a:solidFill>
                    <a:latin typeface="Neutra Display" charset="0"/>
                    <a:ea typeface="Neutra Display" charset="0"/>
                    <a:cs typeface="Neutra Display" charset="0"/>
                  </a:rPr>
                  <a:t>DOM</a:t>
                </a:r>
                <a:endParaRPr lang="pt-BR" altLang="x-none" sz="1800" b="1" dirty="0">
                  <a:solidFill>
                    <a:schemeClr val="bg1"/>
                  </a:solidFill>
                  <a:latin typeface="Neutra Display" charset="0"/>
                  <a:ea typeface="Neutra Display" charset="0"/>
                  <a:cs typeface="Neutra Display" charset="0"/>
                </a:endParaRPr>
              </a:p>
            </p:txBody>
          </p:sp>
          <p:sp>
            <p:nvSpPr>
              <p:cNvPr id="33798" name="Rectangle 5"/>
              <p:cNvSpPr>
                <a:spLocks noChangeArrowheads="1"/>
              </p:cNvSpPr>
              <p:nvPr/>
            </p:nvSpPr>
            <p:spPr bwMode="auto">
              <a:xfrm>
                <a:off x="1476375" y="4581946"/>
                <a:ext cx="1223963" cy="503238"/>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x-none" sz="1800" b="1" dirty="0" smtClean="0">
                    <a:solidFill>
                      <a:srgbClr val="FFFFFF"/>
                    </a:solidFill>
                    <a:latin typeface="Neutra Display" charset="0"/>
                    <a:ea typeface="Neutra Display" charset="0"/>
                    <a:cs typeface="Neutra Display" charset="0"/>
                  </a:rPr>
                  <a:t>SEG</a:t>
                </a:r>
                <a:endParaRPr lang="pt-BR" altLang="x-none" sz="1800" b="1" dirty="0">
                  <a:solidFill>
                    <a:srgbClr val="FFFFFF"/>
                  </a:solidFill>
                  <a:latin typeface="Neutra Display" charset="0"/>
                  <a:ea typeface="Neutra Display" charset="0"/>
                  <a:cs typeface="Neutra Display" charset="0"/>
                </a:endParaRPr>
              </a:p>
            </p:txBody>
          </p:sp>
          <p:sp>
            <p:nvSpPr>
              <p:cNvPr id="33799" name="Rectangle 6"/>
              <p:cNvSpPr>
                <a:spLocks noChangeArrowheads="1"/>
              </p:cNvSpPr>
              <p:nvPr/>
            </p:nvSpPr>
            <p:spPr bwMode="auto">
              <a:xfrm>
                <a:off x="2700338" y="4581946"/>
                <a:ext cx="1223962" cy="503238"/>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x-none" sz="1800" b="1" dirty="0" smtClean="0">
                    <a:solidFill>
                      <a:srgbClr val="FFFFFF"/>
                    </a:solidFill>
                    <a:latin typeface="Neutra Display" charset="0"/>
                    <a:ea typeface="Neutra Display" charset="0"/>
                    <a:cs typeface="Neutra Display" charset="0"/>
                  </a:rPr>
                  <a:t>TER</a:t>
                </a:r>
                <a:endParaRPr lang="pt-BR" altLang="x-none" sz="1800" b="1" dirty="0">
                  <a:solidFill>
                    <a:srgbClr val="FFFFFF"/>
                  </a:solidFill>
                  <a:latin typeface="Neutra Display" charset="0"/>
                  <a:ea typeface="Neutra Display" charset="0"/>
                  <a:cs typeface="Neutra Display" charset="0"/>
                </a:endParaRPr>
              </a:p>
            </p:txBody>
          </p:sp>
          <p:sp>
            <p:nvSpPr>
              <p:cNvPr id="33800" name="Rectangle 7"/>
              <p:cNvSpPr>
                <a:spLocks noChangeArrowheads="1"/>
              </p:cNvSpPr>
              <p:nvPr/>
            </p:nvSpPr>
            <p:spPr bwMode="auto">
              <a:xfrm>
                <a:off x="3924300" y="4581946"/>
                <a:ext cx="1223963" cy="503238"/>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x-none" sz="1800" b="1" dirty="0" smtClean="0">
                    <a:solidFill>
                      <a:srgbClr val="FFFFFF"/>
                    </a:solidFill>
                    <a:latin typeface="Neutra Display" charset="0"/>
                    <a:ea typeface="Neutra Display" charset="0"/>
                    <a:cs typeface="Neutra Display" charset="0"/>
                  </a:rPr>
                  <a:t>QUA</a:t>
                </a:r>
                <a:endParaRPr lang="pt-BR" altLang="x-none" sz="1800" b="1" dirty="0">
                  <a:solidFill>
                    <a:srgbClr val="FFFFFF"/>
                  </a:solidFill>
                  <a:latin typeface="Neutra Display" charset="0"/>
                  <a:ea typeface="Neutra Display" charset="0"/>
                  <a:cs typeface="Neutra Display" charset="0"/>
                </a:endParaRPr>
              </a:p>
            </p:txBody>
          </p:sp>
          <p:sp>
            <p:nvSpPr>
              <p:cNvPr id="33801" name="Rectangle 8"/>
              <p:cNvSpPr>
                <a:spLocks noChangeArrowheads="1"/>
              </p:cNvSpPr>
              <p:nvPr/>
            </p:nvSpPr>
            <p:spPr bwMode="auto">
              <a:xfrm>
                <a:off x="5076825" y="4581946"/>
                <a:ext cx="1223963" cy="503238"/>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x-none" sz="1800" b="1" dirty="0" smtClean="0">
                    <a:solidFill>
                      <a:srgbClr val="FFFFFF"/>
                    </a:solidFill>
                    <a:latin typeface="Neutra Display" charset="0"/>
                    <a:ea typeface="Neutra Display" charset="0"/>
                    <a:cs typeface="Neutra Display" charset="0"/>
                  </a:rPr>
                  <a:t>QUI</a:t>
                </a:r>
                <a:endParaRPr lang="pt-BR" altLang="x-none" sz="1800" b="1" dirty="0">
                  <a:solidFill>
                    <a:srgbClr val="FFFFFF"/>
                  </a:solidFill>
                  <a:latin typeface="Neutra Display" charset="0"/>
                  <a:ea typeface="Neutra Display" charset="0"/>
                  <a:cs typeface="Neutra Display" charset="0"/>
                </a:endParaRPr>
              </a:p>
            </p:txBody>
          </p:sp>
          <p:sp>
            <p:nvSpPr>
              <p:cNvPr id="33802" name="Rectangle 9"/>
              <p:cNvSpPr>
                <a:spLocks noChangeArrowheads="1"/>
              </p:cNvSpPr>
              <p:nvPr/>
            </p:nvSpPr>
            <p:spPr bwMode="auto">
              <a:xfrm>
                <a:off x="6300788" y="4581946"/>
                <a:ext cx="1223962" cy="503238"/>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x-none" sz="1800" b="1" dirty="0" smtClean="0">
                    <a:solidFill>
                      <a:srgbClr val="FFFFFF"/>
                    </a:solidFill>
                    <a:latin typeface="Neutra Display" charset="0"/>
                    <a:ea typeface="Neutra Display" charset="0"/>
                    <a:cs typeface="Neutra Display" charset="0"/>
                  </a:rPr>
                  <a:t>SEX</a:t>
                </a:r>
                <a:endParaRPr lang="pt-BR" altLang="x-none" sz="1800" b="1" dirty="0">
                  <a:solidFill>
                    <a:srgbClr val="FFFFFF"/>
                  </a:solidFill>
                  <a:latin typeface="Neutra Display" charset="0"/>
                  <a:ea typeface="Neutra Display" charset="0"/>
                  <a:cs typeface="Neutra Display" charset="0"/>
                </a:endParaRPr>
              </a:p>
            </p:txBody>
          </p:sp>
          <p:sp>
            <p:nvSpPr>
              <p:cNvPr id="33803" name="Rectangle 10"/>
              <p:cNvSpPr>
                <a:spLocks noChangeArrowheads="1"/>
              </p:cNvSpPr>
              <p:nvPr/>
            </p:nvSpPr>
            <p:spPr bwMode="auto">
              <a:xfrm>
                <a:off x="7451725" y="4581946"/>
                <a:ext cx="1223963" cy="503238"/>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x-none" sz="1800" b="1" dirty="0" smtClean="0">
                    <a:solidFill>
                      <a:srgbClr val="FFFFFF"/>
                    </a:solidFill>
                    <a:latin typeface="Neutra Display" charset="0"/>
                    <a:ea typeface="Neutra Display" charset="0"/>
                    <a:cs typeface="Neutra Display" charset="0"/>
                  </a:rPr>
                  <a:t>SAB</a:t>
                </a:r>
                <a:endParaRPr lang="pt-BR" altLang="x-none" sz="1800" b="1" dirty="0">
                  <a:solidFill>
                    <a:srgbClr val="FFFFFF"/>
                  </a:solidFill>
                  <a:latin typeface="Neutra Display" charset="0"/>
                  <a:ea typeface="Neutra Display" charset="0"/>
                  <a:cs typeface="Neutra Display" charset="0"/>
                </a:endParaRPr>
              </a:p>
            </p:txBody>
          </p:sp>
        </p:grpSp>
        <p:sp>
          <p:nvSpPr>
            <p:cNvPr id="3" name="CaixaDeTexto 2"/>
            <p:cNvSpPr txBox="1"/>
            <p:nvPr/>
          </p:nvSpPr>
          <p:spPr>
            <a:xfrm>
              <a:off x="2322576" y="1847088"/>
              <a:ext cx="8046720" cy="646331"/>
            </a:xfrm>
            <a:prstGeom prst="rect">
              <a:avLst/>
            </a:prstGeom>
            <a:noFill/>
          </p:spPr>
          <p:txBody>
            <a:bodyPr wrap="square" rtlCol="0">
              <a:spAutoFit/>
            </a:bodyPr>
            <a:lstStyle/>
            <a:p>
              <a:r>
                <a:rPr lang="pt-BR" sz="3600" b="1" dirty="0" smtClean="0">
                  <a:latin typeface="Neutra Display" charset="0"/>
                  <a:ea typeface="Neutra Display" charset="0"/>
                  <a:cs typeface="Neutra Display" charset="0"/>
                </a:rPr>
                <a:t>10         11           12          13          14           15         16  </a:t>
              </a:r>
              <a:endParaRPr lang="pt-BR" sz="3600" b="1" dirty="0">
                <a:latin typeface="Neutra Display" charset="0"/>
                <a:ea typeface="Neutra Display" charset="0"/>
                <a:cs typeface="Neutra Display" charset="0"/>
              </a:endParaRPr>
            </a:p>
          </p:txBody>
        </p:sp>
      </p:grpSp>
      <p:grpSp>
        <p:nvGrpSpPr>
          <p:cNvPr id="4" name="Grupo 3"/>
          <p:cNvGrpSpPr/>
          <p:nvPr/>
        </p:nvGrpSpPr>
        <p:grpSpPr>
          <a:xfrm>
            <a:off x="810769" y="3191256"/>
            <a:ext cx="9814559" cy="2057400"/>
            <a:chOff x="536449" y="3593592"/>
            <a:chExt cx="9814559" cy="2057400"/>
          </a:xfrm>
        </p:grpSpPr>
        <p:pic>
          <p:nvPicPr>
            <p:cNvPr id="16" name="Picture 2" descr="C:\Users\arilton.oliveira\Documents\IMAGENS\07. Temas da Biblia\Entrada Triunfal\06100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49" y="3607426"/>
              <a:ext cx="2700527" cy="202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C:\Users\arilton.oliveira\Documents\IMAGENS\07. Temas da Biblia\Santa Ceia\Slide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648" y="3593592"/>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arilton.oliveira\Documents\IMAGENS\IMAGENS BOAS\L04\64.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2193" y="3611290"/>
              <a:ext cx="2718815" cy="203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7855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81050" y="746439"/>
            <a:ext cx="10629900" cy="2800767"/>
          </a:xfrm>
          <a:prstGeom prst="rect">
            <a:avLst/>
          </a:prstGeom>
        </p:spPr>
        <p:txBody>
          <a:bodyPr wrap="square">
            <a:spAutoFit/>
          </a:bodyPr>
          <a:lstStyle/>
          <a:p>
            <a:pPr algn="ctr"/>
            <a:r>
              <a:rPr lang="pt-BR" sz="4400" b="1" dirty="0">
                <a:solidFill>
                  <a:schemeClr val="bg1"/>
                </a:solidFill>
                <a:latin typeface="Neutra Display" charset="0"/>
                <a:ea typeface="Neutra Display" charset="0"/>
                <a:cs typeface="Neutra Display" charset="0"/>
              </a:rPr>
              <a:t>Lançai fora o velho fermento, para que sejais nova massa, como sois, de fato, sem fermento. Pois também Cristo, nosso Cordeiro pascal, foi imolado. </a:t>
            </a:r>
            <a:endParaRPr lang="pt-BR" sz="4400" b="1" dirty="0" smtClean="0">
              <a:solidFill>
                <a:schemeClr val="bg1"/>
              </a:solidFill>
              <a:latin typeface="Neutra Display" charset="0"/>
              <a:ea typeface="Neutra Display" charset="0"/>
              <a:cs typeface="Neutra Display" charset="0"/>
            </a:endParaRPr>
          </a:p>
          <a:p>
            <a:pPr algn="ctr"/>
            <a:r>
              <a:rPr lang="pt-BR" sz="4400" b="1" dirty="0" smtClean="0">
                <a:solidFill>
                  <a:schemeClr val="bg1"/>
                </a:solidFill>
                <a:latin typeface="Neutra Display" charset="0"/>
                <a:ea typeface="Neutra Display" charset="0"/>
                <a:cs typeface="Neutra Display" charset="0"/>
              </a:rPr>
              <a:t>(1 Coríntios 5:7)</a:t>
            </a:r>
            <a:endParaRPr lang="es-PE" sz="44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0002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xmlns="" id="{73B0EBC5-9225-6646-8802-86A7B66B6B77}"/>
              </a:ext>
            </a:extLst>
          </p:cNvPr>
          <p:cNvPicPr>
            <a:picLocks noChangeAspect="1"/>
          </p:cNvPicPr>
          <p:nvPr/>
        </p:nvPicPr>
        <p:blipFill rotWithShape="1">
          <a:blip r:embed="rId3"/>
          <a:srcRect l="24102"/>
          <a:stretch/>
        </p:blipFill>
        <p:spPr>
          <a:xfrm>
            <a:off x="0" y="182880"/>
            <a:ext cx="7887833" cy="5596128"/>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0" name="Rectángulo 1">
            <a:extLst>
              <a:ext uri="{FF2B5EF4-FFF2-40B4-BE49-F238E27FC236}">
                <a16:creationId xmlns:a16="http://schemas.microsoft.com/office/drawing/2014/main" xmlns="" id="{6CA7A597-7D68-054C-A6C9-8118AB284C92}"/>
              </a:ext>
            </a:extLst>
          </p:cNvPr>
          <p:cNvSpPr/>
          <p:nvPr/>
        </p:nvSpPr>
        <p:spPr>
          <a:xfrm>
            <a:off x="6309360" y="1800396"/>
            <a:ext cx="4901184" cy="584775"/>
          </a:xfrm>
          <a:prstGeom prst="rect">
            <a:avLst/>
          </a:prstGeom>
        </p:spPr>
        <p:txBody>
          <a:bodyPr wrap="square">
            <a:spAutoFit/>
          </a:bodyPr>
          <a:lstStyle/>
          <a:p>
            <a:pPr algn="ctr"/>
            <a:r>
              <a:rPr lang="es-PE" sz="3200" b="1" dirty="0" smtClean="0">
                <a:latin typeface="Neutra Display" charset="0"/>
                <a:ea typeface="Neutra Display" charset="0"/>
                <a:cs typeface="Neutra Display" charset="0"/>
              </a:rPr>
              <a:t>TIPOLOGIA DA FESTA</a:t>
            </a:r>
            <a:endParaRPr lang="es-PE" sz="2000" b="1" dirty="0">
              <a:latin typeface="Neutra Display" charset="0"/>
              <a:ea typeface="Neutra Display" charset="0"/>
              <a:cs typeface="Neutra Display" charset="0"/>
            </a:endParaRPr>
          </a:p>
        </p:txBody>
      </p:sp>
      <p:sp>
        <p:nvSpPr>
          <p:cNvPr id="14" name="Rectángulo 1">
            <a:extLst>
              <a:ext uri="{FF2B5EF4-FFF2-40B4-BE49-F238E27FC236}">
                <a16:creationId xmlns:a16="http://schemas.microsoft.com/office/drawing/2014/main" xmlns="" id="{6CA7A597-7D68-054C-A6C9-8118AB284C92}"/>
              </a:ext>
            </a:extLst>
          </p:cNvPr>
          <p:cNvSpPr/>
          <p:nvPr/>
        </p:nvSpPr>
        <p:spPr>
          <a:xfrm>
            <a:off x="5614416" y="2812332"/>
            <a:ext cx="6364224" cy="1754326"/>
          </a:xfrm>
          <a:prstGeom prst="rect">
            <a:avLst/>
          </a:prstGeom>
        </p:spPr>
        <p:txBody>
          <a:bodyPr wrap="square">
            <a:spAutoFit/>
          </a:bodyPr>
          <a:lstStyle/>
          <a:p>
            <a:pPr marL="685800" indent="-685800">
              <a:buFont typeface="Wingdings" charset="2"/>
              <a:buChar char="ü"/>
            </a:pPr>
            <a:r>
              <a:rPr lang="es-PE" sz="3600" b="1" dirty="0" smtClean="0">
                <a:latin typeface="Neutra Display" charset="0"/>
                <a:ea typeface="Neutra Display" charset="0"/>
                <a:cs typeface="Neutra Display" charset="0"/>
              </a:rPr>
              <a:t>Libertação do cativeiro do Egito;</a:t>
            </a:r>
          </a:p>
          <a:p>
            <a:pPr marL="685800" indent="-685800">
              <a:buFont typeface="Wingdings" charset="2"/>
              <a:buChar char="ü"/>
            </a:pPr>
            <a:r>
              <a:rPr lang="es-PE" sz="3600" b="1" dirty="0" smtClean="0">
                <a:latin typeface="Neutra Display" charset="0"/>
                <a:ea typeface="Neutra Display" charset="0"/>
                <a:cs typeface="Neutra Display" charset="0"/>
              </a:rPr>
              <a:t>Libertação do cativeiro do pecado;</a:t>
            </a:r>
          </a:p>
          <a:p>
            <a:pPr marL="685800" indent="-685800">
              <a:buFont typeface="Wingdings" charset="2"/>
              <a:buChar char="ü"/>
            </a:pPr>
            <a:r>
              <a:rPr lang="es-PE" sz="3600" b="1" dirty="0" smtClean="0">
                <a:latin typeface="Neutra Display" charset="0"/>
                <a:ea typeface="Neutra Display" charset="0"/>
                <a:cs typeface="Neutra Display" charset="0"/>
              </a:rPr>
              <a:t>Substituída pela Ceia do Senhor.</a:t>
            </a:r>
            <a:endParaRPr lang="es-PE" sz="3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87385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4">
            <a:extLst>
              <a:ext uri="{FF2B5EF4-FFF2-40B4-BE49-F238E27FC236}">
                <a16:creationId xmlns:a16="http://schemas.microsoft.com/office/drawing/2014/main" xmlns="" id="{5D7B133C-7588-8C46-9EC3-59298AC277C3}"/>
              </a:ext>
            </a:extLst>
          </p:cNvPr>
          <p:cNvPicPr>
            <a:picLocks noChangeAspect="1"/>
          </p:cNvPicPr>
          <p:nvPr/>
        </p:nvPicPr>
        <p:blipFill rotWithShape="1">
          <a:blip r:embed="rId3"/>
          <a:srcRect l="25285" t="6852" b="8704"/>
          <a:stretch/>
        </p:blipFill>
        <p:spPr>
          <a:xfrm>
            <a:off x="0" y="182880"/>
            <a:ext cx="7457440" cy="5614416"/>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0" name="Rectángulo 1">
            <a:extLst>
              <a:ext uri="{FF2B5EF4-FFF2-40B4-BE49-F238E27FC236}">
                <a16:creationId xmlns:a16="http://schemas.microsoft.com/office/drawing/2014/main" xmlns="" id="{6CA7A597-7D68-054C-A6C9-8118AB284C92}"/>
              </a:ext>
            </a:extLst>
          </p:cNvPr>
          <p:cNvSpPr/>
          <p:nvPr/>
        </p:nvSpPr>
        <p:spPr>
          <a:xfrm>
            <a:off x="6345936" y="2349036"/>
            <a:ext cx="4901184" cy="1384995"/>
          </a:xfrm>
          <a:prstGeom prst="rect">
            <a:avLst/>
          </a:prstGeom>
        </p:spPr>
        <p:txBody>
          <a:bodyPr wrap="square">
            <a:spAutoFit/>
          </a:bodyPr>
          <a:lstStyle/>
          <a:p>
            <a:pPr algn="ctr"/>
            <a:r>
              <a:rPr lang="es-PE" sz="4800" b="1" dirty="0" smtClean="0">
                <a:latin typeface="Neutra Display" charset="0"/>
                <a:ea typeface="Neutra Display" charset="0"/>
                <a:cs typeface="Neutra Display" charset="0"/>
              </a:rPr>
              <a:t>Festa dos Pães Asmos </a:t>
            </a:r>
            <a:r>
              <a:rPr lang="es-PE" sz="3600" b="1" dirty="0" smtClean="0">
                <a:latin typeface="Neutra Display" charset="0"/>
                <a:ea typeface="Neutra Display" charset="0"/>
                <a:cs typeface="Neutra Display" charset="0"/>
              </a:rPr>
              <a:t>(Levítico 23: 6) </a:t>
            </a:r>
            <a:endParaRPr lang="es-PE" sz="3600" b="1" dirty="0">
              <a:latin typeface="Neutra Display" charset="0"/>
              <a:ea typeface="Neutra Display" charset="0"/>
              <a:cs typeface="Neutra Display" charset="0"/>
            </a:endParaRPr>
          </a:p>
        </p:txBody>
      </p:sp>
      <p:sp>
        <p:nvSpPr>
          <p:cNvPr id="15" name="CaixaDeTexto 14"/>
          <p:cNvSpPr txBox="1"/>
          <p:nvPr/>
        </p:nvSpPr>
        <p:spPr>
          <a:xfrm>
            <a:off x="8341895" y="1203159"/>
            <a:ext cx="882316"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pt-BR" sz="6600" b="1" dirty="0" smtClean="0">
                <a:latin typeface="Neutra Display" charset="0"/>
                <a:ea typeface="Neutra Display" charset="0"/>
                <a:cs typeface="Neutra Display" charset="0"/>
              </a:rPr>
              <a:t>2</a:t>
            </a:r>
            <a:endParaRPr lang="pt-BR" sz="6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940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81050" y="1354804"/>
            <a:ext cx="10629900" cy="2123658"/>
          </a:xfrm>
          <a:prstGeom prst="rect">
            <a:avLst/>
          </a:prstGeom>
        </p:spPr>
        <p:txBody>
          <a:bodyPr wrap="square">
            <a:spAutoFit/>
          </a:bodyPr>
          <a:lstStyle/>
          <a:p>
            <a:pPr algn="ctr"/>
            <a:r>
              <a:rPr lang="pt-BR" sz="4400" b="1" dirty="0">
                <a:solidFill>
                  <a:schemeClr val="bg1"/>
                </a:solidFill>
                <a:latin typeface="Neutra Display" charset="0"/>
                <a:ea typeface="Neutra Display" charset="0"/>
                <a:cs typeface="Neutra Display" charset="0"/>
              </a:rPr>
              <a:t>E aos quinze dias deste mês é a Festa dos Pães Asmos do SENHOR; sete dias comereis pães asmos. </a:t>
            </a:r>
            <a:endParaRPr lang="pt-BR" sz="4400" b="1" dirty="0" smtClean="0">
              <a:solidFill>
                <a:schemeClr val="bg1"/>
              </a:solidFill>
              <a:latin typeface="Neutra Display" charset="0"/>
              <a:ea typeface="Neutra Display" charset="0"/>
              <a:cs typeface="Neutra Display" charset="0"/>
            </a:endParaRPr>
          </a:p>
          <a:p>
            <a:pPr algn="ctr"/>
            <a:r>
              <a:rPr lang="pt-BR" sz="4400" b="1" dirty="0" smtClean="0">
                <a:solidFill>
                  <a:schemeClr val="bg1"/>
                </a:solidFill>
                <a:latin typeface="Neutra Display" charset="0"/>
                <a:ea typeface="Neutra Display" charset="0"/>
                <a:cs typeface="Neutra Display" charset="0"/>
              </a:rPr>
              <a:t>(Levítico 23:6) </a:t>
            </a:r>
            <a:endParaRPr lang="es-PE" sz="24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82231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81050" y="1427956"/>
            <a:ext cx="10629900" cy="2862322"/>
          </a:xfrm>
          <a:prstGeom prst="rect">
            <a:avLst/>
          </a:prstGeom>
        </p:spPr>
        <p:txBody>
          <a:bodyPr wrap="square">
            <a:spAutoFit/>
          </a:bodyPr>
          <a:lstStyle/>
          <a:p>
            <a:pPr algn="ctr"/>
            <a:r>
              <a:rPr lang="pt-BR" sz="3600" b="1" dirty="0">
                <a:solidFill>
                  <a:schemeClr val="bg1"/>
                </a:solidFill>
                <a:latin typeface="Neutra Display" charset="0"/>
                <a:ea typeface="Neutra Display" charset="0"/>
                <a:cs typeface="Neutra Display" charset="0"/>
              </a:rPr>
              <a:t>Guardai, pois, a Festa dos Pães Asmos, porque, nesse mesmo dia, tirei vossas hostes da terra do Egito; portanto, guardareis este dia nas vossas gerações por estatuto perpétuo.  </a:t>
            </a:r>
            <a:r>
              <a:rPr lang="pt-BR" sz="3600" b="1" dirty="0" smtClean="0">
                <a:solidFill>
                  <a:schemeClr val="bg1"/>
                </a:solidFill>
                <a:latin typeface="Neutra Display" charset="0"/>
                <a:ea typeface="Neutra Display" charset="0"/>
                <a:cs typeface="Neutra Display" charset="0"/>
              </a:rPr>
              <a:t>Desde </a:t>
            </a:r>
            <a:r>
              <a:rPr lang="pt-BR" sz="3600" b="1" dirty="0">
                <a:solidFill>
                  <a:schemeClr val="bg1"/>
                </a:solidFill>
                <a:latin typeface="Neutra Display" charset="0"/>
                <a:ea typeface="Neutra Display" charset="0"/>
                <a:cs typeface="Neutra Display" charset="0"/>
              </a:rPr>
              <a:t>o dia catorze do primeiro mês, à tarde, comereis pães asmos até à tarde do dia vinte e um do mesmo </a:t>
            </a:r>
            <a:r>
              <a:rPr lang="pt-BR" sz="3600" b="1" dirty="0" smtClean="0">
                <a:solidFill>
                  <a:schemeClr val="bg1"/>
                </a:solidFill>
                <a:latin typeface="Neutra Display" charset="0"/>
                <a:ea typeface="Neutra Display" charset="0"/>
                <a:cs typeface="Neutra Display" charset="0"/>
              </a:rPr>
              <a:t>mês...</a:t>
            </a:r>
            <a:endParaRPr lang="es-PE"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200636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81050" y="1427956"/>
            <a:ext cx="10629900" cy="2862322"/>
          </a:xfrm>
          <a:prstGeom prst="rect">
            <a:avLst/>
          </a:prstGeom>
        </p:spPr>
        <p:txBody>
          <a:bodyPr wrap="square">
            <a:spAutoFit/>
          </a:bodyPr>
          <a:lstStyle/>
          <a:p>
            <a:pPr algn="ctr"/>
            <a:r>
              <a:rPr lang="pt-BR" sz="3600" b="1" dirty="0" smtClean="0">
                <a:solidFill>
                  <a:schemeClr val="bg1"/>
                </a:solidFill>
                <a:latin typeface="Neutra Display" charset="0"/>
                <a:ea typeface="Neutra Display" charset="0"/>
                <a:cs typeface="Neutra Display" charset="0"/>
              </a:rPr>
              <a:t>... Por </a:t>
            </a:r>
            <a:r>
              <a:rPr lang="pt-BR" sz="3600" b="1" dirty="0">
                <a:solidFill>
                  <a:schemeClr val="bg1"/>
                </a:solidFill>
                <a:latin typeface="Neutra Display" charset="0"/>
                <a:ea typeface="Neutra Display" charset="0"/>
                <a:cs typeface="Neutra Display" charset="0"/>
              </a:rPr>
              <a:t>sete dias, não se ache nenhum fermento nas vossas casas; porque qualquer que comer pão levedado será eliminado da congregação de Israel, tanto o peregrino como o natural da terra. </a:t>
            </a:r>
            <a:br>
              <a:rPr lang="pt-BR" sz="3600" b="1" dirty="0">
                <a:solidFill>
                  <a:schemeClr val="bg1"/>
                </a:solidFill>
                <a:latin typeface="Neutra Display" charset="0"/>
                <a:ea typeface="Neutra Display" charset="0"/>
                <a:cs typeface="Neutra Display" charset="0"/>
              </a:rPr>
            </a:br>
            <a:r>
              <a:rPr lang="pt-BR" sz="3600" b="1" dirty="0">
                <a:solidFill>
                  <a:schemeClr val="bg1"/>
                </a:solidFill>
                <a:latin typeface="Neutra Display" charset="0"/>
                <a:ea typeface="Neutra Display" charset="0"/>
                <a:cs typeface="Neutra Display" charset="0"/>
              </a:rPr>
              <a:t>Nenhuma coisa levedada comereis; em todas as vossas habitações, comereis pães asmos</a:t>
            </a:r>
            <a:r>
              <a:rPr lang="pt-BR" sz="3600" b="1" dirty="0" smtClean="0">
                <a:solidFill>
                  <a:schemeClr val="bg1"/>
                </a:solidFill>
                <a:latin typeface="Neutra Display" charset="0"/>
                <a:ea typeface="Neutra Display" charset="0"/>
                <a:cs typeface="Neutra Display" charset="0"/>
              </a:rPr>
              <a:t>. (Êxodo 12:17-20)</a:t>
            </a:r>
            <a:endParaRPr lang="es-PE"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825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4">
            <a:extLst>
              <a:ext uri="{FF2B5EF4-FFF2-40B4-BE49-F238E27FC236}">
                <a16:creationId xmlns:a16="http://schemas.microsoft.com/office/drawing/2014/main" xmlns="" id="{5D7B133C-7588-8C46-9EC3-59298AC277C3}"/>
              </a:ext>
            </a:extLst>
          </p:cNvPr>
          <p:cNvPicPr>
            <a:picLocks noChangeAspect="1"/>
          </p:cNvPicPr>
          <p:nvPr/>
        </p:nvPicPr>
        <p:blipFill rotWithShape="1">
          <a:blip r:embed="rId3"/>
          <a:srcRect l="25285" t="6852" b="8704"/>
          <a:stretch/>
        </p:blipFill>
        <p:spPr>
          <a:xfrm>
            <a:off x="0" y="182880"/>
            <a:ext cx="7457440" cy="5614416"/>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5" name="Rectángulo 1">
            <a:extLst>
              <a:ext uri="{FF2B5EF4-FFF2-40B4-BE49-F238E27FC236}">
                <a16:creationId xmlns:a16="http://schemas.microsoft.com/office/drawing/2014/main" xmlns="" id="{6CA7A597-7D68-054C-A6C9-8118AB284C92}"/>
              </a:ext>
            </a:extLst>
          </p:cNvPr>
          <p:cNvSpPr/>
          <p:nvPr/>
        </p:nvSpPr>
        <p:spPr>
          <a:xfrm>
            <a:off x="6096000" y="1690062"/>
            <a:ext cx="5687568" cy="3477875"/>
          </a:xfrm>
          <a:prstGeom prst="rect">
            <a:avLst/>
          </a:prstGeom>
        </p:spPr>
        <p:txBody>
          <a:bodyPr wrap="square">
            <a:spAutoFit/>
          </a:bodyPr>
          <a:lstStyle/>
          <a:p>
            <a:pPr marL="285750" indent="-285750">
              <a:buFont typeface="Wingdings" pitchFamily="2" charset="2"/>
              <a:buChar char="ü"/>
            </a:pPr>
            <a:r>
              <a:rPr lang="es-PE" sz="4400" b="1" dirty="0" smtClean="0">
                <a:latin typeface="Neutra Display" charset="0"/>
                <a:ea typeface="Neutra Display" charset="0"/>
                <a:cs typeface="Neutra Display" charset="0"/>
              </a:rPr>
              <a:t>Era celebrada a partir do 15º dia do primeiro mês;</a:t>
            </a:r>
          </a:p>
          <a:p>
            <a:pPr marL="285750" indent="-285750">
              <a:buFont typeface="Wingdings" pitchFamily="2" charset="2"/>
              <a:buChar char="ü"/>
            </a:pPr>
            <a:r>
              <a:rPr lang="es-PE" sz="4400" b="1" dirty="0" smtClean="0">
                <a:latin typeface="Neutra Display" charset="0"/>
                <a:ea typeface="Neutra Display" charset="0"/>
                <a:cs typeface="Neutra Display" charset="0"/>
              </a:rPr>
              <a:t>Era celebrada no mesmo dia que o povo de Israel deixou o Egito.</a:t>
            </a:r>
          </a:p>
        </p:txBody>
      </p:sp>
    </p:spTree>
    <p:extLst>
      <p:ext uri="{BB962C8B-B14F-4D97-AF65-F5344CB8AC3E}">
        <p14:creationId xmlns:p14="http://schemas.microsoft.com/office/powerpoint/2010/main" val="483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4">
            <a:extLst>
              <a:ext uri="{FF2B5EF4-FFF2-40B4-BE49-F238E27FC236}">
                <a16:creationId xmlns:a16="http://schemas.microsoft.com/office/drawing/2014/main" xmlns="" id="{5D7B133C-7588-8C46-9EC3-59298AC277C3}"/>
              </a:ext>
            </a:extLst>
          </p:cNvPr>
          <p:cNvPicPr>
            <a:picLocks noChangeAspect="1"/>
          </p:cNvPicPr>
          <p:nvPr/>
        </p:nvPicPr>
        <p:blipFill rotWithShape="1">
          <a:blip r:embed="rId3"/>
          <a:srcRect l="25285" t="6852" b="8704"/>
          <a:stretch/>
        </p:blipFill>
        <p:spPr>
          <a:xfrm>
            <a:off x="0" y="182880"/>
            <a:ext cx="7457440" cy="5614416"/>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1" name="Rectángulo 1">
            <a:extLst>
              <a:ext uri="{FF2B5EF4-FFF2-40B4-BE49-F238E27FC236}">
                <a16:creationId xmlns:a16="http://schemas.microsoft.com/office/drawing/2014/main" xmlns="" id="{6CA7A597-7D68-054C-A6C9-8118AB284C92}"/>
              </a:ext>
            </a:extLst>
          </p:cNvPr>
          <p:cNvSpPr/>
          <p:nvPr/>
        </p:nvSpPr>
        <p:spPr>
          <a:xfrm>
            <a:off x="6309360" y="757980"/>
            <a:ext cx="4901184" cy="584775"/>
          </a:xfrm>
          <a:prstGeom prst="rect">
            <a:avLst/>
          </a:prstGeom>
        </p:spPr>
        <p:txBody>
          <a:bodyPr wrap="square">
            <a:spAutoFit/>
          </a:bodyPr>
          <a:lstStyle/>
          <a:p>
            <a:pPr algn="ctr"/>
            <a:r>
              <a:rPr lang="es-PE" sz="3200" b="1" dirty="0" smtClean="0">
                <a:latin typeface="Neutra Display" charset="0"/>
                <a:ea typeface="Neutra Display" charset="0"/>
                <a:cs typeface="Neutra Display" charset="0"/>
              </a:rPr>
              <a:t>TIPOLOGIA DA FESTA</a:t>
            </a:r>
            <a:endParaRPr lang="es-PE" sz="2000" b="1" dirty="0">
              <a:latin typeface="Neutra Display" charset="0"/>
              <a:ea typeface="Neutra Display" charset="0"/>
              <a:cs typeface="Neutra Display" charset="0"/>
            </a:endParaRPr>
          </a:p>
        </p:txBody>
      </p:sp>
      <p:sp>
        <p:nvSpPr>
          <p:cNvPr id="15" name="Rectángulo 1">
            <a:extLst>
              <a:ext uri="{FF2B5EF4-FFF2-40B4-BE49-F238E27FC236}">
                <a16:creationId xmlns:a16="http://schemas.microsoft.com/office/drawing/2014/main" xmlns="" id="{6CA7A597-7D68-054C-A6C9-8118AB284C92}"/>
              </a:ext>
            </a:extLst>
          </p:cNvPr>
          <p:cNvSpPr/>
          <p:nvPr/>
        </p:nvSpPr>
        <p:spPr>
          <a:xfrm>
            <a:off x="6016752" y="1769916"/>
            <a:ext cx="5687568" cy="3970318"/>
          </a:xfrm>
          <a:prstGeom prst="rect">
            <a:avLst/>
          </a:prstGeom>
        </p:spPr>
        <p:txBody>
          <a:bodyPr wrap="square">
            <a:spAutoFit/>
          </a:bodyPr>
          <a:lstStyle/>
          <a:p>
            <a:pPr marL="285750" indent="-285750">
              <a:buFont typeface="Wingdings" pitchFamily="2" charset="2"/>
              <a:buChar char="ü"/>
            </a:pPr>
            <a:r>
              <a:rPr lang="es-PE" sz="3600" b="1" dirty="0" smtClean="0">
                <a:latin typeface="Neutra Display" charset="0"/>
                <a:ea typeface="Neutra Display" charset="0"/>
                <a:cs typeface="Neutra Display" charset="0"/>
              </a:rPr>
              <a:t>Tipificava a grande libertação da humanidade, operada por Jesus através da cruz;</a:t>
            </a:r>
            <a:endParaRPr lang="es-PE" sz="3600" b="1" dirty="0" smtClean="0">
              <a:latin typeface="Neutra Display" charset="0"/>
              <a:ea typeface="Neutra Display" charset="0"/>
              <a:cs typeface="Neutra Display" charset="0"/>
            </a:endParaRPr>
          </a:p>
          <a:p>
            <a:pPr marL="285750" indent="-285750">
              <a:buFont typeface="Wingdings" pitchFamily="2" charset="2"/>
              <a:buChar char="ü"/>
            </a:pPr>
            <a:r>
              <a:rPr lang="es-PE" sz="3600" b="1" dirty="0" smtClean="0">
                <a:latin typeface="Neutra Display" charset="0"/>
                <a:ea typeface="Neutra Display" charset="0"/>
                <a:cs typeface="Neutra Display" charset="0"/>
              </a:rPr>
              <a:t>Pureza do Ministério de Cristo (Lucas 22: 7-8). </a:t>
            </a:r>
            <a:endParaRPr lang="es-PE" sz="3600" b="1" dirty="0" smtClean="0">
              <a:latin typeface="Neutra Display" charset="0"/>
              <a:ea typeface="Neutra Display" charset="0"/>
              <a:cs typeface="Neutra Display" charset="0"/>
            </a:endParaRPr>
          </a:p>
          <a:p>
            <a:pPr marL="285750" indent="-285750">
              <a:buFont typeface="Wingdings" pitchFamily="2" charset="2"/>
              <a:buChar char="ü"/>
            </a:pPr>
            <a:r>
              <a:rPr lang="es-PE" sz="3600" b="1" dirty="0" smtClean="0">
                <a:latin typeface="Neutra Display" charset="0"/>
                <a:ea typeface="Neutra Display" charset="0"/>
                <a:cs typeface="Neutra Display" charset="0"/>
              </a:rPr>
              <a:t>Corpo </a:t>
            </a:r>
            <a:r>
              <a:rPr lang="es-PE" sz="3600" b="1" dirty="0">
                <a:latin typeface="Neutra Display" charset="0"/>
                <a:ea typeface="Neutra Display" charset="0"/>
                <a:cs typeface="Neutra Display" charset="0"/>
              </a:rPr>
              <a:t>de Cristo não sofreu corrupção</a:t>
            </a:r>
            <a:r>
              <a:rPr lang="es-PE" sz="3600" b="1" dirty="0" smtClean="0">
                <a:latin typeface="Neutra Display" charset="0"/>
                <a:ea typeface="Neutra Display" charset="0"/>
                <a:cs typeface="Neutra Display" charset="0"/>
              </a:rPr>
              <a:t>.</a:t>
            </a:r>
            <a:endParaRPr lang="es-PE" sz="3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71119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3">
            <a:extLst>
              <a:ext uri="{FF2B5EF4-FFF2-40B4-BE49-F238E27FC236}">
                <a16:creationId xmlns:a16="http://schemas.microsoft.com/office/drawing/2014/main" xmlns="" id="{222E28E5-71EB-7A41-BF3F-3B4308191372}"/>
              </a:ext>
            </a:extLst>
          </p:cNvPr>
          <p:cNvPicPr>
            <a:picLocks noChangeAspect="1"/>
          </p:cNvPicPr>
          <p:nvPr/>
        </p:nvPicPr>
        <p:blipFill rotWithShape="1">
          <a:blip r:embed="rId3"/>
          <a:srcRect t="8586" b="6993"/>
          <a:stretch/>
        </p:blipFill>
        <p:spPr>
          <a:xfrm>
            <a:off x="0" y="164592"/>
            <a:ext cx="10338816" cy="5815584"/>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0" name="Rectángulo 1">
            <a:extLst>
              <a:ext uri="{FF2B5EF4-FFF2-40B4-BE49-F238E27FC236}">
                <a16:creationId xmlns:a16="http://schemas.microsoft.com/office/drawing/2014/main" xmlns="" id="{6CA7A597-7D68-054C-A6C9-8118AB284C92}"/>
              </a:ext>
            </a:extLst>
          </p:cNvPr>
          <p:cNvSpPr/>
          <p:nvPr/>
        </p:nvSpPr>
        <p:spPr>
          <a:xfrm>
            <a:off x="6345936" y="2349036"/>
            <a:ext cx="4901184" cy="1384995"/>
          </a:xfrm>
          <a:prstGeom prst="rect">
            <a:avLst/>
          </a:prstGeom>
        </p:spPr>
        <p:txBody>
          <a:bodyPr wrap="square">
            <a:spAutoFit/>
          </a:bodyPr>
          <a:lstStyle/>
          <a:p>
            <a:pPr algn="ctr"/>
            <a:r>
              <a:rPr lang="es-PE" sz="4800" b="1" dirty="0" smtClean="0">
                <a:latin typeface="Neutra Display" charset="0"/>
                <a:ea typeface="Neutra Display" charset="0"/>
                <a:cs typeface="Neutra Display" charset="0"/>
              </a:rPr>
              <a:t>Festa das Primícias </a:t>
            </a:r>
            <a:r>
              <a:rPr lang="es-PE" sz="3600" b="1" dirty="0" smtClean="0">
                <a:latin typeface="Neutra Display" charset="0"/>
                <a:ea typeface="Neutra Display" charset="0"/>
                <a:cs typeface="Neutra Display" charset="0"/>
              </a:rPr>
              <a:t>(Levítico 23:9-12) </a:t>
            </a:r>
            <a:endParaRPr lang="es-PE" sz="3600" b="1" dirty="0">
              <a:latin typeface="Neutra Display" charset="0"/>
              <a:ea typeface="Neutra Display" charset="0"/>
              <a:cs typeface="Neutra Display" charset="0"/>
            </a:endParaRPr>
          </a:p>
        </p:txBody>
      </p:sp>
      <p:sp>
        <p:nvSpPr>
          <p:cNvPr id="15" name="CaixaDeTexto 14"/>
          <p:cNvSpPr txBox="1"/>
          <p:nvPr/>
        </p:nvSpPr>
        <p:spPr>
          <a:xfrm>
            <a:off x="8341895" y="1203159"/>
            <a:ext cx="882316"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pt-BR" sz="6600" b="1" dirty="0" smtClean="0">
                <a:latin typeface="Neutra Display" charset="0"/>
                <a:ea typeface="Neutra Display" charset="0"/>
                <a:cs typeface="Neutra Display" charset="0"/>
              </a:rPr>
              <a:t>3</a:t>
            </a:r>
            <a:endParaRPr lang="pt-BR" sz="6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2931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3B2663FC-20EB-0A40-9356-A489169978E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25" l="5267" r="97517">
                        <a14:foregroundMark x1="93650" y1="55400" x2="93650" y2="55400"/>
                        <a14:foregroundMark x1="10767" y1="61400" x2="10767" y2="61400"/>
                        <a14:foregroundMark x1="9400" y1="68350" x2="9400" y2="68350"/>
                        <a14:foregroundMark x1="7900" y1="62350" x2="7900" y2="62350"/>
                        <a14:foregroundMark x1="5883" y1="60275" x2="5883" y2="60275"/>
                        <a14:foregroundMark x1="6383" y1="76425" x2="6383" y2="76425"/>
                      </a14:backgroundRemoval>
                    </a14:imgEffect>
                  </a14:imgLayer>
                </a14:imgProps>
              </a:ext>
            </a:extLst>
          </a:blip>
          <a:srcRect l="7725" r="6478" b="33713"/>
          <a:stretch/>
        </p:blipFill>
        <p:spPr>
          <a:xfrm>
            <a:off x="0" y="631510"/>
            <a:ext cx="12191999" cy="6226490"/>
          </a:xfrm>
          <a:prstGeom prst="rect">
            <a:avLst/>
          </a:prstGeom>
        </p:spPr>
      </p:pic>
      <p:sp>
        <p:nvSpPr>
          <p:cNvPr id="7" name="Rectángulo 1">
            <a:extLst>
              <a:ext uri="{FF2B5EF4-FFF2-40B4-BE49-F238E27FC236}">
                <a16:creationId xmlns="" xmlns:a16="http://schemas.microsoft.com/office/drawing/2014/main" id="{6BC19BC0-C3C7-4D40-885D-449EBEC37A08}"/>
              </a:ext>
            </a:extLst>
          </p:cNvPr>
          <p:cNvSpPr/>
          <p:nvPr/>
        </p:nvSpPr>
        <p:spPr>
          <a:xfrm>
            <a:off x="631437" y="933658"/>
            <a:ext cx="10955724" cy="2554545"/>
          </a:xfrm>
          <a:prstGeom prst="rect">
            <a:avLst/>
          </a:prstGeom>
        </p:spPr>
        <p:txBody>
          <a:bodyPr wrap="square">
            <a:spAutoFit/>
          </a:bodyPr>
          <a:lstStyle/>
          <a:p>
            <a:pPr algn="ctr"/>
            <a:r>
              <a:rPr lang="pt-BR" sz="4000" b="1" dirty="0">
                <a:latin typeface="Neutra Display" charset="0"/>
                <a:ea typeface="Neutra Display" charset="0"/>
                <a:cs typeface="Neutra Display" charset="0"/>
              </a:rPr>
              <a:t>O povo de Israel </a:t>
            </a:r>
            <a:r>
              <a:rPr lang="pt-BR" sz="4000" b="1" dirty="0" smtClean="0">
                <a:latin typeface="Neutra Display" charset="0"/>
                <a:ea typeface="Neutra Display" charset="0"/>
                <a:cs typeface="Neutra Display" charset="0"/>
              </a:rPr>
              <a:t>celebrava SETE FESTAS ao </a:t>
            </a:r>
            <a:r>
              <a:rPr lang="pt-BR" sz="4000" b="1" dirty="0">
                <a:latin typeface="Neutra Display" charset="0"/>
                <a:ea typeface="Neutra Display" charset="0"/>
                <a:cs typeface="Neutra Display" charset="0"/>
              </a:rPr>
              <a:t>longo do ano. </a:t>
            </a:r>
            <a:r>
              <a:rPr lang="pt-BR" sz="4000" b="1" dirty="0" smtClean="0">
                <a:latin typeface="Neutra Display" charset="0"/>
                <a:ea typeface="Neutra Display" charset="0"/>
                <a:cs typeface="Neutra Display" charset="0"/>
              </a:rPr>
              <a:t>Elas comemoravam </a:t>
            </a:r>
            <a:r>
              <a:rPr lang="pt-BR" sz="4000" b="1" dirty="0">
                <a:latin typeface="Neutra Display" charset="0"/>
                <a:ea typeface="Neutra Display" charset="0"/>
                <a:cs typeface="Neutra Display" charset="0"/>
              </a:rPr>
              <a:t>eventos importantes </a:t>
            </a:r>
            <a:r>
              <a:rPr lang="pt-BR" sz="4000" b="1" dirty="0" smtClean="0">
                <a:latin typeface="Neutra Display" charset="0"/>
                <a:ea typeface="Neutra Display" charset="0"/>
                <a:cs typeface="Neutra Display" charset="0"/>
              </a:rPr>
              <a:t>da </a:t>
            </a:r>
            <a:r>
              <a:rPr lang="pt-BR" sz="4000" b="1" dirty="0">
                <a:latin typeface="Neutra Display" charset="0"/>
                <a:ea typeface="Neutra Display" charset="0"/>
                <a:cs typeface="Neutra Display" charset="0"/>
              </a:rPr>
              <a:t>história nacional, mas </a:t>
            </a:r>
            <a:r>
              <a:rPr lang="pt-BR" sz="4000" b="1" dirty="0" smtClean="0">
                <a:latin typeface="Neutra Display" charset="0"/>
                <a:ea typeface="Neutra Display" charset="0"/>
                <a:cs typeface="Neutra Display" charset="0"/>
              </a:rPr>
              <a:t>também eram figurativas ou </a:t>
            </a:r>
            <a:r>
              <a:rPr lang="pt-BR" sz="4000" b="1" dirty="0">
                <a:latin typeface="Neutra Display" charset="0"/>
                <a:ea typeface="Neutra Display" charset="0"/>
                <a:cs typeface="Neutra Display" charset="0"/>
              </a:rPr>
              <a:t>tipológicos, pois apontavam para eventos futuros de maior magnitude. </a:t>
            </a:r>
            <a:endParaRPr lang="pt-BR" sz="24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09558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81050" y="787876"/>
            <a:ext cx="10629900" cy="3477875"/>
          </a:xfrm>
          <a:prstGeom prst="rect">
            <a:avLst/>
          </a:prstGeom>
        </p:spPr>
        <p:txBody>
          <a:bodyPr wrap="square">
            <a:spAutoFit/>
          </a:bodyPr>
          <a:lstStyle/>
          <a:p>
            <a:pPr algn="ctr"/>
            <a:r>
              <a:rPr lang="pt-BR" sz="4400" b="1" dirty="0">
                <a:solidFill>
                  <a:schemeClr val="bg1"/>
                </a:solidFill>
                <a:latin typeface="Neutra Display" charset="0"/>
                <a:ea typeface="Neutra Display" charset="0"/>
                <a:cs typeface="Neutra Display" charset="0"/>
              </a:rPr>
              <a:t>Disse mais o SENHOR a Moisés: </a:t>
            </a:r>
            <a:br>
              <a:rPr lang="pt-BR" sz="4400" b="1" dirty="0">
                <a:solidFill>
                  <a:schemeClr val="bg1"/>
                </a:solidFill>
                <a:latin typeface="Neutra Display" charset="0"/>
                <a:ea typeface="Neutra Display" charset="0"/>
                <a:cs typeface="Neutra Display" charset="0"/>
              </a:rPr>
            </a:br>
            <a:r>
              <a:rPr lang="pt-BR" sz="4400" b="1" dirty="0">
                <a:solidFill>
                  <a:schemeClr val="bg1"/>
                </a:solidFill>
                <a:latin typeface="Neutra Display" charset="0"/>
                <a:ea typeface="Neutra Display" charset="0"/>
                <a:cs typeface="Neutra Display" charset="0"/>
              </a:rPr>
              <a:t>Fala aos filhos de Israel e dize-lhes: Quando entrardes na terra, que vos dou, e segardes a sua messe, então, trareis um molho das primícias da vossa messe ao </a:t>
            </a:r>
            <a:r>
              <a:rPr lang="pt-BR" sz="4400" b="1" dirty="0" smtClean="0">
                <a:solidFill>
                  <a:schemeClr val="bg1"/>
                </a:solidFill>
                <a:latin typeface="Neutra Display" charset="0"/>
                <a:ea typeface="Neutra Display" charset="0"/>
                <a:cs typeface="Neutra Display" charset="0"/>
              </a:rPr>
              <a:t>sacerdote... (Levítico 23:9-10)</a:t>
            </a:r>
            <a:endParaRPr lang="es-PE" sz="24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67241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81050" y="824452"/>
            <a:ext cx="10629900" cy="3847207"/>
          </a:xfrm>
          <a:prstGeom prst="rect">
            <a:avLst/>
          </a:prstGeom>
        </p:spPr>
        <p:txBody>
          <a:bodyPr wrap="square">
            <a:spAutoFit/>
          </a:bodyPr>
          <a:lstStyle/>
          <a:p>
            <a:pPr algn="ctr"/>
            <a:r>
              <a:rPr lang="pt-BR" sz="4400" b="1" dirty="0">
                <a:solidFill>
                  <a:schemeClr val="bg1"/>
                </a:solidFill>
                <a:latin typeface="Neutra Display" charset="0"/>
                <a:ea typeface="Neutra Display" charset="0"/>
                <a:cs typeface="Neutra Display" charset="0"/>
              </a:rPr>
              <a:t>este moverá o molho perante o SENHOR, para que sejais aceitos</a:t>
            </a:r>
            <a:r>
              <a:rPr lang="pt-BR" sz="4400" b="1" dirty="0" smtClean="0">
                <a:solidFill>
                  <a:schemeClr val="bg1"/>
                </a:solidFill>
                <a:latin typeface="Neutra Display" charset="0"/>
                <a:ea typeface="Neutra Display" charset="0"/>
                <a:cs typeface="Neutra Display" charset="0"/>
              </a:rPr>
              <a:t>; no </a:t>
            </a:r>
            <a:r>
              <a:rPr lang="pt-BR" sz="4400" b="1" dirty="0">
                <a:solidFill>
                  <a:schemeClr val="bg1"/>
                </a:solidFill>
                <a:latin typeface="Neutra Display" charset="0"/>
                <a:ea typeface="Neutra Display" charset="0"/>
                <a:cs typeface="Neutra Display" charset="0"/>
              </a:rPr>
              <a:t>dia imediato ao sábado, o sacerdote o moverá. No dia em que moverdes o molho, oferecereis um cordeiro sem defeito, de um ano, em holocausto ao </a:t>
            </a:r>
            <a:r>
              <a:rPr lang="pt-BR" sz="4400" b="1" dirty="0" smtClean="0">
                <a:solidFill>
                  <a:schemeClr val="bg1"/>
                </a:solidFill>
                <a:latin typeface="Neutra Display" charset="0"/>
                <a:ea typeface="Neutra Display" charset="0"/>
                <a:cs typeface="Neutra Display" charset="0"/>
              </a:rPr>
              <a:t>SENHOR. </a:t>
            </a:r>
            <a:r>
              <a:rPr lang="pt-BR" sz="4400" b="1" dirty="0">
                <a:solidFill>
                  <a:schemeClr val="bg1"/>
                </a:solidFill>
                <a:latin typeface="Neutra Display" charset="0"/>
                <a:ea typeface="Neutra Display" charset="0"/>
                <a:cs typeface="Neutra Display" charset="0"/>
              </a:rPr>
              <a:t>(Levítico </a:t>
            </a:r>
            <a:r>
              <a:rPr lang="pt-BR" sz="4400" b="1" dirty="0" smtClean="0">
                <a:solidFill>
                  <a:schemeClr val="bg1"/>
                </a:solidFill>
                <a:latin typeface="Neutra Display" charset="0"/>
                <a:ea typeface="Neutra Display" charset="0"/>
                <a:cs typeface="Neutra Display" charset="0"/>
              </a:rPr>
              <a:t>23:11-12)</a:t>
            </a:r>
            <a:endParaRPr lang="pt-BR" sz="4400" b="1" dirty="0">
              <a:solidFill>
                <a:schemeClr val="bg1"/>
              </a:solidFill>
              <a:latin typeface="Neutra Display" charset="0"/>
              <a:ea typeface="Neutra Display" charset="0"/>
              <a:cs typeface="Neutra Display" charset="0"/>
            </a:endParaRPr>
          </a:p>
          <a:p>
            <a:pPr algn="ctr"/>
            <a:endParaRPr lang="es-PE" sz="24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61935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3">
            <a:extLst>
              <a:ext uri="{FF2B5EF4-FFF2-40B4-BE49-F238E27FC236}">
                <a16:creationId xmlns:a16="http://schemas.microsoft.com/office/drawing/2014/main" xmlns="" id="{222E28E5-71EB-7A41-BF3F-3B4308191372}"/>
              </a:ext>
            </a:extLst>
          </p:cNvPr>
          <p:cNvPicPr>
            <a:picLocks noChangeAspect="1"/>
          </p:cNvPicPr>
          <p:nvPr/>
        </p:nvPicPr>
        <p:blipFill rotWithShape="1">
          <a:blip r:embed="rId3"/>
          <a:srcRect t="8586" b="6993"/>
          <a:stretch/>
        </p:blipFill>
        <p:spPr>
          <a:xfrm>
            <a:off x="0" y="164592"/>
            <a:ext cx="10338816" cy="5815584"/>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0" name="Rectángulo 1">
            <a:extLst>
              <a:ext uri="{FF2B5EF4-FFF2-40B4-BE49-F238E27FC236}">
                <a16:creationId xmlns:a16="http://schemas.microsoft.com/office/drawing/2014/main" xmlns="" id="{6CA7A597-7D68-054C-A6C9-8118AB284C92}"/>
              </a:ext>
            </a:extLst>
          </p:cNvPr>
          <p:cNvSpPr/>
          <p:nvPr/>
        </p:nvSpPr>
        <p:spPr>
          <a:xfrm>
            <a:off x="6260592" y="703116"/>
            <a:ext cx="5498592" cy="4832092"/>
          </a:xfrm>
          <a:prstGeom prst="rect">
            <a:avLst/>
          </a:prstGeom>
        </p:spPr>
        <p:txBody>
          <a:bodyPr wrap="square">
            <a:spAutoFit/>
          </a:bodyPr>
          <a:lstStyle/>
          <a:p>
            <a:pPr marL="457200" indent="-457200">
              <a:buFont typeface="Wingdings" charset="2"/>
              <a:buChar char="ü"/>
            </a:pPr>
            <a:r>
              <a:rPr lang="es-PE" sz="4400" b="1" dirty="0" smtClean="0">
                <a:latin typeface="Neutra Display" charset="0"/>
                <a:ea typeface="Neutra Display" charset="0"/>
                <a:cs typeface="Neutra Display" charset="0"/>
              </a:rPr>
              <a:t>As Primícias e </a:t>
            </a:r>
            <a:r>
              <a:rPr lang="es-PE" sz="4400" b="1" dirty="0">
                <a:latin typeface="Neutra Display" charset="0"/>
                <a:ea typeface="Neutra Display" charset="0"/>
                <a:cs typeface="Neutra Display" charset="0"/>
              </a:rPr>
              <a:t>os </a:t>
            </a:r>
            <a:r>
              <a:rPr lang="es-PE" sz="4400" b="1" dirty="0" smtClean="0">
                <a:latin typeface="Neutra Display" charset="0"/>
                <a:ea typeface="Neutra Display" charset="0"/>
                <a:cs typeface="Neutra Display" charset="0"/>
              </a:rPr>
              <a:t>Pães Asmos eram celebrados </a:t>
            </a:r>
            <a:r>
              <a:rPr lang="es-PE" sz="4400" b="1" dirty="0">
                <a:latin typeface="Neutra Display" charset="0"/>
                <a:ea typeface="Neutra Display" charset="0"/>
                <a:cs typeface="Neutra Display" charset="0"/>
              </a:rPr>
              <a:t>juntos com a </a:t>
            </a:r>
            <a:r>
              <a:rPr lang="es-PE" sz="4400" b="1" dirty="0" smtClean="0">
                <a:latin typeface="Neutra Display" charset="0"/>
                <a:ea typeface="Neutra Display" charset="0"/>
                <a:cs typeface="Neutra Display" charset="0"/>
              </a:rPr>
              <a:t>Páscoa.</a:t>
            </a:r>
          </a:p>
          <a:p>
            <a:pPr marL="457200" indent="-457200">
              <a:buFont typeface="Wingdings" charset="2"/>
              <a:buChar char="ü"/>
            </a:pPr>
            <a:r>
              <a:rPr lang="es-PE" sz="4400" b="1" dirty="0" smtClean="0">
                <a:latin typeface="Neutra Display" charset="0"/>
                <a:ea typeface="Neutra Display" charset="0"/>
                <a:cs typeface="Neutra Display" charset="0"/>
              </a:rPr>
              <a:t>No </a:t>
            </a:r>
            <a:r>
              <a:rPr lang="es-PE" sz="4400" b="1" dirty="0">
                <a:latin typeface="Neutra Display" charset="0"/>
                <a:ea typeface="Neutra Display" charset="0"/>
                <a:cs typeface="Neutra Display" charset="0"/>
              </a:rPr>
              <a:t>dia 14, uma porção de cevada foi </a:t>
            </a:r>
            <a:r>
              <a:rPr lang="es-PE" sz="4400" b="1" dirty="0" smtClean="0">
                <a:latin typeface="Neutra Display" charset="0"/>
                <a:ea typeface="Neutra Display" charset="0"/>
                <a:cs typeface="Neutra Display" charset="0"/>
              </a:rPr>
              <a:t>marcada para ser </a:t>
            </a:r>
            <a:r>
              <a:rPr lang="es-PE" sz="4400" b="1" dirty="0">
                <a:latin typeface="Neutra Display" charset="0"/>
                <a:ea typeface="Neutra Display" charset="0"/>
                <a:cs typeface="Neutra Display" charset="0"/>
              </a:rPr>
              <a:t>apresentada ao </a:t>
            </a:r>
            <a:r>
              <a:rPr lang="es-PE" sz="4400" b="1" dirty="0" smtClean="0">
                <a:latin typeface="Neutra Display" charset="0"/>
                <a:ea typeface="Neutra Display" charset="0"/>
                <a:cs typeface="Neutra Display" charset="0"/>
              </a:rPr>
              <a:t>Senhor.</a:t>
            </a:r>
          </a:p>
        </p:txBody>
      </p:sp>
    </p:spTree>
    <p:extLst>
      <p:ext uri="{BB962C8B-B14F-4D97-AF65-F5344CB8AC3E}">
        <p14:creationId xmlns:p14="http://schemas.microsoft.com/office/powerpoint/2010/main" val="19497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3">
            <a:extLst>
              <a:ext uri="{FF2B5EF4-FFF2-40B4-BE49-F238E27FC236}">
                <a16:creationId xmlns:a16="http://schemas.microsoft.com/office/drawing/2014/main" xmlns="" id="{222E28E5-71EB-7A41-BF3F-3B4308191372}"/>
              </a:ext>
            </a:extLst>
          </p:cNvPr>
          <p:cNvPicPr>
            <a:picLocks noChangeAspect="1"/>
          </p:cNvPicPr>
          <p:nvPr/>
        </p:nvPicPr>
        <p:blipFill rotWithShape="1">
          <a:blip r:embed="rId3"/>
          <a:srcRect t="8586" b="6993"/>
          <a:stretch/>
        </p:blipFill>
        <p:spPr>
          <a:xfrm>
            <a:off x="0" y="164592"/>
            <a:ext cx="10338816" cy="5815584"/>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0" name="Rectángulo 1">
            <a:extLst>
              <a:ext uri="{FF2B5EF4-FFF2-40B4-BE49-F238E27FC236}">
                <a16:creationId xmlns:a16="http://schemas.microsoft.com/office/drawing/2014/main" xmlns="" id="{6CA7A597-7D68-054C-A6C9-8118AB284C92}"/>
              </a:ext>
            </a:extLst>
          </p:cNvPr>
          <p:cNvSpPr/>
          <p:nvPr/>
        </p:nvSpPr>
        <p:spPr>
          <a:xfrm>
            <a:off x="6260592" y="1068876"/>
            <a:ext cx="5498592" cy="4524315"/>
          </a:xfrm>
          <a:prstGeom prst="rect">
            <a:avLst/>
          </a:prstGeom>
        </p:spPr>
        <p:txBody>
          <a:bodyPr wrap="square">
            <a:spAutoFit/>
          </a:bodyPr>
          <a:lstStyle/>
          <a:p>
            <a:pPr marL="457200" indent="-457200">
              <a:buFont typeface="Wingdings" charset="2"/>
              <a:buChar char="ü"/>
            </a:pPr>
            <a:r>
              <a:rPr lang="es-PE" sz="3600" b="1" dirty="0" smtClean="0">
                <a:latin typeface="Neutra Display" charset="0"/>
                <a:ea typeface="Neutra Display" charset="0"/>
                <a:cs typeface="Neutra Display" charset="0"/>
              </a:rPr>
              <a:t>Antes de se iniciar a colheita era celebrada a festa das Primícias;</a:t>
            </a:r>
          </a:p>
          <a:p>
            <a:pPr marL="457200" indent="-457200">
              <a:buFont typeface="Wingdings" charset="2"/>
              <a:buChar char="ü"/>
            </a:pPr>
            <a:r>
              <a:rPr lang="es-PE" sz="3600" b="1" dirty="0" smtClean="0">
                <a:latin typeface="Neutra Display" charset="0"/>
                <a:ea typeface="Neutra Display" charset="0"/>
                <a:cs typeface="Neutra Display" charset="0"/>
              </a:rPr>
              <a:t>Um feixe de cevada com os primeiros grãos amadurecidos da seara, era agitado pelo sacerdote diante do altar de holocaustos.</a:t>
            </a:r>
          </a:p>
        </p:txBody>
      </p:sp>
    </p:spTree>
    <p:extLst>
      <p:ext uri="{BB962C8B-B14F-4D97-AF65-F5344CB8AC3E}">
        <p14:creationId xmlns:p14="http://schemas.microsoft.com/office/powerpoint/2010/main" val="137549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srcRect l="9342"/>
          <a:stretch/>
        </p:blipFill>
        <p:spPr>
          <a:xfrm>
            <a:off x="0" y="0"/>
            <a:ext cx="7955668" cy="5852160"/>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4" name="Rectángulo 1">
            <a:extLst>
              <a:ext uri="{FF2B5EF4-FFF2-40B4-BE49-F238E27FC236}">
                <a16:creationId xmlns:a16="http://schemas.microsoft.com/office/drawing/2014/main" xmlns="" id="{6CA7A597-7D68-054C-A6C9-8118AB284C92}"/>
              </a:ext>
            </a:extLst>
          </p:cNvPr>
          <p:cNvSpPr/>
          <p:nvPr/>
        </p:nvSpPr>
        <p:spPr>
          <a:xfrm>
            <a:off x="6309360" y="1014012"/>
            <a:ext cx="4901184" cy="584775"/>
          </a:xfrm>
          <a:prstGeom prst="rect">
            <a:avLst/>
          </a:prstGeom>
        </p:spPr>
        <p:txBody>
          <a:bodyPr wrap="square">
            <a:spAutoFit/>
          </a:bodyPr>
          <a:lstStyle/>
          <a:p>
            <a:pPr algn="ctr"/>
            <a:r>
              <a:rPr lang="es-PE" sz="3200" b="1" dirty="0" smtClean="0">
                <a:latin typeface="Neutra Display" charset="0"/>
                <a:ea typeface="Neutra Display" charset="0"/>
                <a:cs typeface="Neutra Display" charset="0"/>
              </a:rPr>
              <a:t>TIPOLOGIA DA FESTA</a:t>
            </a:r>
            <a:endParaRPr lang="es-PE" sz="2000" b="1" dirty="0">
              <a:latin typeface="Neutra Display" charset="0"/>
              <a:ea typeface="Neutra Display" charset="0"/>
              <a:cs typeface="Neutra Display" charset="0"/>
            </a:endParaRPr>
          </a:p>
        </p:txBody>
      </p:sp>
      <p:sp>
        <p:nvSpPr>
          <p:cNvPr id="15" name="Rectángulo 1">
            <a:extLst>
              <a:ext uri="{FF2B5EF4-FFF2-40B4-BE49-F238E27FC236}">
                <a16:creationId xmlns:a16="http://schemas.microsoft.com/office/drawing/2014/main" xmlns="" id="{6CA7A597-7D68-054C-A6C9-8118AB284C92}"/>
              </a:ext>
            </a:extLst>
          </p:cNvPr>
          <p:cNvSpPr/>
          <p:nvPr/>
        </p:nvSpPr>
        <p:spPr>
          <a:xfrm>
            <a:off x="5760720" y="2025948"/>
            <a:ext cx="6364224" cy="2862322"/>
          </a:xfrm>
          <a:prstGeom prst="rect">
            <a:avLst/>
          </a:prstGeom>
        </p:spPr>
        <p:txBody>
          <a:bodyPr wrap="square">
            <a:spAutoFit/>
          </a:bodyPr>
          <a:lstStyle/>
          <a:p>
            <a:pPr marL="285750" indent="-285750">
              <a:buFont typeface="Wingdings" pitchFamily="2" charset="2"/>
              <a:buChar char="ü"/>
            </a:pPr>
            <a:r>
              <a:rPr lang="es-PE" sz="3600" b="1" dirty="0">
                <a:latin typeface="Neutra Display" charset="0"/>
                <a:ea typeface="Neutra Display" charset="0"/>
                <a:cs typeface="Neutra Display" charset="0"/>
              </a:rPr>
              <a:t>Ele simbolizava a ressurreição de Jesus como </a:t>
            </a:r>
            <a:r>
              <a:rPr lang="es-PE" sz="3600" b="1" dirty="0" smtClean="0">
                <a:latin typeface="Neutra Display" charset="0"/>
                <a:ea typeface="Neutra Display" charset="0"/>
                <a:cs typeface="Neutra Display" charset="0"/>
              </a:rPr>
              <a:t>primícias dos que dormem </a:t>
            </a:r>
            <a:r>
              <a:rPr lang="es-PE" sz="3600" b="1" dirty="0">
                <a:latin typeface="Neutra Display" charset="0"/>
                <a:ea typeface="Neutra Display" charset="0"/>
                <a:cs typeface="Neutra Display" charset="0"/>
              </a:rPr>
              <a:t>(1 Coríntios 15: 20-23</a:t>
            </a:r>
            <a:r>
              <a:rPr lang="es-PE" sz="3600" b="1" dirty="0" smtClean="0">
                <a:latin typeface="Neutra Display" charset="0"/>
                <a:ea typeface="Neutra Display" charset="0"/>
                <a:cs typeface="Neutra Display" charset="0"/>
              </a:rPr>
              <a:t>);</a:t>
            </a:r>
          </a:p>
          <a:p>
            <a:pPr marL="285750" indent="-285750">
              <a:buFont typeface="Wingdings" pitchFamily="2" charset="2"/>
              <a:buChar char="ü"/>
            </a:pPr>
            <a:r>
              <a:rPr lang="es-PE" sz="3600" b="1" dirty="0" smtClean="0">
                <a:latin typeface="Neutra Display" charset="0"/>
                <a:ea typeface="Neutra Display" charset="0"/>
                <a:cs typeface="Neutra Display" charset="0"/>
              </a:rPr>
              <a:t>Representava a ressurreição </a:t>
            </a:r>
            <a:r>
              <a:rPr lang="es-PE" sz="3600" b="1" dirty="0">
                <a:latin typeface="Neutra Display" charset="0"/>
                <a:ea typeface="Neutra Display" charset="0"/>
                <a:cs typeface="Neutra Display" charset="0"/>
              </a:rPr>
              <a:t>justos </a:t>
            </a:r>
            <a:r>
              <a:rPr lang="es-PE" sz="3600" b="1" dirty="0" smtClean="0">
                <a:latin typeface="Neutra Display" charset="0"/>
                <a:ea typeface="Neutra Display" charset="0"/>
                <a:cs typeface="Neutra Display" charset="0"/>
              </a:rPr>
              <a:t>fiéis (</a:t>
            </a:r>
            <a:r>
              <a:rPr lang="es-PE" sz="3600" b="1" dirty="0">
                <a:latin typeface="Neutra Display" charset="0"/>
                <a:ea typeface="Neutra Display" charset="0"/>
                <a:cs typeface="Neutra Display" charset="0"/>
              </a:rPr>
              <a:t>Mateus 27: 52-53).</a:t>
            </a:r>
          </a:p>
        </p:txBody>
      </p:sp>
    </p:spTree>
    <p:extLst>
      <p:ext uri="{BB962C8B-B14F-4D97-AF65-F5344CB8AC3E}">
        <p14:creationId xmlns:p14="http://schemas.microsoft.com/office/powerpoint/2010/main" val="151190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81050" y="1336516"/>
            <a:ext cx="10629900" cy="2308324"/>
          </a:xfrm>
          <a:prstGeom prst="rect">
            <a:avLst/>
          </a:prstGeom>
        </p:spPr>
        <p:txBody>
          <a:bodyPr wrap="square">
            <a:spAutoFit/>
          </a:bodyPr>
          <a:lstStyle/>
          <a:p>
            <a:pPr algn="ctr"/>
            <a:r>
              <a:rPr lang="pt-BR" sz="4800" b="1" dirty="0">
                <a:solidFill>
                  <a:schemeClr val="bg1"/>
                </a:solidFill>
                <a:latin typeface="Neutra Display" charset="0"/>
                <a:ea typeface="Neutra Display" charset="0"/>
                <a:cs typeface="Neutra Display" charset="0"/>
              </a:rPr>
              <a:t>Mas, de fato, Cristo ressuscitou dentre os mortos, sendo ele as primícias dos que dormem. </a:t>
            </a:r>
            <a:endParaRPr lang="pt-BR" sz="4800" b="1" dirty="0" smtClean="0">
              <a:solidFill>
                <a:schemeClr val="bg1"/>
              </a:solidFill>
              <a:latin typeface="Neutra Display" charset="0"/>
              <a:ea typeface="Neutra Display" charset="0"/>
              <a:cs typeface="Neutra Display" charset="0"/>
            </a:endParaRPr>
          </a:p>
          <a:p>
            <a:pPr algn="ctr"/>
            <a:r>
              <a:rPr lang="pt-BR" sz="4800" b="1" dirty="0" smtClean="0">
                <a:solidFill>
                  <a:schemeClr val="bg1"/>
                </a:solidFill>
                <a:latin typeface="Neutra Display" charset="0"/>
                <a:ea typeface="Neutra Display" charset="0"/>
                <a:cs typeface="Neutra Display" charset="0"/>
              </a:rPr>
              <a:t>(1 Coríntios 15:20)</a:t>
            </a:r>
            <a:endParaRPr lang="es-PE" sz="28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2092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81050" y="550132"/>
            <a:ext cx="10629900" cy="3785652"/>
          </a:xfrm>
          <a:prstGeom prst="rect">
            <a:avLst/>
          </a:prstGeom>
        </p:spPr>
        <p:txBody>
          <a:bodyPr wrap="square">
            <a:spAutoFit/>
          </a:bodyPr>
          <a:lstStyle/>
          <a:p>
            <a:pPr algn="ctr"/>
            <a:r>
              <a:rPr lang="pt-BR" sz="4000" b="1" dirty="0">
                <a:solidFill>
                  <a:schemeClr val="bg1"/>
                </a:solidFill>
                <a:latin typeface="Neutra Display" charset="0"/>
                <a:ea typeface="Neutra Display" charset="0"/>
                <a:cs typeface="Neutra Display" charset="0"/>
              </a:rPr>
              <a:t>Eis que o véu do santuário se rasgou em duas partes de alto a baixo; tremeu a terra, fenderam-se as rochas</a:t>
            </a:r>
            <a:r>
              <a:rPr lang="pt-BR" sz="4000" b="1" dirty="0" smtClean="0">
                <a:solidFill>
                  <a:schemeClr val="bg1"/>
                </a:solidFill>
                <a:latin typeface="Neutra Display" charset="0"/>
                <a:ea typeface="Neutra Display" charset="0"/>
                <a:cs typeface="Neutra Display" charset="0"/>
              </a:rPr>
              <a:t>; abriram-se </a:t>
            </a:r>
            <a:r>
              <a:rPr lang="pt-BR" sz="4000" b="1" dirty="0">
                <a:solidFill>
                  <a:schemeClr val="bg1"/>
                </a:solidFill>
                <a:latin typeface="Neutra Display" charset="0"/>
                <a:ea typeface="Neutra Display" charset="0"/>
                <a:cs typeface="Neutra Display" charset="0"/>
              </a:rPr>
              <a:t>os sepulcros, e muitos corpos de santos, que dormiam, </a:t>
            </a:r>
            <a:r>
              <a:rPr lang="pt-BR" sz="4000" b="1">
                <a:solidFill>
                  <a:schemeClr val="bg1"/>
                </a:solidFill>
                <a:latin typeface="Neutra Display" charset="0"/>
                <a:ea typeface="Neutra Display" charset="0"/>
                <a:cs typeface="Neutra Display" charset="0"/>
              </a:rPr>
              <a:t>ressuscitaram</a:t>
            </a:r>
            <a:r>
              <a:rPr lang="pt-BR" sz="4000" b="1" smtClean="0">
                <a:solidFill>
                  <a:schemeClr val="bg1"/>
                </a:solidFill>
                <a:latin typeface="Neutra Display" charset="0"/>
                <a:ea typeface="Neutra Display" charset="0"/>
                <a:cs typeface="Neutra Display" charset="0"/>
              </a:rPr>
              <a:t>; e</a:t>
            </a:r>
            <a:r>
              <a:rPr lang="pt-BR" sz="4000" b="1" dirty="0">
                <a:solidFill>
                  <a:schemeClr val="bg1"/>
                </a:solidFill>
                <a:latin typeface="Neutra Display" charset="0"/>
                <a:ea typeface="Neutra Display" charset="0"/>
                <a:cs typeface="Neutra Display" charset="0"/>
              </a:rPr>
              <a:t>, saindo dos sepulcros depois da ressurreição de Jesus, entraram na cidade santa e apareceram a muitos. </a:t>
            </a:r>
            <a:r>
              <a:rPr lang="pt-BR" sz="4000" b="1" dirty="0" smtClean="0">
                <a:solidFill>
                  <a:schemeClr val="bg1"/>
                </a:solidFill>
                <a:latin typeface="Neutra Display" charset="0"/>
                <a:ea typeface="Neutra Display" charset="0"/>
                <a:cs typeface="Neutra Display" charset="0"/>
              </a:rPr>
              <a:t>(Mateus 27:51-53)</a:t>
            </a:r>
            <a:endParaRPr lang="es-PE" sz="20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77942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16000"/>
          <a:stretch/>
        </p:blipFill>
        <p:spPr>
          <a:xfrm>
            <a:off x="0" y="155956"/>
            <a:ext cx="7680960" cy="5824220"/>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0" name="Rectángulo 1">
            <a:extLst>
              <a:ext uri="{FF2B5EF4-FFF2-40B4-BE49-F238E27FC236}">
                <a16:creationId xmlns:a16="http://schemas.microsoft.com/office/drawing/2014/main" xmlns="" id="{6CA7A597-7D68-054C-A6C9-8118AB284C92}"/>
              </a:ext>
            </a:extLst>
          </p:cNvPr>
          <p:cNvSpPr/>
          <p:nvPr/>
        </p:nvSpPr>
        <p:spPr>
          <a:xfrm>
            <a:off x="6345936" y="2349036"/>
            <a:ext cx="4901184" cy="1384995"/>
          </a:xfrm>
          <a:prstGeom prst="rect">
            <a:avLst/>
          </a:prstGeom>
        </p:spPr>
        <p:txBody>
          <a:bodyPr wrap="square">
            <a:spAutoFit/>
          </a:bodyPr>
          <a:lstStyle/>
          <a:p>
            <a:pPr algn="ctr"/>
            <a:r>
              <a:rPr lang="es-PE" sz="4800" b="1" dirty="0" smtClean="0">
                <a:latin typeface="Neutra Display" charset="0"/>
                <a:ea typeface="Neutra Display" charset="0"/>
                <a:cs typeface="Neutra Display" charset="0"/>
              </a:rPr>
              <a:t>Festa do Pentecoste</a:t>
            </a:r>
          </a:p>
          <a:p>
            <a:pPr algn="ctr"/>
            <a:r>
              <a:rPr lang="es-PE" sz="3600" b="1" dirty="0" smtClean="0">
                <a:latin typeface="Neutra Display" charset="0"/>
                <a:ea typeface="Neutra Display" charset="0"/>
                <a:cs typeface="Neutra Display" charset="0"/>
              </a:rPr>
              <a:t>(Levítico 23:15-16) </a:t>
            </a:r>
            <a:endParaRPr lang="es-PE" sz="3600" b="1" dirty="0">
              <a:latin typeface="Neutra Display" charset="0"/>
              <a:ea typeface="Neutra Display" charset="0"/>
              <a:cs typeface="Neutra Display" charset="0"/>
            </a:endParaRPr>
          </a:p>
        </p:txBody>
      </p:sp>
      <p:sp>
        <p:nvSpPr>
          <p:cNvPr id="14" name="CaixaDeTexto 13"/>
          <p:cNvSpPr txBox="1"/>
          <p:nvPr/>
        </p:nvSpPr>
        <p:spPr>
          <a:xfrm>
            <a:off x="8341895" y="1203159"/>
            <a:ext cx="882316"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pt-BR" sz="6600" b="1" dirty="0" smtClean="0">
                <a:latin typeface="Neutra Display" charset="0"/>
                <a:ea typeface="Neutra Display" charset="0"/>
                <a:cs typeface="Neutra Display" charset="0"/>
              </a:rPr>
              <a:t>4</a:t>
            </a:r>
            <a:endParaRPr lang="pt-BR" sz="6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80864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62762" y="385540"/>
            <a:ext cx="10629900" cy="4154984"/>
          </a:xfrm>
          <a:prstGeom prst="rect">
            <a:avLst/>
          </a:prstGeom>
        </p:spPr>
        <p:txBody>
          <a:bodyPr wrap="square">
            <a:spAutoFit/>
          </a:bodyPr>
          <a:lstStyle/>
          <a:p>
            <a:pPr algn="ctr"/>
            <a:r>
              <a:rPr lang="pt-BR" sz="4400" b="1" dirty="0">
                <a:solidFill>
                  <a:schemeClr val="bg1"/>
                </a:solidFill>
                <a:latin typeface="Neutra Display" charset="0"/>
                <a:ea typeface="Neutra Display" charset="0"/>
                <a:cs typeface="Neutra Display" charset="0"/>
              </a:rPr>
              <a:t>Contareis para vós outros desde o dia imediato ao sábado, desde o dia em que trouxerdes o molho da oferta movida; sete semanas inteiras serão. </a:t>
            </a:r>
            <a:br>
              <a:rPr lang="pt-BR" sz="4400" b="1" dirty="0">
                <a:solidFill>
                  <a:schemeClr val="bg1"/>
                </a:solidFill>
                <a:latin typeface="Neutra Display" charset="0"/>
                <a:ea typeface="Neutra Display" charset="0"/>
                <a:cs typeface="Neutra Display" charset="0"/>
              </a:rPr>
            </a:br>
            <a:r>
              <a:rPr lang="pt-BR" sz="4400" b="1" dirty="0">
                <a:solidFill>
                  <a:schemeClr val="bg1"/>
                </a:solidFill>
                <a:latin typeface="Neutra Display" charset="0"/>
                <a:ea typeface="Neutra Display" charset="0"/>
                <a:cs typeface="Neutra Display" charset="0"/>
              </a:rPr>
              <a:t>Até ao dia imediato ao sétimo sábado, contareis </a:t>
            </a:r>
            <a:r>
              <a:rPr lang="pt-BR" sz="4400" b="1" dirty="0" smtClean="0">
                <a:solidFill>
                  <a:schemeClr val="bg1"/>
                </a:solidFill>
                <a:latin typeface="Neutra Display" charset="0"/>
                <a:ea typeface="Neutra Display" charset="0"/>
                <a:cs typeface="Neutra Display" charset="0"/>
              </a:rPr>
              <a:t>cinquenta </a:t>
            </a:r>
            <a:r>
              <a:rPr lang="pt-BR" sz="4400" b="1" dirty="0">
                <a:solidFill>
                  <a:schemeClr val="bg1"/>
                </a:solidFill>
                <a:latin typeface="Neutra Display" charset="0"/>
                <a:ea typeface="Neutra Display" charset="0"/>
                <a:cs typeface="Neutra Display" charset="0"/>
              </a:rPr>
              <a:t>dias; então, trareis nova oferta de manjares ao SENHOR. </a:t>
            </a:r>
            <a:r>
              <a:rPr lang="pt-BR" sz="4400" b="1" dirty="0" smtClean="0">
                <a:solidFill>
                  <a:schemeClr val="bg1"/>
                </a:solidFill>
                <a:latin typeface="Neutra Display" charset="0"/>
                <a:ea typeface="Neutra Display" charset="0"/>
                <a:cs typeface="Neutra Display" charset="0"/>
              </a:rPr>
              <a:t>(Levítico 23:15-16)</a:t>
            </a:r>
            <a:endParaRPr lang="es-PE" sz="24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50094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1">
            <a:extLst>
              <a:ext uri="{FF2B5EF4-FFF2-40B4-BE49-F238E27FC236}">
                <a16:creationId xmlns="" xmlns:a16="http://schemas.microsoft.com/office/drawing/2014/main" id="{6BC19BC0-C3C7-4D40-885D-449EBEC37A08}"/>
              </a:ext>
            </a:extLst>
          </p:cNvPr>
          <p:cNvSpPr/>
          <p:nvPr/>
        </p:nvSpPr>
        <p:spPr>
          <a:xfrm>
            <a:off x="762762" y="842740"/>
            <a:ext cx="10629900" cy="3477875"/>
          </a:xfrm>
          <a:prstGeom prst="rect">
            <a:avLst/>
          </a:prstGeom>
        </p:spPr>
        <p:txBody>
          <a:bodyPr wrap="square">
            <a:spAutoFit/>
          </a:bodyPr>
          <a:lstStyle/>
          <a:p>
            <a:pPr algn="ctr"/>
            <a:r>
              <a:rPr lang="pt-BR" sz="4400" b="1" dirty="0">
                <a:solidFill>
                  <a:schemeClr val="bg1"/>
                </a:solidFill>
                <a:latin typeface="Neutra Display" charset="0"/>
                <a:ea typeface="Neutra Display" charset="0"/>
                <a:cs typeface="Neutra Display" charset="0"/>
              </a:rPr>
              <a:t>Quando segardes a messe da vossa terra, não rebuscareis os cantos do vosso campo, nem colhereis as espigas caídas da vossa sega; para o pobre e para o estrangeiro as deixareis. Eu sou o SENHOR, vosso Deus</a:t>
            </a:r>
            <a:r>
              <a:rPr lang="pt-BR" sz="4400" b="1" dirty="0" smtClean="0">
                <a:solidFill>
                  <a:schemeClr val="bg1"/>
                </a:solidFill>
                <a:latin typeface="Neutra Display" charset="0"/>
                <a:ea typeface="Neutra Display" charset="0"/>
                <a:cs typeface="Neutra Display" charset="0"/>
              </a:rPr>
              <a:t>. (Levítico 23:22)</a:t>
            </a:r>
            <a:r>
              <a:rPr lang="pt-BR" sz="4400" b="1" dirty="0">
                <a:solidFill>
                  <a:schemeClr val="bg1"/>
                </a:solidFill>
                <a:latin typeface="Neutra Display" charset="0"/>
                <a:ea typeface="Neutra Display" charset="0"/>
                <a:cs typeface="Neutra Display" charset="0"/>
              </a:rPr>
              <a:t> </a:t>
            </a:r>
            <a:endParaRPr lang="es-PE" sz="24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28850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a:extLst>
              <a:ext uri="{FF2B5EF4-FFF2-40B4-BE49-F238E27FC236}">
                <a16:creationId xmlns="" xmlns:a16="http://schemas.microsoft.com/office/drawing/2014/main" id="{5140FF68-07A0-4B48-A9D7-B834E20D3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xmlns="" id="{7CD2B7B3-2C18-C24C-A4E2-167519B4FE86}"/>
              </a:ext>
            </a:extLst>
          </p:cNvPr>
          <p:cNvSpPr/>
          <p:nvPr/>
        </p:nvSpPr>
        <p:spPr>
          <a:xfrm>
            <a:off x="577641" y="1627949"/>
            <a:ext cx="6646119" cy="3046988"/>
          </a:xfrm>
          <a:prstGeom prst="rect">
            <a:avLst/>
          </a:prstGeom>
        </p:spPr>
        <p:txBody>
          <a:bodyPr wrap="square">
            <a:spAutoFit/>
          </a:bodyPr>
          <a:lstStyle/>
          <a:p>
            <a:pPr marL="285750" indent="-285750">
              <a:buFont typeface="Wingdings" pitchFamily="2" charset="2"/>
              <a:buChar char="ü"/>
            </a:pPr>
            <a:r>
              <a:rPr lang="pt-PT" sz="3200" b="1" dirty="0" smtClean="0">
                <a:latin typeface="Neutra Display" charset="0"/>
                <a:ea typeface="Neutra Display" charset="0"/>
                <a:cs typeface="Neutra Display" charset="0"/>
              </a:rPr>
              <a:t>Uma janela </a:t>
            </a:r>
            <a:r>
              <a:rPr lang="pt-PT" sz="3200" b="1" dirty="0">
                <a:latin typeface="Neutra Display" charset="0"/>
                <a:ea typeface="Neutra Display" charset="0"/>
                <a:cs typeface="Neutra Display" charset="0"/>
              </a:rPr>
              <a:t>para o conhecimento da </a:t>
            </a:r>
            <a:r>
              <a:rPr lang="pt-PT" sz="3200" b="1" dirty="0" smtClean="0">
                <a:latin typeface="Neutra Display" charset="0"/>
                <a:ea typeface="Neutra Display" charset="0"/>
                <a:cs typeface="Neutra Display" charset="0"/>
              </a:rPr>
              <a:t>salvação</a:t>
            </a:r>
            <a:r>
              <a:rPr lang="pt-PT" sz="3200" b="1" dirty="0">
                <a:latin typeface="Neutra Display" charset="0"/>
                <a:ea typeface="Neutra Display" charset="0"/>
                <a:cs typeface="Neutra Display" charset="0"/>
              </a:rPr>
              <a:t>;</a:t>
            </a:r>
            <a:endParaRPr lang="pt-PT" sz="3200" b="1" dirty="0" smtClean="0">
              <a:latin typeface="Neutra Display" charset="0"/>
              <a:ea typeface="Neutra Display" charset="0"/>
              <a:cs typeface="Neutra Display" charset="0"/>
            </a:endParaRPr>
          </a:p>
          <a:p>
            <a:pPr marL="285750" indent="-285750">
              <a:buFont typeface="Wingdings" pitchFamily="2" charset="2"/>
              <a:buChar char="ü"/>
            </a:pPr>
            <a:r>
              <a:rPr lang="pt-PT" sz="3200" b="1" dirty="0" smtClean="0">
                <a:latin typeface="Neutra Display" charset="0"/>
                <a:ea typeface="Neutra Display" charset="0"/>
                <a:cs typeface="Neutra Display" charset="0"/>
              </a:rPr>
              <a:t>Ensinavam que a religião </a:t>
            </a:r>
            <a:r>
              <a:rPr lang="pt-PT" sz="3200" b="1" dirty="0">
                <a:latin typeface="Neutra Display" charset="0"/>
                <a:ea typeface="Neutra Display" charset="0"/>
                <a:cs typeface="Neutra Display" charset="0"/>
              </a:rPr>
              <a:t>é </a:t>
            </a:r>
            <a:r>
              <a:rPr lang="pt-PT" sz="3200" b="1" dirty="0" smtClean="0">
                <a:latin typeface="Neutra Display" charset="0"/>
                <a:ea typeface="Neutra Display" charset="0"/>
                <a:cs typeface="Neutra Display" charset="0"/>
              </a:rPr>
              <a:t>festiva e alegre</a:t>
            </a:r>
            <a:r>
              <a:rPr lang="pt-PT" sz="3200" b="1" dirty="0">
                <a:latin typeface="Neutra Display" charset="0"/>
                <a:ea typeface="Neutra Display" charset="0"/>
                <a:cs typeface="Neutra Display" charset="0"/>
              </a:rPr>
              <a:t>, e também </a:t>
            </a:r>
            <a:r>
              <a:rPr lang="pt-PT" sz="3200" b="1" dirty="0" smtClean="0">
                <a:latin typeface="Neutra Display" charset="0"/>
                <a:ea typeface="Neutra Display" charset="0"/>
                <a:cs typeface="Neutra Display" charset="0"/>
              </a:rPr>
              <a:t>celebravam </a:t>
            </a:r>
            <a:r>
              <a:rPr lang="pt-PT" sz="3200" b="1" dirty="0">
                <a:latin typeface="Neutra Display" charset="0"/>
                <a:ea typeface="Neutra Display" charset="0"/>
                <a:cs typeface="Neutra Display" charset="0"/>
              </a:rPr>
              <a:t>o plano de salvação estabelecido </a:t>
            </a:r>
            <a:r>
              <a:rPr lang="pt-PT" sz="3200" b="1" dirty="0" smtClean="0">
                <a:latin typeface="Neutra Display" charset="0"/>
                <a:ea typeface="Neutra Display" charset="0"/>
                <a:cs typeface="Neutra Display" charset="0"/>
              </a:rPr>
              <a:t>por Deus para salvar Seu povo; </a:t>
            </a:r>
          </a:p>
          <a:p>
            <a:pPr marL="285750" indent="-285750">
              <a:buFont typeface="Wingdings" pitchFamily="2" charset="2"/>
              <a:buChar char="ü"/>
            </a:pPr>
            <a:r>
              <a:rPr lang="pt-PT" sz="3200" b="1" dirty="0" smtClean="0">
                <a:latin typeface="Neutra Display" charset="0"/>
                <a:ea typeface="Neutra Display" charset="0"/>
                <a:cs typeface="Neutra Display" charset="0"/>
              </a:rPr>
              <a:t>Apontavam para um itinerário </a:t>
            </a:r>
            <a:r>
              <a:rPr lang="pt-PT" sz="3200" b="1" dirty="0">
                <a:latin typeface="Neutra Display" charset="0"/>
                <a:ea typeface="Neutra Display" charset="0"/>
                <a:cs typeface="Neutra Display" charset="0"/>
              </a:rPr>
              <a:t>da salvação.</a:t>
            </a:r>
            <a:endParaRPr lang="es-PE" sz="3200" b="1" dirty="0">
              <a:latin typeface="Neutra Display" charset="0"/>
              <a:ea typeface="Neutra Display" charset="0"/>
              <a:cs typeface="Neutra Display" charset="0"/>
            </a:endParaRPr>
          </a:p>
        </p:txBody>
      </p:sp>
      <p:sp>
        <p:nvSpPr>
          <p:cNvPr id="5" name="Rectángulo 1">
            <a:extLst>
              <a:ext uri="{FF2B5EF4-FFF2-40B4-BE49-F238E27FC236}">
                <a16:creationId xmlns:a16="http://schemas.microsoft.com/office/drawing/2014/main" xmlns="" id="{7CD2B7B3-2C18-C24C-A4E2-167519B4FE86}"/>
              </a:ext>
            </a:extLst>
          </p:cNvPr>
          <p:cNvSpPr/>
          <p:nvPr/>
        </p:nvSpPr>
        <p:spPr>
          <a:xfrm>
            <a:off x="1379754" y="851202"/>
            <a:ext cx="3746982" cy="646331"/>
          </a:xfrm>
          <a:prstGeom prst="rect">
            <a:avLst/>
          </a:prstGeom>
        </p:spPr>
        <p:txBody>
          <a:bodyPr wrap="square">
            <a:spAutoFit/>
          </a:bodyPr>
          <a:lstStyle/>
          <a:p>
            <a:pPr algn="ctr"/>
            <a:r>
              <a:rPr lang="pt-PT" sz="3600" b="1" dirty="0" smtClean="0">
                <a:latin typeface="Neutra Display" charset="0"/>
                <a:ea typeface="Neutra Display" charset="0"/>
                <a:cs typeface="Neutra Display" charset="0"/>
              </a:rPr>
              <a:t>SETE FESTAS</a:t>
            </a:r>
            <a:endParaRPr lang="es-PE" sz="3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48995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16000"/>
          <a:stretch/>
        </p:blipFill>
        <p:spPr>
          <a:xfrm>
            <a:off x="0" y="155956"/>
            <a:ext cx="7680960" cy="5824220"/>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0" name="Rectángulo 1">
            <a:extLst>
              <a:ext uri="{FF2B5EF4-FFF2-40B4-BE49-F238E27FC236}">
                <a16:creationId xmlns:a16="http://schemas.microsoft.com/office/drawing/2014/main" xmlns="" id="{6CA7A597-7D68-054C-A6C9-8118AB284C92}"/>
              </a:ext>
            </a:extLst>
          </p:cNvPr>
          <p:cNvSpPr/>
          <p:nvPr/>
        </p:nvSpPr>
        <p:spPr>
          <a:xfrm>
            <a:off x="6345936" y="2093004"/>
            <a:ext cx="4901184" cy="2123658"/>
          </a:xfrm>
          <a:prstGeom prst="rect">
            <a:avLst/>
          </a:prstGeom>
        </p:spPr>
        <p:txBody>
          <a:bodyPr wrap="square">
            <a:spAutoFit/>
          </a:bodyPr>
          <a:lstStyle/>
          <a:p>
            <a:pPr algn="ctr"/>
            <a:r>
              <a:rPr lang="es-PE" sz="4800" b="1" dirty="0" smtClean="0">
                <a:latin typeface="Neutra Display" charset="0"/>
                <a:ea typeface="Neutra Display" charset="0"/>
                <a:cs typeface="Neutra Display" charset="0"/>
              </a:rPr>
              <a:t>Festa do Pentecostes</a:t>
            </a:r>
          </a:p>
          <a:p>
            <a:pPr algn="ctr"/>
            <a:r>
              <a:rPr lang="es-PE" sz="4800" b="1" dirty="0">
                <a:latin typeface="Neutra Display" charset="0"/>
                <a:ea typeface="Neutra Display" charset="0"/>
                <a:cs typeface="Neutra Display" charset="0"/>
              </a:rPr>
              <a:t>o</a:t>
            </a:r>
            <a:r>
              <a:rPr lang="es-PE" sz="4800" b="1" dirty="0" smtClean="0">
                <a:latin typeface="Neutra Display" charset="0"/>
                <a:ea typeface="Neutra Display" charset="0"/>
                <a:cs typeface="Neutra Display" charset="0"/>
              </a:rPr>
              <a:t>u da Colheita</a:t>
            </a:r>
          </a:p>
          <a:p>
            <a:pPr algn="ctr"/>
            <a:r>
              <a:rPr lang="es-PE" sz="3600" b="1" dirty="0" smtClean="0">
                <a:latin typeface="Neutra Display" charset="0"/>
                <a:ea typeface="Neutra Display" charset="0"/>
                <a:cs typeface="Neutra Display" charset="0"/>
              </a:rPr>
              <a:t>(Domingo)</a:t>
            </a:r>
            <a:endParaRPr lang="es-PE" sz="48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92331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l="13743"/>
          <a:stretch/>
        </p:blipFill>
        <p:spPr>
          <a:xfrm>
            <a:off x="0" y="0"/>
            <a:ext cx="6772656" cy="5888736"/>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1" name="Rectángulo 1">
            <a:extLst>
              <a:ext uri="{FF2B5EF4-FFF2-40B4-BE49-F238E27FC236}">
                <a16:creationId xmlns:a16="http://schemas.microsoft.com/office/drawing/2014/main" xmlns="" id="{6CA7A597-7D68-054C-A6C9-8118AB284C92}"/>
              </a:ext>
            </a:extLst>
          </p:cNvPr>
          <p:cNvSpPr/>
          <p:nvPr/>
        </p:nvSpPr>
        <p:spPr>
          <a:xfrm>
            <a:off x="6096000" y="1361484"/>
            <a:ext cx="4901184" cy="584775"/>
          </a:xfrm>
          <a:prstGeom prst="rect">
            <a:avLst/>
          </a:prstGeom>
        </p:spPr>
        <p:txBody>
          <a:bodyPr wrap="square">
            <a:spAutoFit/>
          </a:bodyPr>
          <a:lstStyle/>
          <a:p>
            <a:pPr algn="ctr"/>
            <a:r>
              <a:rPr lang="es-PE" sz="3200" b="1" dirty="0" smtClean="0">
                <a:latin typeface="Neutra Display" charset="0"/>
                <a:ea typeface="Neutra Display" charset="0"/>
                <a:cs typeface="Neutra Display" charset="0"/>
              </a:rPr>
              <a:t>TIPOLOGIA DA FESTA</a:t>
            </a:r>
            <a:endParaRPr lang="es-PE" sz="2000" b="1" dirty="0">
              <a:latin typeface="Neutra Display" charset="0"/>
              <a:ea typeface="Neutra Display" charset="0"/>
              <a:cs typeface="Neutra Display" charset="0"/>
            </a:endParaRPr>
          </a:p>
        </p:txBody>
      </p:sp>
      <p:sp>
        <p:nvSpPr>
          <p:cNvPr id="14" name="Rectángulo 1">
            <a:extLst>
              <a:ext uri="{FF2B5EF4-FFF2-40B4-BE49-F238E27FC236}">
                <a16:creationId xmlns:a16="http://schemas.microsoft.com/office/drawing/2014/main" xmlns="" id="{6CA7A597-7D68-054C-A6C9-8118AB284C92}"/>
              </a:ext>
            </a:extLst>
          </p:cNvPr>
          <p:cNvSpPr/>
          <p:nvPr/>
        </p:nvSpPr>
        <p:spPr>
          <a:xfrm>
            <a:off x="5760720" y="2172252"/>
            <a:ext cx="5888736" cy="2308324"/>
          </a:xfrm>
          <a:prstGeom prst="rect">
            <a:avLst/>
          </a:prstGeom>
        </p:spPr>
        <p:txBody>
          <a:bodyPr wrap="square">
            <a:spAutoFit/>
          </a:bodyPr>
          <a:lstStyle/>
          <a:p>
            <a:pPr marL="285750" indent="-285750">
              <a:buFont typeface="Wingdings" pitchFamily="2" charset="2"/>
              <a:buChar char="ü"/>
            </a:pPr>
            <a:r>
              <a:rPr lang="es-PE" sz="3600" b="1" dirty="0" smtClean="0">
                <a:latin typeface="Neutra Display" charset="0"/>
                <a:ea typeface="Neutra Display" charset="0"/>
                <a:cs typeface="Neutra Display" charset="0"/>
              </a:rPr>
              <a:t>Apontava para o momento em que o Espírito Santo seria dado;</a:t>
            </a:r>
          </a:p>
          <a:p>
            <a:pPr marL="285750" indent="-285750">
              <a:buFont typeface="Wingdings" pitchFamily="2" charset="2"/>
              <a:buChar char="ü"/>
            </a:pPr>
            <a:r>
              <a:rPr lang="es-PE" sz="3600" b="1" dirty="0" smtClean="0">
                <a:latin typeface="Neutra Display" charset="0"/>
                <a:ea typeface="Neutra Display" charset="0"/>
                <a:cs typeface="Neutra Display" charset="0"/>
              </a:rPr>
              <a:t>Como resultado, houve uma grande colheita de almas.</a:t>
            </a:r>
            <a:endParaRPr lang="es-PE" sz="3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49156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1">
            <a:extLst>
              <a:ext uri="{FF2B5EF4-FFF2-40B4-BE49-F238E27FC236}">
                <a16:creationId xmlns:a16="http://schemas.microsoft.com/office/drawing/2014/main" xmlns="" id="{6CA7A597-7D68-054C-A6C9-8118AB284C92}"/>
              </a:ext>
            </a:extLst>
          </p:cNvPr>
          <p:cNvSpPr/>
          <p:nvPr/>
        </p:nvSpPr>
        <p:spPr>
          <a:xfrm>
            <a:off x="877824" y="1526076"/>
            <a:ext cx="4901184" cy="3416320"/>
          </a:xfrm>
          <a:prstGeom prst="rect">
            <a:avLst/>
          </a:prstGeom>
        </p:spPr>
        <p:txBody>
          <a:bodyPr wrap="square">
            <a:spAutoFit/>
          </a:bodyPr>
          <a:lstStyle/>
          <a:p>
            <a:r>
              <a:rPr lang="es-PE" sz="5400" b="1" dirty="0" smtClean="0">
                <a:solidFill>
                  <a:schemeClr val="bg1"/>
                </a:solidFill>
                <a:latin typeface="Neutra Display" charset="0"/>
                <a:ea typeface="Neutra Display" charset="0"/>
                <a:cs typeface="Neutra Display" charset="0"/>
              </a:rPr>
              <a:t>PÁSCOA</a:t>
            </a:r>
          </a:p>
          <a:p>
            <a:r>
              <a:rPr lang="es-PE" sz="5400" b="1" dirty="0" smtClean="0">
                <a:solidFill>
                  <a:schemeClr val="bg1"/>
                </a:solidFill>
                <a:latin typeface="Neutra Display" charset="0"/>
                <a:ea typeface="Neutra Display" charset="0"/>
                <a:cs typeface="Neutra Display" charset="0"/>
              </a:rPr>
              <a:t>PÃES ASMOS</a:t>
            </a:r>
          </a:p>
          <a:p>
            <a:r>
              <a:rPr lang="es-PE" sz="5400" b="1" dirty="0" smtClean="0">
                <a:solidFill>
                  <a:schemeClr val="bg1"/>
                </a:solidFill>
                <a:latin typeface="Neutra Display" charset="0"/>
                <a:ea typeface="Neutra Display" charset="0"/>
                <a:cs typeface="Neutra Display" charset="0"/>
              </a:rPr>
              <a:t>PRIMÍCIAS</a:t>
            </a:r>
          </a:p>
          <a:p>
            <a:r>
              <a:rPr lang="es-PE" sz="5400" b="1" dirty="0" smtClean="0">
                <a:solidFill>
                  <a:schemeClr val="bg1"/>
                </a:solidFill>
                <a:latin typeface="Neutra Display" charset="0"/>
                <a:ea typeface="Neutra Display" charset="0"/>
                <a:cs typeface="Neutra Display" charset="0"/>
              </a:rPr>
              <a:t>PENTECOSTES</a:t>
            </a:r>
            <a:endParaRPr lang="es-PE" sz="54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20450014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322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4">
            <a:extLst>
              <a:ext uri="{FF2B5EF4-FFF2-40B4-BE49-F238E27FC236}">
                <a16:creationId xmlns="" xmlns:a16="http://schemas.microsoft.com/office/drawing/2014/main" id="{788F5BF3-CAD9-C54E-871A-42B44284D45C}"/>
              </a:ext>
            </a:extLst>
          </p:cNvPr>
          <p:cNvSpPr/>
          <p:nvPr/>
        </p:nvSpPr>
        <p:spPr>
          <a:xfrm>
            <a:off x="1029348" y="1300596"/>
            <a:ext cx="10133304" cy="3477875"/>
          </a:xfrm>
          <a:prstGeom prst="rect">
            <a:avLst/>
          </a:prstGeom>
        </p:spPr>
        <p:txBody>
          <a:bodyPr wrap="square">
            <a:spAutoFit/>
          </a:bodyPr>
          <a:lstStyle/>
          <a:p>
            <a:pPr algn="ctr"/>
            <a:r>
              <a:rPr lang="pt-BR" sz="4400" b="1" dirty="0">
                <a:latin typeface="Neutra Display" charset="0"/>
                <a:ea typeface="Neutra Display" charset="0"/>
                <a:cs typeface="Neutra Display" charset="0"/>
              </a:rPr>
              <a:t>Outro detalhe importante é que a relação tipológica não </a:t>
            </a:r>
            <a:r>
              <a:rPr lang="pt-BR" sz="4400" b="1" dirty="0" smtClean="0">
                <a:latin typeface="Neutra Display" charset="0"/>
                <a:ea typeface="Neutra Display" charset="0"/>
                <a:cs typeface="Neutra Display" charset="0"/>
              </a:rPr>
              <a:t>era apenas </a:t>
            </a:r>
            <a:r>
              <a:rPr lang="pt-BR" sz="4400" b="1" dirty="0">
                <a:latin typeface="Neutra Display" charset="0"/>
                <a:ea typeface="Neutra Display" charset="0"/>
                <a:cs typeface="Neutra Display" charset="0"/>
              </a:rPr>
              <a:t>no evento em si, mas também em termos de tempo, ou seja, os eventos tipificados pelas </a:t>
            </a:r>
            <a:r>
              <a:rPr lang="pt-BR" sz="4400" b="1" dirty="0" smtClean="0">
                <a:latin typeface="Neutra Display" charset="0"/>
                <a:ea typeface="Neutra Display" charset="0"/>
                <a:cs typeface="Neutra Display" charset="0"/>
              </a:rPr>
              <a:t>festas tiveram </a:t>
            </a:r>
            <a:r>
              <a:rPr lang="pt-BR" sz="4400" b="1" dirty="0">
                <a:latin typeface="Neutra Display" charset="0"/>
                <a:ea typeface="Neutra Display" charset="0"/>
                <a:cs typeface="Neutra Display" charset="0"/>
              </a:rPr>
              <a:t>que ocorrer no mesmo dia e mês em </a:t>
            </a:r>
            <a:r>
              <a:rPr lang="pt-BR" sz="4400" b="1" dirty="0" smtClean="0">
                <a:latin typeface="Neutra Display" charset="0"/>
                <a:ea typeface="Neutra Display" charset="0"/>
                <a:cs typeface="Neutra Display" charset="0"/>
              </a:rPr>
              <a:t>que eram celebrados.</a:t>
            </a:r>
            <a:endParaRPr lang="pt-BR" sz="28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69626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Rectángulo 1">
            <a:extLst>
              <a:ext uri="{FF2B5EF4-FFF2-40B4-BE49-F238E27FC236}">
                <a16:creationId xmlns:a16="http://schemas.microsoft.com/office/drawing/2014/main" xmlns="" id="{7CD2B7B3-2C18-C24C-A4E2-167519B4FE86}"/>
              </a:ext>
            </a:extLst>
          </p:cNvPr>
          <p:cNvSpPr/>
          <p:nvPr/>
        </p:nvSpPr>
        <p:spPr>
          <a:xfrm>
            <a:off x="1857801" y="2250454"/>
            <a:ext cx="2897079" cy="2308324"/>
          </a:xfrm>
          <a:prstGeom prst="rect">
            <a:avLst/>
          </a:prstGeom>
        </p:spPr>
        <p:txBody>
          <a:bodyPr wrap="square">
            <a:spAutoFit/>
          </a:bodyPr>
          <a:lstStyle/>
          <a:p>
            <a:pPr marL="514350" marR="0" lvl="0" indent="-514350" defTabSz="914400" eaLnBrk="1" fontAlgn="auto" latinLnBrk="0" hangingPunct="1">
              <a:lnSpc>
                <a:spcPct val="100000"/>
              </a:lnSpc>
              <a:spcBef>
                <a:spcPts val="0"/>
              </a:spcBef>
              <a:spcAft>
                <a:spcPts val="0"/>
              </a:spcAft>
              <a:buClrTx/>
              <a:buSzTx/>
              <a:buFont typeface="Wingdings" pitchFamily="2" charset="2"/>
              <a:buAutoNum type="arabicPeriod"/>
              <a:tabLst/>
              <a:defRPr/>
            </a:pPr>
            <a:r>
              <a:rPr lang="pt-PT" sz="3600" b="1" dirty="0" smtClean="0">
                <a:latin typeface="Neutra Display" charset="0"/>
                <a:ea typeface="Neutra Display" charset="0"/>
                <a:cs typeface="Neutra Display" charset="0"/>
              </a:rPr>
              <a:t>Páscoa</a:t>
            </a:r>
          </a:p>
          <a:p>
            <a:pPr marL="514350" marR="0" lvl="0" indent="-514350" defTabSz="914400" eaLnBrk="1" fontAlgn="auto" latinLnBrk="0" hangingPunct="1">
              <a:lnSpc>
                <a:spcPct val="100000"/>
              </a:lnSpc>
              <a:spcBef>
                <a:spcPts val="0"/>
              </a:spcBef>
              <a:spcAft>
                <a:spcPts val="0"/>
              </a:spcAft>
              <a:buClrTx/>
              <a:buSzTx/>
              <a:buFont typeface="Wingdings" pitchFamily="2" charset="2"/>
              <a:buAutoNum type="arabicPeriod"/>
              <a:tabLst/>
              <a:defRPr/>
            </a:pPr>
            <a:r>
              <a:rPr lang="pt-PT" sz="3600" b="1" dirty="0" smtClean="0">
                <a:latin typeface="Neutra Display" charset="0"/>
                <a:ea typeface="Neutra Display" charset="0"/>
                <a:cs typeface="Neutra Display" charset="0"/>
              </a:rPr>
              <a:t>Pães Asmos</a:t>
            </a:r>
          </a:p>
          <a:p>
            <a:pPr marL="514350" marR="0" lvl="0" indent="-514350" defTabSz="914400" eaLnBrk="1" fontAlgn="auto" latinLnBrk="0" hangingPunct="1">
              <a:lnSpc>
                <a:spcPct val="100000"/>
              </a:lnSpc>
              <a:spcBef>
                <a:spcPts val="0"/>
              </a:spcBef>
              <a:spcAft>
                <a:spcPts val="0"/>
              </a:spcAft>
              <a:buClrTx/>
              <a:buSzTx/>
              <a:buFont typeface="Wingdings" pitchFamily="2" charset="2"/>
              <a:buAutoNum type="arabicPeriod"/>
              <a:tabLst/>
              <a:defRPr/>
            </a:pPr>
            <a:r>
              <a:rPr lang="pt-PT" sz="3600" b="1" dirty="0" smtClean="0">
                <a:latin typeface="Neutra Display" charset="0"/>
                <a:ea typeface="Neutra Display" charset="0"/>
                <a:cs typeface="Neutra Display" charset="0"/>
              </a:rPr>
              <a:t>Primícias</a:t>
            </a:r>
          </a:p>
          <a:p>
            <a:pPr marL="514350" marR="0" lvl="0" indent="-514350" defTabSz="914400" eaLnBrk="1" fontAlgn="auto" latinLnBrk="0" hangingPunct="1">
              <a:lnSpc>
                <a:spcPct val="100000"/>
              </a:lnSpc>
              <a:spcBef>
                <a:spcPts val="0"/>
              </a:spcBef>
              <a:spcAft>
                <a:spcPts val="0"/>
              </a:spcAft>
              <a:buClrTx/>
              <a:buSzTx/>
              <a:buFont typeface="Wingdings" pitchFamily="2" charset="2"/>
              <a:buAutoNum type="arabicPeriod"/>
              <a:tabLst/>
              <a:defRPr/>
            </a:pPr>
            <a:r>
              <a:rPr lang="pt-PT" sz="3600" b="1" dirty="0" smtClean="0">
                <a:latin typeface="Neutra Display" charset="0"/>
                <a:ea typeface="Neutra Display" charset="0"/>
                <a:cs typeface="Neutra Display" charset="0"/>
              </a:rPr>
              <a:t>Pentecostes</a:t>
            </a:r>
            <a:endParaRPr lang="es-PE" sz="3600" b="1" dirty="0">
              <a:latin typeface="Neutra Display" charset="0"/>
              <a:ea typeface="Neutra Display" charset="0"/>
              <a:cs typeface="Neutra Display" charset="0"/>
            </a:endParaRPr>
          </a:p>
        </p:txBody>
      </p:sp>
      <p:sp>
        <p:nvSpPr>
          <p:cNvPr id="6" name="Rectángulo 1">
            <a:extLst>
              <a:ext uri="{FF2B5EF4-FFF2-40B4-BE49-F238E27FC236}">
                <a16:creationId xmlns:a16="http://schemas.microsoft.com/office/drawing/2014/main" xmlns="" id="{7CD2B7B3-2C18-C24C-A4E2-167519B4FE86}"/>
              </a:ext>
            </a:extLst>
          </p:cNvPr>
          <p:cNvSpPr/>
          <p:nvPr/>
        </p:nvSpPr>
        <p:spPr>
          <a:xfrm>
            <a:off x="838584" y="814626"/>
            <a:ext cx="5452487" cy="646331"/>
          </a:xfrm>
          <a:prstGeom prst="rect">
            <a:avLst/>
          </a:prstGeom>
        </p:spPr>
        <p:txBody>
          <a:bodyPr wrap="square">
            <a:spAutoFit/>
          </a:bodyPr>
          <a:lstStyle/>
          <a:p>
            <a:pPr algn="ctr"/>
            <a:r>
              <a:rPr lang="pt-PT" sz="3600" b="1" dirty="0" smtClean="0">
                <a:latin typeface="Neutra Display" charset="0"/>
                <a:ea typeface="Neutra Display" charset="0"/>
                <a:cs typeface="Neutra Display" charset="0"/>
              </a:rPr>
              <a:t>FESTAS DA PRIMAVERA</a:t>
            </a:r>
            <a:endParaRPr lang="es-PE" sz="3600" b="1" dirty="0">
              <a:latin typeface="Neutra Display" charset="0"/>
              <a:ea typeface="Neutra Display" charset="0"/>
              <a:cs typeface="Neutra Display" charset="0"/>
            </a:endParaRPr>
          </a:p>
        </p:txBody>
      </p:sp>
      <p:sp>
        <p:nvSpPr>
          <p:cNvPr id="7" name="Rectángulo 1">
            <a:extLst>
              <a:ext uri="{FF2B5EF4-FFF2-40B4-BE49-F238E27FC236}">
                <a16:creationId xmlns:a16="http://schemas.microsoft.com/office/drawing/2014/main" xmlns="" id="{7CD2B7B3-2C18-C24C-A4E2-167519B4FE86}"/>
              </a:ext>
            </a:extLst>
          </p:cNvPr>
          <p:cNvSpPr/>
          <p:nvPr/>
        </p:nvSpPr>
        <p:spPr>
          <a:xfrm>
            <a:off x="6096000" y="839010"/>
            <a:ext cx="5452487" cy="646331"/>
          </a:xfrm>
          <a:prstGeom prst="rect">
            <a:avLst/>
          </a:prstGeom>
        </p:spPr>
        <p:txBody>
          <a:bodyPr wrap="square">
            <a:spAutoFit/>
          </a:bodyPr>
          <a:lstStyle/>
          <a:p>
            <a:pPr algn="ctr"/>
            <a:r>
              <a:rPr lang="pt-PT" sz="3600" b="1" dirty="0" smtClean="0">
                <a:latin typeface="Neutra Display" charset="0"/>
                <a:ea typeface="Neutra Display" charset="0"/>
                <a:cs typeface="Neutra Display" charset="0"/>
              </a:rPr>
              <a:t>FESTAS DO OUTONO</a:t>
            </a:r>
            <a:endParaRPr lang="es-PE" sz="3600" b="1" dirty="0">
              <a:latin typeface="Neutra Display" charset="0"/>
              <a:ea typeface="Neutra Display" charset="0"/>
              <a:cs typeface="Neutra Display" charset="0"/>
            </a:endParaRPr>
          </a:p>
        </p:txBody>
      </p:sp>
      <p:sp>
        <p:nvSpPr>
          <p:cNvPr id="8" name="Rectángulo 1">
            <a:extLst>
              <a:ext uri="{FF2B5EF4-FFF2-40B4-BE49-F238E27FC236}">
                <a16:creationId xmlns:a16="http://schemas.microsoft.com/office/drawing/2014/main" xmlns="" id="{7CD2B7B3-2C18-C24C-A4E2-167519B4FE86}"/>
              </a:ext>
            </a:extLst>
          </p:cNvPr>
          <p:cNvSpPr/>
          <p:nvPr/>
        </p:nvSpPr>
        <p:spPr>
          <a:xfrm>
            <a:off x="6911385" y="2274838"/>
            <a:ext cx="2897079" cy="2308324"/>
          </a:xfrm>
          <a:prstGeom prst="rect">
            <a:avLst/>
          </a:prstGeom>
        </p:spPr>
        <p:txBody>
          <a:bodyPr wrap="square">
            <a:spAutoFit/>
          </a:bodyPr>
          <a:lstStyle/>
          <a:p>
            <a:pPr marL="514350" marR="0" lvl="0" indent="-514350" defTabSz="914400" eaLnBrk="1" fontAlgn="auto" latinLnBrk="0" hangingPunct="1">
              <a:lnSpc>
                <a:spcPct val="100000"/>
              </a:lnSpc>
              <a:spcBef>
                <a:spcPts val="0"/>
              </a:spcBef>
              <a:spcAft>
                <a:spcPts val="0"/>
              </a:spcAft>
              <a:buClrTx/>
              <a:buSzTx/>
              <a:buFont typeface="Wingdings" pitchFamily="2" charset="2"/>
              <a:buAutoNum type="arabicPeriod"/>
              <a:tabLst/>
              <a:defRPr/>
            </a:pPr>
            <a:r>
              <a:rPr lang="pt-PT" sz="3600" b="1" dirty="0" smtClean="0">
                <a:latin typeface="Neutra Display" charset="0"/>
                <a:ea typeface="Neutra Display" charset="0"/>
                <a:cs typeface="Neutra Display" charset="0"/>
              </a:rPr>
              <a:t>Trombetas</a:t>
            </a:r>
          </a:p>
          <a:p>
            <a:pPr marL="514350" marR="0" lvl="0" indent="-514350" defTabSz="914400" eaLnBrk="1" fontAlgn="auto" latinLnBrk="0" hangingPunct="1">
              <a:lnSpc>
                <a:spcPct val="100000"/>
              </a:lnSpc>
              <a:spcBef>
                <a:spcPts val="0"/>
              </a:spcBef>
              <a:spcAft>
                <a:spcPts val="0"/>
              </a:spcAft>
              <a:buClrTx/>
              <a:buSzTx/>
              <a:buFont typeface="Wingdings" pitchFamily="2" charset="2"/>
              <a:buAutoNum type="arabicPeriod"/>
              <a:tabLst/>
              <a:defRPr/>
            </a:pPr>
            <a:r>
              <a:rPr lang="pt-PT" sz="3600" b="1" dirty="0" smtClean="0">
                <a:latin typeface="Neutra Display" charset="0"/>
                <a:ea typeface="Neutra Display" charset="0"/>
                <a:cs typeface="Neutra Display" charset="0"/>
              </a:rPr>
              <a:t>Expiação</a:t>
            </a:r>
          </a:p>
          <a:p>
            <a:pPr marL="514350" marR="0" lvl="0" indent="-514350" defTabSz="914400" eaLnBrk="1" fontAlgn="auto" latinLnBrk="0" hangingPunct="1">
              <a:lnSpc>
                <a:spcPct val="100000"/>
              </a:lnSpc>
              <a:spcBef>
                <a:spcPts val="0"/>
              </a:spcBef>
              <a:spcAft>
                <a:spcPts val="0"/>
              </a:spcAft>
              <a:buClrTx/>
              <a:buSzTx/>
              <a:buFont typeface="Wingdings" pitchFamily="2" charset="2"/>
              <a:buAutoNum type="arabicPeriod"/>
              <a:tabLst/>
              <a:defRPr/>
            </a:pPr>
            <a:r>
              <a:rPr lang="pt-PT" sz="3600" b="1" dirty="0" smtClean="0">
                <a:latin typeface="Neutra Display" charset="0"/>
                <a:ea typeface="Neutra Display" charset="0"/>
                <a:cs typeface="Neutra Display" charset="0"/>
              </a:rPr>
              <a:t>Tabernáculos</a:t>
            </a:r>
          </a:p>
          <a:p>
            <a:pPr marL="514350" marR="0" lvl="0" indent="-514350" defTabSz="914400" eaLnBrk="1" fontAlgn="auto" latinLnBrk="0" hangingPunct="1">
              <a:lnSpc>
                <a:spcPct val="100000"/>
              </a:lnSpc>
              <a:spcBef>
                <a:spcPts val="0"/>
              </a:spcBef>
              <a:spcAft>
                <a:spcPts val="0"/>
              </a:spcAft>
              <a:buClrTx/>
              <a:buSzTx/>
              <a:buFont typeface="Wingdings" pitchFamily="2" charset="2"/>
              <a:buAutoNum type="arabicPeriod"/>
              <a:tabLst/>
              <a:defRPr/>
            </a:pPr>
            <a:endParaRPr lang="es-PE" sz="3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29660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Rectángulo 1">
            <a:extLst>
              <a:ext uri="{FF2B5EF4-FFF2-40B4-BE49-F238E27FC236}">
                <a16:creationId xmlns:a16="http://schemas.microsoft.com/office/drawing/2014/main" xmlns="" id="{7CD2B7B3-2C18-C24C-A4E2-167519B4FE86}"/>
              </a:ext>
            </a:extLst>
          </p:cNvPr>
          <p:cNvSpPr/>
          <p:nvPr/>
        </p:nvSpPr>
        <p:spPr>
          <a:xfrm>
            <a:off x="1857801" y="2250454"/>
            <a:ext cx="2897079" cy="2308324"/>
          </a:xfrm>
          <a:prstGeom prst="rect">
            <a:avLst/>
          </a:prstGeom>
        </p:spPr>
        <p:txBody>
          <a:bodyPr wrap="square">
            <a:spAutoFit/>
          </a:bodyPr>
          <a:lstStyle/>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Páscoa</a:t>
            </a:r>
          </a:p>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Pães Asmos</a:t>
            </a:r>
          </a:p>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Primícias</a:t>
            </a:r>
          </a:p>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Pentecostes</a:t>
            </a:r>
            <a:endParaRPr lang="es-PE" sz="3600" b="1" dirty="0">
              <a:solidFill>
                <a:prstClr val="black"/>
              </a:solidFill>
              <a:latin typeface="Neutra Display" charset="0"/>
              <a:ea typeface="Neutra Display" charset="0"/>
              <a:cs typeface="Neutra Display" charset="0"/>
            </a:endParaRPr>
          </a:p>
        </p:txBody>
      </p:sp>
      <p:sp>
        <p:nvSpPr>
          <p:cNvPr id="6" name="Rectángulo 1">
            <a:extLst>
              <a:ext uri="{FF2B5EF4-FFF2-40B4-BE49-F238E27FC236}">
                <a16:creationId xmlns:a16="http://schemas.microsoft.com/office/drawing/2014/main" xmlns="" id="{7CD2B7B3-2C18-C24C-A4E2-167519B4FE86}"/>
              </a:ext>
            </a:extLst>
          </p:cNvPr>
          <p:cNvSpPr/>
          <p:nvPr/>
        </p:nvSpPr>
        <p:spPr>
          <a:xfrm>
            <a:off x="838584" y="796338"/>
            <a:ext cx="5452487" cy="646331"/>
          </a:xfrm>
          <a:prstGeom prst="rect">
            <a:avLst/>
          </a:prstGeom>
        </p:spPr>
        <p:txBody>
          <a:bodyPr wrap="square">
            <a:spAutoFit/>
          </a:bodyPr>
          <a:lstStyle/>
          <a:p>
            <a:pPr algn="ctr"/>
            <a:r>
              <a:rPr lang="pt-PT" sz="3600" b="1" dirty="0" smtClean="0">
                <a:solidFill>
                  <a:prstClr val="black"/>
                </a:solidFill>
                <a:latin typeface="Neutra Display" charset="0"/>
                <a:ea typeface="Neutra Display" charset="0"/>
                <a:cs typeface="Neutra Display" charset="0"/>
              </a:rPr>
              <a:t>FESTAS DA PRIMAVERA</a:t>
            </a:r>
            <a:endParaRPr lang="es-PE" sz="3600" b="1" dirty="0">
              <a:solidFill>
                <a:prstClr val="black"/>
              </a:solidFill>
              <a:latin typeface="Neutra Display" charset="0"/>
              <a:ea typeface="Neutra Display" charset="0"/>
              <a:cs typeface="Neutra Display" charset="0"/>
            </a:endParaRPr>
          </a:p>
        </p:txBody>
      </p:sp>
      <p:sp>
        <p:nvSpPr>
          <p:cNvPr id="7" name="Rectángulo 1">
            <a:extLst>
              <a:ext uri="{FF2B5EF4-FFF2-40B4-BE49-F238E27FC236}">
                <a16:creationId xmlns:a16="http://schemas.microsoft.com/office/drawing/2014/main" xmlns="" id="{7CD2B7B3-2C18-C24C-A4E2-167519B4FE86}"/>
              </a:ext>
            </a:extLst>
          </p:cNvPr>
          <p:cNvSpPr/>
          <p:nvPr/>
        </p:nvSpPr>
        <p:spPr>
          <a:xfrm>
            <a:off x="6096000" y="839010"/>
            <a:ext cx="5452487" cy="646331"/>
          </a:xfrm>
          <a:prstGeom prst="rect">
            <a:avLst/>
          </a:prstGeom>
        </p:spPr>
        <p:txBody>
          <a:bodyPr wrap="square">
            <a:spAutoFit/>
          </a:bodyPr>
          <a:lstStyle/>
          <a:p>
            <a:pPr algn="ctr"/>
            <a:r>
              <a:rPr lang="pt-PT" sz="3600" b="1" dirty="0" smtClean="0">
                <a:solidFill>
                  <a:prstClr val="black"/>
                </a:solidFill>
                <a:latin typeface="Neutra Display" charset="0"/>
                <a:ea typeface="Neutra Display" charset="0"/>
                <a:cs typeface="Neutra Display" charset="0"/>
              </a:rPr>
              <a:t>FESTAS DO OUTONO</a:t>
            </a:r>
            <a:endParaRPr lang="es-PE" sz="3600" b="1" dirty="0">
              <a:solidFill>
                <a:prstClr val="black"/>
              </a:solidFill>
              <a:latin typeface="Neutra Display" charset="0"/>
              <a:ea typeface="Neutra Display" charset="0"/>
              <a:cs typeface="Neutra Display" charset="0"/>
            </a:endParaRPr>
          </a:p>
        </p:txBody>
      </p:sp>
      <p:sp>
        <p:nvSpPr>
          <p:cNvPr id="8" name="Rectángulo 1">
            <a:extLst>
              <a:ext uri="{FF2B5EF4-FFF2-40B4-BE49-F238E27FC236}">
                <a16:creationId xmlns:a16="http://schemas.microsoft.com/office/drawing/2014/main" xmlns="" id="{7CD2B7B3-2C18-C24C-A4E2-167519B4FE86}"/>
              </a:ext>
            </a:extLst>
          </p:cNvPr>
          <p:cNvSpPr/>
          <p:nvPr/>
        </p:nvSpPr>
        <p:spPr>
          <a:xfrm>
            <a:off x="6911385" y="2274838"/>
            <a:ext cx="2897079" cy="2308324"/>
          </a:xfrm>
          <a:prstGeom prst="rect">
            <a:avLst/>
          </a:prstGeom>
        </p:spPr>
        <p:txBody>
          <a:bodyPr wrap="square">
            <a:spAutoFit/>
          </a:bodyPr>
          <a:lstStyle/>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Trombetas</a:t>
            </a:r>
          </a:p>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Expiação</a:t>
            </a:r>
          </a:p>
          <a:p>
            <a:pPr marL="514350" indent="-514350" defTabSz="914400">
              <a:buFont typeface="Wingdings" pitchFamily="2" charset="2"/>
              <a:buAutoNum type="arabicPeriod"/>
            </a:pPr>
            <a:r>
              <a:rPr lang="pt-PT" sz="3600" b="1" dirty="0" smtClean="0">
                <a:solidFill>
                  <a:prstClr val="black"/>
                </a:solidFill>
                <a:latin typeface="Neutra Display" charset="0"/>
                <a:ea typeface="Neutra Display" charset="0"/>
                <a:cs typeface="Neutra Display" charset="0"/>
              </a:rPr>
              <a:t>Tabernáculos</a:t>
            </a:r>
          </a:p>
          <a:p>
            <a:pPr marL="514350" indent="-514350" defTabSz="914400">
              <a:buFont typeface="Wingdings" pitchFamily="2" charset="2"/>
              <a:buAutoNum type="arabicPeriod"/>
            </a:pPr>
            <a:endParaRPr lang="es-PE" sz="3600" b="1" dirty="0">
              <a:solidFill>
                <a:prstClr val="black"/>
              </a:solidFill>
              <a:latin typeface="Neutra Display" charset="0"/>
              <a:ea typeface="Neutra Display" charset="0"/>
              <a:cs typeface="Neutra Display" charset="0"/>
            </a:endParaRPr>
          </a:p>
        </p:txBody>
      </p:sp>
      <p:sp>
        <p:nvSpPr>
          <p:cNvPr id="9" name="Rectángulo 1">
            <a:extLst>
              <a:ext uri="{FF2B5EF4-FFF2-40B4-BE49-F238E27FC236}">
                <a16:creationId xmlns:a16="http://schemas.microsoft.com/office/drawing/2014/main" xmlns="" id="{7CD2B7B3-2C18-C24C-A4E2-167519B4FE86}"/>
              </a:ext>
            </a:extLst>
          </p:cNvPr>
          <p:cNvSpPr/>
          <p:nvPr/>
        </p:nvSpPr>
        <p:spPr>
          <a:xfrm>
            <a:off x="680088" y="4935522"/>
            <a:ext cx="5452487" cy="1200329"/>
          </a:xfrm>
          <a:prstGeom prst="rect">
            <a:avLst/>
          </a:prstGeom>
        </p:spPr>
        <p:txBody>
          <a:bodyPr wrap="square">
            <a:spAutoFit/>
          </a:bodyPr>
          <a:lstStyle/>
          <a:p>
            <a:pPr algn="ctr"/>
            <a:r>
              <a:rPr lang="pt-PT" sz="3600" b="1" dirty="0" smtClean="0">
                <a:solidFill>
                  <a:schemeClr val="bg1"/>
                </a:solidFill>
                <a:latin typeface="Neutra Display" charset="0"/>
                <a:ea typeface="Neutra Display" charset="0"/>
                <a:cs typeface="Neutra Display" charset="0"/>
              </a:rPr>
              <a:t>PRIMEIRA VINDA</a:t>
            </a:r>
          </a:p>
          <a:p>
            <a:pPr algn="ctr"/>
            <a:r>
              <a:rPr lang="pt-PT" sz="3600" b="1" dirty="0" smtClean="0">
                <a:solidFill>
                  <a:schemeClr val="bg1"/>
                </a:solidFill>
                <a:latin typeface="Neutra Display" charset="0"/>
                <a:ea typeface="Neutra Display" charset="0"/>
                <a:cs typeface="Neutra Display" charset="0"/>
              </a:rPr>
              <a:t>DE CRISTO</a:t>
            </a:r>
            <a:endParaRPr lang="es-PE" sz="3600" b="1" dirty="0">
              <a:solidFill>
                <a:schemeClr val="bg1"/>
              </a:solidFill>
              <a:latin typeface="Neutra Display" charset="0"/>
              <a:ea typeface="Neutra Display" charset="0"/>
              <a:cs typeface="Neutra Display" charset="0"/>
            </a:endParaRPr>
          </a:p>
        </p:txBody>
      </p:sp>
      <p:sp>
        <p:nvSpPr>
          <p:cNvPr id="10" name="Rectángulo 1">
            <a:extLst>
              <a:ext uri="{FF2B5EF4-FFF2-40B4-BE49-F238E27FC236}">
                <a16:creationId xmlns:a16="http://schemas.microsoft.com/office/drawing/2014/main" xmlns="" id="{7CD2B7B3-2C18-C24C-A4E2-167519B4FE86}"/>
              </a:ext>
            </a:extLst>
          </p:cNvPr>
          <p:cNvSpPr/>
          <p:nvPr/>
        </p:nvSpPr>
        <p:spPr>
          <a:xfrm>
            <a:off x="5937504" y="5014770"/>
            <a:ext cx="5452487" cy="1200329"/>
          </a:xfrm>
          <a:prstGeom prst="rect">
            <a:avLst/>
          </a:prstGeom>
        </p:spPr>
        <p:txBody>
          <a:bodyPr wrap="square">
            <a:spAutoFit/>
          </a:bodyPr>
          <a:lstStyle/>
          <a:p>
            <a:pPr algn="ctr"/>
            <a:r>
              <a:rPr lang="pt-PT" sz="3600" b="1" dirty="0" smtClean="0">
                <a:solidFill>
                  <a:schemeClr val="bg1"/>
                </a:solidFill>
                <a:latin typeface="Neutra Display" charset="0"/>
                <a:ea typeface="Neutra Display" charset="0"/>
                <a:cs typeface="Neutra Display" charset="0"/>
              </a:rPr>
              <a:t>SEGUNDA VINDA</a:t>
            </a:r>
          </a:p>
          <a:p>
            <a:pPr algn="ctr"/>
            <a:r>
              <a:rPr lang="pt-PT" sz="3600" b="1" dirty="0" smtClean="0">
                <a:solidFill>
                  <a:schemeClr val="bg1"/>
                </a:solidFill>
                <a:latin typeface="Neutra Display" charset="0"/>
                <a:ea typeface="Neutra Display" charset="0"/>
                <a:cs typeface="Neutra Display" charset="0"/>
              </a:rPr>
              <a:t>DE CRISTO</a:t>
            </a:r>
            <a:endParaRPr lang="es-PE" sz="36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110899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t="8206" b="21333"/>
          <a:stretch/>
        </p:blipFill>
        <p:spPr>
          <a:xfrm>
            <a:off x="0" y="0"/>
            <a:ext cx="12166212" cy="6858000"/>
          </a:xfrm>
          <a:prstGeom prst="rect">
            <a:avLst/>
          </a:prstGeom>
        </p:spPr>
      </p:pic>
      <p:sp>
        <p:nvSpPr>
          <p:cNvPr id="5" name="Rectángulo 1">
            <a:extLst>
              <a:ext uri="{FF2B5EF4-FFF2-40B4-BE49-F238E27FC236}">
                <a16:creationId xmlns:a16="http://schemas.microsoft.com/office/drawing/2014/main" xmlns="" id="{7CD2B7B3-2C18-C24C-A4E2-167519B4FE86}"/>
              </a:ext>
            </a:extLst>
          </p:cNvPr>
          <p:cNvSpPr/>
          <p:nvPr/>
        </p:nvSpPr>
        <p:spPr>
          <a:xfrm>
            <a:off x="4242816" y="832914"/>
            <a:ext cx="7571231" cy="830997"/>
          </a:xfrm>
          <a:prstGeom prst="rect">
            <a:avLst/>
          </a:prstGeom>
        </p:spPr>
        <p:txBody>
          <a:bodyPr wrap="square">
            <a:spAutoFit/>
          </a:bodyPr>
          <a:lstStyle/>
          <a:p>
            <a:pPr algn="ctr"/>
            <a:r>
              <a:rPr lang="pt-PT" sz="4800" b="1" dirty="0" smtClean="0">
                <a:solidFill>
                  <a:schemeClr val="bg1"/>
                </a:solidFill>
                <a:latin typeface="Neutra Display" charset="0"/>
                <a:ea typeface="Neutra Display" charset="0"/>
                <a:cs typeface="Neutra Display" charset="0"/>
              </a:rPr>
              <a:t>AS FESTAS DA PRIMAVERA</a:t>
            </a:r>
            <a:endParaRPr lang="es-PE" sz="48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54887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xmlns="" id="{73B0EBC5-9225-6646-8802-86A7B66B6B77}"/>
              </a:ext>
            </a:extLst>
          </p:cNvPr>
          <p:cNvPicPr>
            <a:picLocks noChangeAspect="1"/>
          </p:cNvPicPr>
          <p:nvPr/>
        </p:nvPicPr>
        <p:blipFill rotWithShape="1">
          <a:blip r:embed="rId3"/>
          <a:srcRect l="24102"/>
          <a:stretch/>
        </p:blipFill>
        <p:spPr>
          <a:xfrm>
            <a:off x="0" y="182880"/>
            <a:ext cx="7887833" cy="5596128"/>
          </a:xfrm>
          <a:prstGeom prst="rect">
            <a:avLst/>
          </a:prstGeom>
        </p:spPr>
      </p:pic>
      <p:grpSp>
        <p:nvGrpSpPr>
          <p:cNvPr id="13" name="Grupo 12"/>
          <p:cNvGrpSpPr/>
          <p:nvPr/>
        </p:nvGrpSpPr>
        <p:grpSpPr>
          <a:xfrm>
            <a:off x="0" y="-54864"/>
            <a:ext cx="12192000" cy="6912864"/>
            <a:chOff x="0" y="-54864"/>
            <a:chExt cx="12192000" cy="6912864"/>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8" name="Imagem 7"/>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10" name="Rectángulo 1">
            <a:extLst>
              <a:ext uri="{FF2B5EF4-FFF2-40B4-BE49-F238E27FC236}">
                <a16:creationId xmlns:a16="http://schemas.microsoft.com/office/drawing/2014/main" xmlns="" id="{6CA7A597-7D68-054C-A6C9-8118AB284C92}"/>
              </a:ext>
            </a:extLst>
          </p:cNvPr>
          <p:cNvSpPr/>
          <p:nvPr/>
        </p:nvSpPr>
        <p:spPr>
          <a:xfrm>
            <a:off x="6345936" y="2349036"/>
            <a:ext cx="4901184" cy="1384995"/>
          </a:xfrm>
          <a:prstGeom prst="rect">
            <a:avLst/>
          </a:prstGeom>
        </p:spPr>
        <p:txBody>
          <a:bodyPr wrap="square">
            <a:spAutoFit/>
          </a:bodyPr>
          <a:lstStyle/>
          <a:p>
            <a:pPr algn="ctr"/>
            <a:r>
              <a:rPr lang="es-PE" sz="4800" b="1" dirty="0" smtClean="0">
                <a:latin typeface="Neutra Display" charset="0"/>
                <a:ea typeface="Neutra Display" charset="0"/>
                <a:cs typeface="Neutra Display" charset="0"/>
              </a:rPr>
              <a:t>Festa da Páscoa</a:t>
            </a:r>
            <a:endParaRPr lang="es-PE" sz="4800" b="1" dirty="0">
              <a:latin typeface="Neutra Display" charset="0"/>
              <a:ea typeface="Neutra Display" charset="0"/>
              <a:cs typeface="Neutra Display" charset="0"/>
            </a:endParaRPr>
          </a:p>
          <a:p>
            <a:pPr algn="ctr"/>
            <a:r>
              <a:rPr lang="es-PE" sz="3600" b="1" dirty="0" smtClean="0">
                <a:latin typeface="Neutra Display" charset="0"/>
                <a:ea typeface="Neutra Display" charset="0"/>
                <a:cs typeface="Neutra Display" charset="0"/>
              </a:rPr>
              <a:t>(Levítico 23: 5) </a:t>
            </a:r>
            <a:endParaRPr lang="es-PE" sz="3600" b="1" dirty="0">
              <a:latin typeface="Neutra Display" charset="0"/>
              <a:ea typeface="Neutra Display" charset="0"/>
              <a:cs typeface="Neutra Display" charset="0"/>
            </a:endParaRPr>
          </a:p>
        </p:txBody>
      </p:sp>
      <p:sp>
        <p:nvSpPr>
          <p:cNvPr id="14" name="CaixaDeTexto 13"/>
          <p:cNvSpPr txBox="1"/>
          <p:nvPr/>
        </p:nvSpPr>
        <p:spPr>
          <a:xfrm>
            <a:off x="8341895" y="1203159"/>
            <a:ext cx="882316"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pt-BR" sz="6600" b="1" dirty="0" smtClean="0">
                <a:latin typeface="Neutra Display" charset="0"/>
                <a:ea typeface="Neutra Display" charset="0"/>
                <a:cs typeface="Neutra Display" charset="0"/>
              </a:rPr>
              <a:t>1</a:t>
            </a:r>
            <a:endParaRPr lang="pt-BR" sz="6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88788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19296</TotalTime>
  <Words>2462</Words>
  <Application>Microsoft Macintosh PowerPoint</Application>
  <PresentationFormat>Widescreen</PresentationFormat>
  <Paragraphs>172</Paragraphs>
  <Slides>43</Slides>
  <Notes>17</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43</vt:i4>
      </vt:variant>
    </vt:vector>
  </HeadingPairs>
  <TitlesOfParts>
    <vt:vector size="50" baseType="lpstr">
      <vt:lpstr>Calibri</vt:lpstr>
      <vt:lpstr>Calibri Light</vt:lpstr>
      <vt:lpstr>Mangal</vt:lpstr>
      <vt:lpstr>Neutra Display</vt:lpstr>
      <vt:lpstr>Wingdings</vt:lpstr>
      <vt:lpstr>Arial</vt:lpstr>
      <vt:lpstr>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CALENDÁRIO DOS HEBREUS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Joel Flores Vidarte</dc:creator>
  <cp:lastModifiedBy>arilton7@gmail.com</cp:lastModifiedBy>
  <cp:revision>163</cp:revision>
  <dcterms:created xsi:type="dcterms:W3CDTF">2019-06-06T21:51:05Z</dcterms:created>
  <dcterms:modified xsi:type="dcterms:W3CDTF">2019-08-06T12:11:38Z</dcterms:modified>
</cp:coreProperties>
</file>