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8" r:id="rId2"/>
    <p:sldId id="256" r:id="rId3"/>
    <p:sldId id="260" r:id="rId4"/>
    <p:sldId id="261" r:id="rId5"/>
    <p:sldId id="316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17" r:id="rId17"/>
    <p:sldId id="318" r:id="rId18"/>
    <p:sldId id="319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20" r:id="rId54"/>
    <p:sldId id="307" r:id="rId55"/>
    <p:sldId id="259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3C6"/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D7395-FF33-8240-B2BC-98D56469987C}" v="180" dt="2021-08-31T22:21:30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7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CDFD7395-FF33-8240-B2BC-98D56469987C}"/>
    <pc:docChg chg="custSel modSld">
      <pc:chgData name="marcos aurelio gularte de castro" userId="67f50566e2aee3b4" providerId="LiveId" clId="{CDFD7395-FF33-8240-B2BC-98D56469987C}" dt="2021-08-31T22:21:33.247" v="1" actId="478"/>
      <pc:docMkLst>
        <pc:docMk/>
      </pc:docMkLst>
      <pc:sldChg chg="addSp delSp modSp mod">
        <pc:chgData name="marcos aurelio gularte de castro" userId="67f50566e2aee3b4" providerId="LiveId" clId="{CDFD7395-FF33-8240-B2BC-98D56469987C}" dt="2021-08-31T22:21:33.247" v="1" actId="478"/>
        <pc:sldMkLst>
          <pc:docMk/>
          <pc:sldMk cId="2343615354" sldId="258"/>
        </pc:sldMkLst>
        <pc:spChg chg="add del mod">
          <ac:chgData name="marcos aurelio gularte de castro" userId="67f50566e2aee3b4" providerId="LiveId" clId="{CDFD7395-FF33-8240-B2BC-98D56469987C}" dt="2021-08-31T22:21:33.247" v="1" actId="478"/>
          <ac:spMkLst>
            <pc:docMk/>
            <pc:sldMk cId="2343615354" sldId="258"/>
            <ac:spMk id="2" creationId="{48B0855B-B8B9-3F46-AB39-26C4E8881F1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8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426" y="346363"/>
            <a:ext cx="5976648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207" y="1762703"/>
            <a:ext cx="6011285" cy="4333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99" y="1357743"/>
            <a:ext cx="5675184" cy="1066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727" y="2774083"/>
            <a:ext cx="5708074" cy="370984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BBDAFAEA-FDA7-2F46-81DC-20B0D2A3A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1018" y="0"/>
            <a:ext cx="5430982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8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69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feticoedap.org/2017/11/notizie-lutero-voleva-spaccare-o_27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E79F6F-2CFC-3C42-B021-4F423ED7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“E, passando pela Frígia e pela província da Galácia, foram impedidos pelo Espírito Santo de anunciar a palavra na Ásia.” </a:t>
            </a:r>
            <a:br>
              <a:rPr lang="pt-PT" dirty="0"/>
            </a:br>
            <a:r>
              <a:rPr lang="pt-PT" sz="2800" i="0" dirty="0"/>
              <a:t>(Eles provavelmente estavam indo para Éfeso.)</a:t>
            </a:r>
            <a:endParaRPr lang="pt-BR" sz="2800" i="0" dirty="0"/>
          </a:p>
          <a:p>
            <a:pPr lvl="2"/>
            <a:r>
              <a:rPr lang="pt-PT" dirty="0"/>
              <a:t>Atos 16:6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0D9BFCC-5C10-C942-A8B8-00AAF2305E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337452928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BB6837E-AD9D-9941-B3BA-E90B102D1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“E, quando chegaram a Mísia, intentavam ir para Bitínia, mas o Espírito não lho permitiu”. </a:t>
            </a:r>
            <a:r>
              <a:rPr lang="pt-PT" sz="2400" i="0" dirty="0"/>
              <a:t>(Ao norte de sua rota na Turquia e além.)</a:t>
            </a:r>
          </a:p>
          <a:p>
            <a:pPr lvl="2"/>
            <a:r>
              <a:rPr lang="pt-PT" dirty="0"/>
              <a:t>Atos 16:7</a:t>
            </a:r>
          </a:p>
        </p:txBody>
      </p:sp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7D2BC572-428C-5E4C-AB8C-26EC001DA6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64674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17FCCF-AA48-7749-A2AD-E22A5C85C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“Um homem da Macedônia estava em pé, e lhe rogava, dizendo:</a:t>
            </a:r>
            <a:r>
              <a:rPr lang="pt-BR" dirty="0"/>
              <a:t> </a:t>
            </a:r>
            <a:r>
              <a:rPr lang="pt-PT" dirty="0"/>
              <a:t>‘Passe à Macedônia e ajude-nos. Assim que Paulo teve a visão, imediatamente procuramos partir para aquele destino, concluindo que Deus nos havia chamado para lhes anunciar o evangelho’”.</a:t>
            </a:r>
          </a:p>
          <a:p>
            <a:pPr lvl="2"/>
            <a:r>
              <a:rPr lang="pt-PT" dirty="0"/>
              <a:t>Atos 16:9, 10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64EEE03-39DA-0345-8737-0DFA93336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56650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C9C9D66-B644-5E4D-86F3-549603FBB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970137" cy="5390148"/>
          </a:xfrm>
        </p:spPr>
        <p:txBody>
          <a:bodyPr/>
          <a:lstStyle/>
          <a:p>
            <a:r>
              <a:rPr lang="pt-PT" dirty="0"/>
              <a:t>“Quando cheguei à cidade de </a:t>
            </a:r>
            <a:r>
              <a:rPr lang="pt-PT" dirty="0" err="1"/>
              <a:t>Trôade</a:t>
            </a:r>
            <a:r>
              <a:rPr lang="pt-PT" dirty="0"/>
              <a:t> para anunciar as boas-novas de Cristo, o Senhor me abriu uma porta de oportunidade” </a:t>
            </a:r>
          </a:p>
          <a:p>
            <a:pPr lvl="2"/>
            <a:r>
              <a:rPr lang="pt-PT" dirty="0"/>
              <a:t>2 Coríntios 2:12</a:t>
            </a:r>
            <a:endParaRPr lang="pt-BR" dirty="0"/>
          </a:p>
        </p:txBody>
      </p:sp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B2538C3A-99E3-1E44-B733-33F053E551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055" y="0"/>
            <a:ext cx="4742629" cy="6858000"/>
          </a:xfrm>
        </p:spPr>
      </p:pic>
    </p:spTree>
    <p:extLst>
      <p:ext uri="{BB962C8B-B14F-4D97-AF65-F5344CB8AC3E}">
        <p14:creationId xmlns:p14="http://schemas.microsoft.com/office/powerpoint/2010/main" val="177489598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E5116823-789F-E84C-B821-7A6A402D8C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609" y="1333197"/>
            <a:ext cx="3823954" cy="3823954"/>
          </a:xfrm>
        </p:spPr>
        <p:txBody>
          <a:bodyPr>
            <a:normAutofit/>
          </a:bodyPr>
          <a:lstStyle/>
          <a:p>
            <a:pPr lvl="1"/>
            <a:r>
              <a:rPr lang="pt-PT" sz="2800" dirty="0"/>
              <a:t>Aqui está o ponto: Quando Deus fecha uma porta, Ele abre uma porta maior.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536104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58799044-D2E4-6344-81A8-A26FC48AD5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01" y="3414246"/>
            <a:ext cx="3106737" cy="3106737"/>
          </a:xfrm>
        </p:spPr>
        <p:txBody>
          <a:bodyPr/>
          <a:lstStyle/>
          <a:p>
            <a:pPr lvl="3" algn="ctr"/>
            <a:r>
              <a:rPr lang="pt-PT" dirty="0"/>
              <a:t>Daniel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353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6B19D3C-6B03-D24F-A197-6F6863245A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254" y="1343398"/>
            <a:ext cx="4064840" cy="4142488"/>
          </a:xfrm>
        </p:spPr>
        <p:txBody>
          <a:bodyPr>
            <a:normAutofit/>
          </a:bodyPr>
          <a:lstStyle/>
          <a:p>
            <a:pPr lvl="3" algn="ctr"/>
            <a:r>
              <a:rPr lang="pt-PT" sz="6600" dirty="0"/>
              <a:t>José 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346872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EDAP: Evangelo Dottrina Avvento Profetico: NOTIZIE. Lutero ...">
            <a:extLst>
              <a:ext uri="{FF2B5EF4-FFF2-40B4-BE49-F238E27FC236}">
                <a16:creationId xmlns:a16="http://schemas.microsoft.com/office/drawing/2014/main" id="{2C32CEDE-FDF3-0E48-9882-9039E3E960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5" y="2042647"/>
            <a:ext cx="4387570" cy="4387570"/>
          </a:xfrm>
          <a:solidFill>
            <a:schemeClr val="bg1">
              <a:alpha val="67977"/>
            </a:schemeClr>
          </a:solidFill>
        </p:spPr>
        <p:txBody>
          <a:bodyPr>
            <a:normAutofit/>
          </a:bodyPr>
          <a:lstStyle/>
          <a:p>
            <a:pPr lvl="3" algn="ctr"/>
            <a:r>
              <a:rPr lang="pt-PT" sz="5400" dirty="0"/>
              <a:t>Lutero</a:t>
            </a:r>
            <a:r>
              <a:rPr lang="pt-BR" sz="5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954314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51006BBF-A1FD-A440-98C6-F3EDCC86CB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86" y="1908175"/>
            <a:ext cx="3847166" cy="3847166"/>
          </a:xfrm>
        </p:spPr>
        <p:txBody>
          <a:bodyPr>
            <a:normAutofit/>
          </a:bodyPr>
          <a:lstStyle/>
          <a:p>
            <a:pPr lvl="3" algn="ctr"/>
            <a:r>
              <a:rPr lang="pt-PT" sz="5400" dirty="0" err="1"/>
              <a:t>paulo</a:t>
            </a:r>
            <a:r>
              <a:rPr lang="pt-BR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8185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B5E5E64-D2F3-D64B-8001-D27A80E707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059" y="422871"/>
            <a:ext cx="5751035" cy="5870351"/>
          </a:xfrm>
          <a:noFill/>
        </p:spPr>
        <p:txBody>
          <a:bodyPr>
            <a:normAutofit/>
          </a:bodyPr>
          <a:lstStyle/>
          <a:p>
            <a:pPr lvl="3" algn="ctr"/>
            <a:r>
              <a:rPr lang="pt-PT" sz="4600" dirty="0">
                <a:solidFill>
                  <a:schemeClr val="bg1"/>
                </a:solidFill>
              </a:rPr>
              <a:t>Quando uma porta se fecha, redirecione as lentes da vida.</a:t>
            </a:r>
            <a:endParaRPr lang="pt-BR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996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/>
              <a:t>FIDELIDADE INQUEBRANTÁVEL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l"/>
            <a:r>
              <a:rPr lang="pt-PT" dirty="0"/>
              <a:t>Pergunte-se:</a:t>
            </a:r>
          </a:p>
          <a:p>
            <a:r>
              <a:rPr lang="pt-PT" dirty="0"/>
              <a:t>“O que Deus está fazendo aqui?” </a:t>
            </a:r>
          </a:p>
          <a:p>
            <a:r>
              <a:rPr lang="pt-PT" dirty="0"/>
              <a:t>Ele está preparando algo especial porque Deus nunca fecha uma porta sem abrir outra?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C29DFA0-ACA9-A14D-86F4-2B04CFAD5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129523676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Quando você se sentir desapontado, procure a porta aberta. Quando você se sentir desencorajado, procure a porta aberta.</a:t>
            </a:r>
            <a:endParaRPr lang="pt-BR" dirty="0"/>
          </a:p>
          <a:p>
            <a:r>
              <a:rPr lang="pt-PT" dirty="0"/>
              <a:t>Quando você se sentir encurralado, bloqueado por todos os lados, procure a porta aberta. Quando seus sonhos forem arruinados e seus planos falharem, procure a porta aberta.</a:t>
            </a:r>
            <a:endParaRPr lang="pt-BR" dirty="0"/>
          </a:p>
          <a:p>
            <a:r>
              <a:rPr lang="pt-PT" dirty="0"/>
              <a:t>Quando a esperança se esvair e o futuro parecer sombrio, procure a porta aberta.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3F959695-F9ED-EE44-822F-F13C54C103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3223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Ajuste suas expectativas e realinhe suas prioridades.</a:t>
            </a:r>
            <a:endParaRPr lang="pt-BR" dirty="0"/>
          </a:p>
        </p:txBody>
      </p:sp>
      <p:pic>
        <p:nvPicPr>
          <p:cNvPr id="3" name="Espaço Reservado para Imagem 2" descr="Close da foto de uma mão segurando uma bússola">
            <a:extLst>
              <a:ext uri="{FF2B5EF4-FFF2-40B4-BE49-F238E27FC236}">
                <a16:creationId xmlns:a16="http://schemas.microsoft.com/office/drawing/2014/main" id="{26962AE1-6D73-C74E-A12A-68D725474A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696A540-D4EA-9B49-A3AE-0B0DB8A7678F}"/>
              </a:ext>
            </a:extLst>
          </p:cNvPr>
          <p:cNvSpPr/>
          <p:nvPr/>
        </p:nvSpPr>
        <p:spPr>
          <a:xfrm>
            <a:off x="8303568" y="1150616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351844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Quando Deus abre uma porta, não significa que todos os problemas estão resolvidos. Significa que o Espírito Santo está lhe dando uma oportunidade incomum. 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B72E00A-A8E1-0F48-864C-370CF2AA15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665341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7B8203-C1BA-6541-9978-D974B7EBB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893" y="504825"/>
            <a:ext cx="5537432" cy="5534025"/>
          </a:xfrm>
        </p:spPr>
        <p:txBody>
          <a:bodyPr/>
          <a:lstStyle/>
          <a:p>
            <a:r>
              <a:rPr lang="pt-PT" dirty="0"/>
              <a:t>“Alegrem-se sempre no Senhor. Novamente direi: alegrem-se!”.</a:t>
            </a:r>
          </a:p>
          <a:p>
            <a:pPr lvl="2"/>
            <a:r>
              <a:rPr lang="pt-PT" dirty="0"/>
              <a:t>Filipenses 4:4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D5967097-860D-0646-A274-E7D505DDFA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4802068" cy="6858000"/>
          </a:xfrm>
        </p:spPr>
      </p:pic>
    </p:spTree>
    <p:extLst>
      <p:ext uri="{BB962C8B-B14F-4D97-AF65-F5344CB8AC3E}">
        <p14:creationId xmlns:p14="http://schemas.microsoft.com/office/powerpoint/2010/main" val="69655694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796C5D2-C75F-9E42-8396-78AE2FAF9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“Quero que saibam, irmãos, que </a:t>
            </a:r>
            <a:r>
              <a:rPr lang="pt-PT" b="1" dirty="0"/>
              <a:t>aquilo que me aconteceu tem antes servido para o progresso do evangelho. </a:t>
            </a:r>
            <a:r>
              <a:rPr lang="pt-PT" dirty="0"/>
              <a:t>Como resultado, tornou-se evidente a toda a guarda do palácio e a todos os demais </a:t>
            </a:r>
            <a:r>
              <a:rPr lang="pt-PT" b="1" dirty="0"/>
              <a:t>que estou na prisão por causa de Cristo. E a maioria dos irmãos, motivados no Senhor pela minha prisão, estão anunciando a palavra com maior determinação e destemor”.</a:t>
            </a:r>
            <a:endParaRPr lang="pt-PT" dirty="0"/>
          </a:p>
          <a:p>
            <a:r>
              <a:rPr lang="pt-PT" dirty="0"/>
              <a:t>Filipenses 1:12-14</a:t>
            </a:r>
            <a:endParaRPr lang="pt-BR" dirty="0"/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E7FD7222-F031-D848-9FF7-046A6AD8A0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953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Imagem 10" descr="Três dardos no alvo">
            <a:extLst>
              <a:ext uri="{FF2B5EF4-FFF2-40B4-BE49-F238E27FC236}">
                <a16:creationId xmlns:a16="http://schemas.microsoft.com/office/drawing/2014/main" id="{B84B81AA-9F7D-2C44-ABF6-CB9981A1DF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8490"/>
            <a:ext cx="4700789" cy="5804847"/>
          </a:xfrm>
          <a:noFill/>
        </p:spPr>
        <p:txBody>
          <a:bodyPr>
            <a:normAutofit fontScale="92500" lnSpcReduction="10000"/>
          </a:bodyPr>
          <a:lstStyle/>
          <a:p>
            <a:pPr lvl="1"/>
            <a:r>
              <a:rPr lang="pt-PT" dirty="0"/>
              <a:t>Será que Deus tem prioridades diferentes para minha vida do que eu mesmo tenho?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92968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/>
          <a:lstStyle/>
          <a:p>
            <a:pPr lvl="1"/>
            <a:r>
              <a:rPr lang="pt-PT" dirty="0"/>
              <a:t>Passe tempo refletindo sobre quais podem ser as prioridades de Deus que podem ser diferentes das suas.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FE7CAD2-B87A-0142-A1CB-22519BF9E6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89513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PT" dirty="0"/>
              <a:t>Há momentos em que Deus diz: Eu estou guiando você em uma direção diferente da que você pensava.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Então, realinhe suas prioridades para ouvir minha voz e seguir minha liderança.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905B17F1-7CF5-1848-ABA8-77EE96B336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1421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Redirecione suas energias. Não fique aí sentado. Faça algo. 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72980E50-EA62-8E4C-A78B-E913BC814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92AC2B-94BC-AA40-B831-97D86D2645CD}"/>
              </a:ext>
            </a:extLst>
          </p:cNvPr>
          <p:cNvSpPr/>
          <p:nvPr/>
        </p:nvSpPr>
        <p:spPr>
          <a:xfrm>
            <a:off x="3060056" y="1879278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7515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desapontamento pode surgir de várias formas. </a:t>
            </a:r>
          </a:p>
          <a:p>
            <a:r>
              <a:rPr lang="pt-PT" dirty="0"/>
              <a:t>Normalmente, ele vem quando nossas expectativas não são atendidas</a:t>
            </a:r>
            <a:r>
              <a:rPr lang="pt-BR" dirty="0"/>
              <a:t> </a:t>
            </a:r>
            <a:endParaRPr lang="pt-PT" dirty="0"/>
          </a:p>
          <a:p>
            <a:r>
              <a:rPr lang="pt-PT" dirty="0"/>
              <a:t>Os cristãos não estão imunes ao desapontamento.</a:t>
            </a:r>
          </a:p>
          <a:p>
            <a:r>
              <a:rPr lang="pt-PT" dirty="0"/>
              <a:t>Quando você foi batizado, não foi vacinado contra o desapontamento.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06439D2-351C-0142-8946-CCBAC8CBC8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027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Não se afunde na lama da autopiedade. Não comece a se concentrar naquilo que aconteceu com você, levantando dúvidas sobre por que Deus permitiu que aquilo acontecesse.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67EB42F1-6969-7C40-B8A6-261BC1B5EE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861596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99621D-C082-0843-B8C2-3384032C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“Na vida futura, os mistérios que aqui nos inquietaram e desapontaram serão esclarecidos. Veremos que as orações na aparência desatendidas e as esperanças frustradas têm lugar entre as nossas maiores bênçãos”. </a:t>
            </a:r>
          </a:p>
          <a:p>
            <a:pPr lvl="2"/>
            <a:r>
              <a:rPr lang="pt-PT" dirty="0"/>
              <a:t>A Ciência do Bom Viver, p. 474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9982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8297CDDE-6153-5F46-BB0D-B3C3F6AFC9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31" y="1828800"/>
            <a:ext cx="7839716" cy="356839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 indent="-228600"/>
            <a:r>
              <a:rPr lang="pt-PT" sz="4000" b="1" dirty="0"/>
              <a:t>Quando o apóstolo Paulo foi colocado na prisão em Roma, ele não brincou de pôr a culpa. Ele redirecionou suas energias para pregar o evangelho.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427461721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Pessoas boas às vezes cometem erros. Líderes excelentes às vezes se confundem.</a:t>
            </a:r>
            <a:endParaRPr lang="pt-BR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29E7409C-FC33-4944-AC9E-EBF4BBB5E4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97732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depois daqueles dias, havendo feito os nossos preparativos, subimos a Jerusalém”. </a:t>
            </a:r>
          </a:p>
          <a:p>
            <a:pPr lvl="2"/>
            <a:r>
              <a:rPr lang="pt-PT" dirty="0"/>
              <a:t>Atos 21:15</a:t>
            </a:r>
            <a:endParaRPr lang="pt-BR" dirty="0"/>
          </a:p>
          <a:p>
            <a:r>
              <a:rPr lang="pt-PT" dirty="0"/>
              <a:t>“Paulo entrou </a:t>
            </a:r>
            <a:r>
              <a:rPr lang="pt-PT" dirty="0" err="1"/>
              <a:t>conosco</a:t>
            </a:r>
            <a:r>
              <a:rPr lang="pt-PT" dirty="0"/>
              <a:t> em casa de Tiago, e todos os anciãos vieram ali”. </a:t>
            </a:r>
          </a:p>
          <a:p>
            <a:pPr lvl="2"/>
            <a:r>
              <a:rPr lang="pt-PT" dirty="0"/>
              <a:t>Atos 21:18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AA57223-4FA5-D843-9D95-643817E21D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930479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Agora, quando você tem o Pastor Tiago e todos os anciãos, deve ser a voz de Deus, certo? </a:t>
            </a:r>
          </a:p>
          <a:p>
            <a:r>
              <a:rPr lang="pt-PT" b="1" dirty="0"/>
              <a:t>Não necessariamente.</a:t>
            </a:r>
            <a:endParaRPr lang="pt-BR" b="1" dirty="0"/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BCC5DFE-ACD1-754E-9391-AD2786A1C7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47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Paulo cedeu ao julgamento da liderança da igreja e, como resultado, os judeus legalistas descaracterizaram suas ações, acusaram-no falsamente e, como consequência, Paulo foi preso.</a:t>
            </a:r>
            <a:endParaRPr lang="pt-BR" dirty="0"/>
          </a:p>
          <a:p>
            <a:endParaRPr lang="pt-BR" dirty="0"/>
          </a:p>
        </p:txBody>
      </p:sp>
      <p:pic>
        <p:nvPicPr>
          <p:cNvPr id="1026" name="Picture 2" descr="apostolo paulo">
            <a:extLst>
              <a:ext uri="{FF2B5EF4-FFF2-40B4-BE49-F238E27FC236}">
                <a16:creationId xmlns:a16="http://schemas.microsoft.com/office/drawing/2014/main" id="{66345112-C0BF-DF41-8BF4-AEF8E8E9D12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8340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F5C70F24-EBB9-474C-9038-EABDA87C50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51" y="218870"/>
            <a:ext cx="11658270" cy="3606155"/>
          </a:xfrm>
          <a:noFill/>
        </p:spPr>
        <p:txBody>
          <a:bodyPr>
            <a:normAutofit/>
          </a:bodyPr>
          <a:lstStyle/>
          <a:p>
            <a:pPr lvl="1"/>
            <a:r>
              <a:rPr lang="pt-PT" dirty="0"/>
              <a:t>Quando você está </a:t>
            </a:r>
            <a:r>
              <a:rPr lang="pt-PT" dirty="0" err="1"/>
              <a:t>decepcionado</a:t>
            </a:r>
            <a:r>
              <a:rPr lang="pt-PT" dirty="0"/>
              <a:t> e seus planos parecem não dar certo, Deus tem outro plano.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95624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Paulo tinha essa sensação constante da grandeza de Deus, da grandiosidade de Deus, da genialidade da causa de Deus.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D65C45C-57D7-E44B-BEDE-C280E0213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518102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Permita que seus desapontamentos se tornem insignificantes à luz do chamado de Cristo para ministrar, servir e abençoar os outros.</a:t>
            </a:r>
            <a:endParaRPr lang="pt-BR" dirty="0"/>
          </a:p>
          <a:p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83DBF6E-2655-8443-8D10-AC91A91190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14" y="0"/>
            <a:ext cx="5523186" cy="6858000"/>
          </a:xfrm>
        </p:spPr>
      </p:pic>
    </p:spTree>
    <p:extLst>
      <p:ext uri="{BB962C8B-B14F-4D97-AF65-F5344CB8AC3E}">
        <p14:creationId xmlns:p14="http://schemas.microsoft.com/office/powerpoint/2010/main" val="369104367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813043" cy="5234152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pt-PT" dirty="0"/>
              <a:t>O cristão que falha, comete erros, em um momento de provação pode </a:t>
            </a:r>
            <a:r>
              <a:rPr lang="pt-PT" dirty="0" err="1"/>
              <a:t>decepcionar</a:t>
            </a:r>
            <a:r>
              <a:rPr lang="pt-PT" dirty="0"/>
              <a:t> a si mesmo e a Deus.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Os pais que esperam que seu filho seja um cristão fiel, mas este demonstra pouco interesse em relação à igreja e às coisas espirituais, podem se </a:t>
            </a:r>
            <a:r>
              <a:rPr lang="pt-PT" dirty="0" err="1"/>
              <a:t>decepcionar</a:t>
            </a:r>
            <a:r>
              <a:rPr lang="pt-PT" dirty="0"/>
              <a:t>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O membro da igreja que realmente deseja trabalhar para Deus, mas sente como se tivesse pouca oportunidade de servir na igreja, pode se sentir desapontado.</a:t>
            </a:r>
            <a:endParaRPr lang="pt-BR" dirty="0"/>
          </a:p>
          <a:p>
            <a:pPr marL="514350" lvl="0" indent="-514350">
              <a:buFont typeface="+mj-lt"/>
              <a:buAutoNum type="arabicPeriod"/>
            </a:pPr>
            <a:r>
              <a:rPr lang="pt-PT" dirty="0"/>
              <a:t>O membro da igreja que espera ter um cargo na igreja, é qualificado para aquela posição, mas é </a:t>
            </a:r>
            <a:r>
              <a:rPr lang="pt-PT" dirty="0" err="1"/>
              <a:t>pre-terido</a:t>
            </a:r>
            <a:r>
              <a:rPr lang="pt-PT" dirty="0"/>
              <a:t> por alguém notavelmente menos qualificado, pode se sentir desapontado.</a:t>
            </a:r>
            <a:endParaRPr lang="pt-BR" dirty="0"/>
          </a:p>
        </p:txBody>
      </p:sp>
      <p:pic>
        <p:nvPicPr>
          <p:cNvPr id="11" name="Espaço Reservado para Imagem 10" descr="Pessoa usando chapéu">
            <a:extLst>
              <a:ext uri="{FF2B5EF4-FFF2-40B4-BE49-F238E27FC236}">
                <a16:creationId xmlns:a16="http://schemas.microsoft.com/office/drawing/2014/main" id="{E0D164A0-DB8A-8B4A-B9C0-0D13B19FD8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0463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Permita que a visão de Cristo para sua vida ofusque as circunstâncias de sua vida.</a:t>
            </a:r>
            <a:r>
              <a:rPr lang="pt-BR" dirty="0"/>
              <a:t> 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06D4E53-CBA3-C04B-B55C-C642D7A20B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637828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Você é especial para Deus. Ele tem um lugar para você. Ele lhe deu dons para o serviço Dele. </a:t>
            </a:r>
          </a:p>
          <a:p>
            <a:r>
              <a:rPr lang="pt-PT" dirty="0"/>
              <a:t>Quando as portas se fecharem e quando o desapontamento vier, procure portas aberta e redirecione suas energias para as novas </a:t>
            </a:r>
            <a:r>
              <a:rPr lang="pt-PT" dirty="0" err="1"/>
              <a:t>oportu</a:t>
            </a:r>
            <a:r>
              <a:rPr lang="pt-PT" dirty="0"/>
              <a:t>- </a:t>
            </a:r>
            <a:r>
              <a:rPr lang="pt-PT" dirty="0" err="1"/>
              <a:t>nidades</a:t>
            </a:r>
            <a:r>
              <a:rPr lang="pt-PT" dirty="0"/>
              <a:t> de serviço para as quais Cristo o conduz.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3EC801C-446D-9141-8715-C6CA56BC5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19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pPr lvl="1"/>
            <a:r>
              <a:rPr lang="pt-PT" dirty="0"/>
              <a:t>Repense o que tem valor para você. Concentre-se nas coisas que realmente são importantes.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59B3207-2068-D04A-A528-7AD16B555B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45E7388-7C6B-2240-81C7-3A207F6C2603}"/>
              </a:ext>
            </a:extLst>
          </p:cNvPr>
          <p:cNvSpPr/>
          <p:nvPr/>
        </p:nvSpPr>
        <p:spPr>
          <a:xfrm>
            <a:off x="8517881" y="1136328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1397676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A77A242-A97F-FA49-9009-820EEFEB6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“Em tudo somos atribulados, porém não angustiados; perplexos, porém não desanimados, perseguidos, porém não desamparados; abatidos, porém não destruídos”.</a:t>
            </a:r>
          </a:p>
          <a:p>
            <a:pPr lvl="2"/>
            <a:r>
              <a:rPr lang="pt-BR" dirty="0"/>
              <a:t>2 Coríntios 4:8-9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9DAB0AB-5D36-E64C-A2CE-BE9EE1B09F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19548602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/>
          <a:lstStyle/>
          <a:p>
            <a:r>
              <a:rPr lang="pt-PT" dirty="0"/>
              <a:t>Qualquer circunstância em que ele se encontrasse, Cristo jamais o deixaria ou abandonaria. </a:t>
            </a:r>
          </a:p>
          <a:p>
            <a:r>
              <a:rPr lang="pt-PT" dirty="0"/>
              <a:t>Foi esse senso da presença eterna de Cristo que o sustentou.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5092F5D-8E76-7747-BCF5-43B66D6E3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355163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84B3F4D-26CD-6A47-AEB8-BFBFBC0E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4272679" cy="5390148"/>
          </a:xfrm>
        </p:spPr>
        <p:txBody>
          <a:bodyPr/>
          <a:lstStyle/>
          <a:p>
            <a:r>
              <a:rPr lang="pt-PT" dirty="0"/>
              <a:t>“Mudaste o meu pranto em dança…”</a:t>
            </a:r>
            <a:endParaRPr lang="pt-BR" dirty="0"/>
          </a:p>
          <a:p>
            <a:pPr lvl="2"/>
            <a:r>
              <a:rPr lang="pt-BR" dirty="0"/>
              <a:t>Salmo 30:11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C2E87F2-02A7-324F-9094-2CE5F2A623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3588" y="0"/>
            <a:ext cx="5465762" cy="6858000"/>
          </a:xfrm>
        </p:spPr>
      </p:pic>
    </p:spTree>
    <p:extLst>
      <p:ext uri="{BB962C8B-B14F-4D97-AF65-F5344CB8AC3E}">
        <p14:creationId xmlns:p14="http://schemas.microsoft.com/office/powerpoint/2010/main" val="268255688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D47BC05-5D1F-784B-97D6-44BDC9D8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565" y="504825"/>
            <a:ext cx="5782759" cy="5534025"/>
          </a:xfrm>
        </p:spPr>
        <p:txBody>
          <a:bodyPr/>
          <a:lstStyle/>
          <a:p>
            <a:r>
              <a:rPr lang="pt-PT" dirty="0"/>
              <a:t>“Pois os nossos sofrimentos leves e momentâneos estão produzindo para nós uma glória eterna que pesa mais do que todos eles”.</a:t>
            </a:r>
          </a:p>
          <a:p>
            <a:pPr lvl="2"/>
            <a:r>
              <a:rPr lang="pt-PT" dirty="0"/>
              <a:t>Coríntios 4:16-18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BF9D9B9-3D13-4945-84CE-9F8193DE3A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563" y="0"/>
            <a:ext cx="4602162" cy="6858000"/>
          </a:xfrm>
        </p:spPr>
      </p:pic>
    </p:spTree>
    <p:extLst>
      <p:ext uri="{BB962C8B-B14F-4D97-AF65-F5344CB8AC3E}">
        <p14:creationId xmlns:p14="http://schemas.microsoft.com/office/powerpoint/2010/main" val="303390485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CE98CE4A-0D38-1E47-A506-05E519A25E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99" y="419592"/>
            <a:ext cx="5760000" cy="5760000"/>
          </a:xfrm>
        </p:spPr>
        <p:txBody>
          <a:bodyPr/>
          <a:lstStyle/>
          <a:p>
            <a:pPr lvl="1"/>
            <a:r>
              <a:rPr lang="pt-PT" dirty="0"/>
              <a:t>“NÃO PERCA SEU SENSO DA PERSPECTIVA ETERNA”.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54589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b="1" i="0" dirty="0"/>
              <a:t>Há apenas mais dois princípios eternos que precisamos seguir:</a:t>
            </a:r>
          </a:p>
          <a:p>
            <a:r>
              <a:rPr lang="pt-BR" dirty="0"/>
              <a:t>Mudaste o meu pranto em dança, a minha veste de lamento em veste de alegria, para que o meu coração cante louvores a ti e não se cale. Senhor, meu Deus, eu te darei graças para sempre.</a:t>
            </a:r>
            <a:br>
              <a:rPr lang="pt-BR" dirty="0"/>
            </a:br>
            <a:endParaRPr lang="pt-BR" dirty="0"/>
          </a:p>
          <a:p>
            <a:pPr lvl="2"/>
            <a:r>
              <a:rPr lang="pt-PT" dirty="0"/>
              <a:t>Salmos 30:11, 12</a:t>
            </a:r>
            <a:endParaRPr lang="pt-BR" dirty="0"/>
          </a:p>
        </p:txBody>
      </p:sp>
      <p:pic>
        <p:nvPicPr>
          <p:cNvPr id="24" name="Espaço Reservado para Imagem 23">
            <a:extLst>
              <a:ext uri="{FF2B5EF4-FFF2-40B4-BE49-F238E27FC236}">
                <a16:creationId xmlns:a16="http://schemas.microsoft.com/office/drawing/2014/main" id="{BDA67B07-3B84-F94E-B3A4-77B616BE48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531640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CE02F9F-65DF-3F45-91D2-A38B0C2AD8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088" y="2542478"/>
            <a:ext cx="4900945" cy="4850780"/>
          </a:xfrm>
          <a:noFill/>
        </p:spPr>
        <p:txBody>
          <a:bodyPr/>
          <a:lstStyle/>
          <a:p>
            <a:pPr lvl="3" algn="ctr"/>
            <a:r>
              <a:rPr lang="pt-PT" dirty="0">
                <a:solidFill>
                  <a:schemeClr val="bg1"/>
                </a:solidFill>
              </a:rPr>
              <a:t>Deus tem uma memória longa ou curta?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666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pt-PT" dirty="0"/>
              <a:t>O crente que vê ações hereges por parte do líder cristão pode se desapontar profundamente.</a:t>
            </a:r>
            <a:endParaRPr lang="pt-BR" dirty="0"/>
          </a:p>
          <a:p>
            <a:pPr marL="514350" lvl="0" indent="-514350">
              <a:buFont typeface="+mj-lt"/>
              <a:buAutoNum type="arabicPeriod" startAt="5"/>
            </a:pPr>
            <a:r>
              <a:rPr lang="pt-PT" dirty="0"/>
              <a:t>O líder cristão dá o melhor conselho possível, o outro segue seu conselho, mas coisas dão errado. Esse líder pode se </a:t>
            </a:r>
            <a:r>
              <a:rPr lang="pt-PT" dirty="0" err="1"/>
              <a:t>decepcionar</a:t>
            </a:r>
            <a:r>
              <a:rPr lang="pt-PT" dirty="0"/>
              <a:t>.</a:t>
            </a:r>
            <a:endParaRPr lang="pt-BR" dirty="0"/>
          </a:p>
          <a:p>
            <a:pPr marL="514350" lvl="0" indent="-514350">
              <a:buFont typeface="+mj-lt"/>
              <a:buAutoNum type="arabicPeriod" startAt="5"/>
            </a:pPr>
            <a:r>
              <a:rPr lang="pt-PT" dirty="0"/>
              <a:t>A casa que queríamos comprar vai por água abaixo, o trabalho que desejamos é dado para outra </a:t>
            </a:r>
            <a:r>
              <a:rPr lang="pt-PT" dirty="0" err="1"/>
              <a:t>pes</a:t>
            </a:r>
            <a:r>
              <a:rPr lang="pt-PT" dirty="0"/>
              <a:t>- soa ou o relacionamento azeda. Uma ou todas essas coisas podem desencadear desapontamento.</a:t>
            </a:r>
            <a:endParaRPr lang="pt-BR" dirty="0"/>
          </a:p>
        </p:txBody>
      </p:sp>
      <p:pic>
        <p:nvPicPr>
          <p:cNvPr id="7" name="Espaço Reservado para Imagem 6" descr="Homem rezando">
            <a:extLst>
              <a:ext uri="{FF2B5EF4-FFF2-40B4-BE49-F238E27FC236}">
                <a16:creationId xmlns:a16="http://schemas.microsoft.com/office/drawing/2014/main" id="{69D95B8A-D75D-284E-8FA0-B5CE787494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5978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452E24-1F1D-A04F-AB15-203B12AC1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267" y="504825"/>
            <a:ext cx="4846057" cy="5534025"/>
          </a:xfrm>
        </p:spPr>
        <p:txBody>
          <a:bodyPr/>
          <a:lstStyle/>
          <a:p>
            <a:r>
              <a:rPr lang="pt-BR" dirty="0"/>
              <a:t>Porque eu lhes perdoarei a maldade e não me lembrarei mais dos seus pecados.</a:t>
            </a:r>
          </a:p>
          <a:p>
            <a:pPr lvl="2"/>
            <a:r>
              <a:rPr lang="pt-BR" dirty="0"/>
              <a:t>Hebreus 8:12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86D175C-0DA4-ED41-B2A2-62FC733D6A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47" y="0"/>
            <a:ext cx="5761073" cy="6858000"/>
          </a:xfrm>
        </p:spPr>
      </p:pic>
    </p:spTree>
    <p:extLst>
      <p:ext uri="{BB962C8B-B14F-4D97-AF65-F5344CB8AC3E}">
        <p14:creationId xmlns:p14="http://schemas.microsoft.com/office/powerpoint/2010/main" val="126628521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C7A8B-91BC-EF4D-AC93-856758D5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Deus quer que você tenha: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4382FE-73DD-5B42-AED9-8547FBC1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pt-PT" dirty="0"/>
              <a:t>Uma memória curta para seus pecados;</a:t>
            </a:r>
            <a:endParaRPr lang="pt-BR" dirty="0"/>
          </a:p>
          <a:p>
            <a:pPr lvl="0"/>
            <a:r>
              <a:rPr lang="pt-PT" dirty="0"/>
              <a:t>Uma memória curta para os erros dos outros;</a:t>
            </a:r>
            <a:endParaRPr lang="pt-BR" dirty="0"/>
          </a:p>
          <a:p>
            <a:pPr lvl="0"/>
            <a:r>
              <a:rPr lang="pt-PT" dirty="0"/>
              <a:t>Uma memória curta para nossos próprios erros;</a:t>
            </a:r>
            <a:endParaRPr lang="pt-BR" dirty="0"/>
          </a:p>
          <a:p>
            <a:pPr lvl="0"/>
            <a:r>
              <a:rPr lang="pt-PT" dirty="0"/>
              <a:t>Uma memória curta para a dor que os outros nos causaram.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D858DCF-721A-0C44-8FCC-78C3D87484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018" y="0"/>
            <a:ext cx="5430982" cy="6858000"/>
          </a:xfrm>
        </p:spPr>
      </p:pic>
    </p:spTree>
    <p:extLst>
      <p:ext uri="{BB962C8B-B14F-4D97-AF65-F5344CB8AC3E}">
        <p14:creationId xmlns:p14="http://schemas.microsoft.com/office/powerpoint/2010/main" val="3208542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78BEB33-36AD-4A44-A899-DE29053E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Algumas pessoas têm uma memória fraca para as coisas certas.</a:t>
            </a: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2735BAA4-4872-284A-9A38-E83E226F3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Sua bondade.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Sua grandeza.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Sua graça.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por Seu poder.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pelo dom de Jesus.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pelo presente de Sua Palavra.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PT" dirty="0"/>
              <a:t>Agradeça a Deus pelo dom do Espírito Santo. </a:t>
            </a:r>
            <a:endParaRPr lang="pt-BR" dirty="0"/>
          </a:p>
        </p:txBody>
      </p:sp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6163CEA9-2A6E-5B4D-87EA-76CA81C49F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798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1A1A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0B28A3D-5D1C-7546-A422-6DE6157043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127" b="7127"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F990847-52B2-4141-A53B-565365638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1397" y="961133"/>
            <a:ext cx="3816929" cy="3816929"/>
          </a:xfrm>
        </p:spPr>
        <p:txBody>
          <a:bodyPr>
            <a:normAutofit fontScale="92500"/>
          </a:bodyPr>
          <a:lstStyle/>
          <a:p>
            <a:pPr lvl="3" algn="ctr"/>
            <a:r>
              <a:rPr lang="pt-PT" dirty="0"/>
              <a:t>Graças a Deus, Jesus está voltando.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0414102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D2D7C016-96AD-474C-909E-2447AB9DD6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2" y="386624"/>
            <a:ext cx="11111948" cy="261499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/>
            <a:r>
              <a:rPr lang="pt-PT" dirty="0">
                <a:solidFill>
                  <a:schemeClr val="bg1"/>
                </a:solidFill>
              </a:rPr>
              <a:t>Quando sua vida estiver cheia de gratidão, o desapontamento desaparecerá da mesma forma que a noite desaparece antes do nascer do sol.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4814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84" y="1289945"/>
            <a:ext cx="5184775" cy="5233988"/>
          </a:xfrm>
        </p:spPr>
        <p:txBody>
          <a:bodyPr/>
          <a:lstStyle/>
          <a:p>
            <a:pPr lvl="1"/>
            <a:r>
              <a:rPr lang="pt-PT" dirty="0"/>
              <a:t>A questão fundamental não é se o desapontamento virá ou o que o causa. A verdadeira questão é como lidar com ele.</a:t>
            </a:r>
            <a:endParaRPr lang="pt-BR" dirty="0"/>
          </a:p>
        </p:txBody>
      </p:sp>
      <p:pic>
        <p:nvPicPr>
          <p:cNvPr id="11" name="Espaço Reservado para Imagem 10" descr="Mulher com cabelo comprido">
            <a:extLst>
              <a:ext uri="{FF2B5EF4-FFF2-40B4-BE49-F238E27FC236}">
                <a16:creationId xmlns:a16="http://schemas.microsoft.com/office/drawing/2014/main" id="{B5FAE663-75B5-6047-A5EB-ED111EB53C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763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É muito mais difícil cultivar um espírito cristão quando nossas expectativas não são atingidas, certo?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0C8469AC-EE4E-CB49-9C39-F4F91A4DE6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13254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51DF3C-13D5-984E-8D66-BA5F49A9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13" y="1282700"/>
            <a:ext cx="5956300" cy="5233988"/>
          </a:xfrm>
        </p:spPr>
        <p:txBody>
          <a:bodyPr/>
          <a:lstStyle/>
          <a:p>
            <a:pPr lvl="1"/>
            <a:r>
              <a:rPr lang="pt-PT" dirty="0"/>
              <a:t>Será que Deus está preparando algo especial aqui que eu ainda não entendo?</a:t>
            </a:r>
            <a:endParaRPr lang="pt-BR" dirty="0"/>
          </a:p>
        </p:txBody>
      </p:sp>
      <p:pic>
        <p:nvPicPr>
          <p:cNvPr id="8" name="Espaço Reservado para Imagem 7" descr="Pessoa pensando">
            <a:extLst>
              <a:ext uri="{FF2B5EF4-FFF2-40B4-BE49-F238E27FC236}">
                <a16:creationId xmlns:a16="http://schemas.microsoft.com/office/drawing/2014/main" id="{CAA6B59D-174A-F640-81C9-4EFF43C6A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BD23B0-BB6D-5440-AB19-06098492A1BE}"/>
              </a:ext>
            </a:extLst>
          </p:cNvPr>
          <p:cNvSpPr/>
          <p:nvPr/>
        </p:nvSpPr>
        <p:spPr>
          <a:xfrm>
            <a:off x="2931468" y="1650679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89255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13193-F83C-764A-9013-DA0CE227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Há momentos em que precisamos de uma mudança em nossa </a:t>
            </a:r>
            <a:r>
              <a:rPr lang="pt-PT" dirty="0" err="1"/>
              <a:t>perspectiva</a:t>
            </a:r>
            <a:r>
              <a:rPr lang="pt-PT" dirty="0"/>
              <a:t>. </a:t>
            </a:r>
            <a:endParaRPr lang="pt-BR" dirty="0"/>
          </a:p>
        </p:txBody>
      </p:sp>
      <p:pic>
        <p:nvPicPr>
          <p:cNvPr id="15" name="Espaço Reservado para Imagem 14" descr="Homem idoso de camisa branca">
            <a:extLst>
              <a:ext uri="{FF2B5EF4-FFF2-40B4-BE49-F238E27FC236}">
                <a16:creationId xmlns:a16="http://schemas.microsoft.com/office/drawing/2014/main" id="{FF6E6232-497A-1241-A51F-E91DF39B45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46136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4153</TotalTime>
  <Words>1453</Words>
  <Application>Microsoft Macintosh PowerPoint</Application>
  <PresentationFormat>Widescreen</PresentationFormat>
  <Paragraphs>103</Paragraphs>
  <Slides>55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FIDELIDADE INQUEBRANTÁVEL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Deus quer que você tenha:</vt:lpstr>
      <vt:lpstr>Algumas pessoas têm uma memória fraca para as coisas certas.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3</cp:revision>
  <dcterms:created xsi:type="dcterms:W3CDTF">2021-08-24T14:27:39Z</dcterms:created>
  <dcterms:modified xsi:type="dcterms:W3CDTF">2021-09-02T03:06:07Z</dcterms:modified>
</cp:coreProperties>
</file>