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/>
          <p:nvPr>
            <p:ph type="body" sz="quarter" idx="13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Espaço Reservado para Imagem 2"/>
          <p:cNvSpPr/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14/03 - A.M.I - Organizando a Igreja para Semana Santa…"/>
          <p:cNvSpPr txBox="1"/>
          <p:nvPr/>
        </p:nvSpPr>
        <p:spPr>
          <a:xfrm>
            <a:off x="1947854" y="2387600"/>
            <a:ext cx="8077213" cy="208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lvl="4" marL="429490" indent="-124690" algn="ctr" defTabSz="228600">
              <a:spcBef>
                <a:spcPts val="1700"/>
              </a:spcBef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Motivar a igreja para abertura dos lares para a Semana Santa.</a:t>
            </a:r>
          </a:p>
          <a:p>
            <a:pPr algn="ctr" defTabSz="2286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429490" indent="-124690" algn="ctr" defTabSz="228600"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Apresentar o mapeamento dos possíveis lares a serem abertos.</a:t>
            </a:r>
          </a:p>
        </p:txBody>
      </p:sp>
      <p:sp>
        <p:nvSpPr>
          <p:cNvPr id="129" name="Cristo nosso modelo perfeito"/>
          <p:cNvSpPr txBox="1"/>
          <p:nvPr/>
        </p:nvSpPr>
        <p:spPr>
          <a:xfrm>
            <a:off x="1377239" y="297197"/>
            <a:ext cx="5225776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Estratégias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14/03 - A.M.I - Organizando a Igreja para Semana Santa…"/>
          <p:cNvSpPr txBox="1"/>
          <p:nvPr/>
        </p:nvSpPr>
        <p:spPr>
          <a:xfrm>
            <a:off x="2231548" y="2184400"/>
            <a:ext cx="7728903" cy="248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lvl="4" marL="429490" indent="-124690" algn="ctr" defTabSz="228600"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Treinar de forma prática a igreja a abrir o lar para receber os amigos de oração.</a:t>
            </a:r>
          </a:p>
          <a:p>
            <a:pPr algn="ctr" defTabSz="2286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429490" indent="-124690" algn="ctr" defTabSz="228600"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</a:t>
            </a:r>
            <a:r>
              <a:rPr b="1"/>
              <a:t>Distribuir os </a:t>
            </a:r>
            <a:r>
              <a:rPr b="1" i="1"/>
              <a:t>kits</a:t>
            </a:r>
            <a:r>
              <a:t> para Lares Abertos aos anfitriões, </a:t>
            </a:r>
            <a:r>
              <a:rPr b="1"/>
              <a:t>consagrar o material</a:t>
            </a:r>
            <a:r>
              <a:t> e </a:t>
            </a:r>
            <a:r>
              <a:rPr b="1"/>
              <a:t>cadastrar cada família</a:t>
            </a:r>
            <a:r>
              <a:t> que está levando o material.</a:t>
            </a:r>
          </a:p>
        </p:txBody>
      </p:sp>
      <p:sp>
        <p:nvSpPr>
          <p:cNvPr id="133" name="Cristo nosso modelo perfeito"/>
          <p:cNvSpPr txBox="1"/>
          <p:nvPr/>
        </p:nvSpPr>
        <p:spPr>
          <a:xfrm>
            <a:off x="1377239" y="297197"/>
            <a:ext cx="5225776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Estratégias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odo avivamento que já aconteceu na história do mundo ou na história da igreja deu grande ênfase à santidade de Deus. Deus não nos disciplina para subjugar-nos, mas para nos condicionar para uma vida de utilidade e bem-aventurança. Minha casa está nos céus. Eu estou apenas viajando por este mundo.…"/>
          <p:cNvSpPr txBox="1"/>
          <p:nvPr/>
        </p:nvSpPr>
        <p:spPr>
          <a:xfrm>
            <a:off x="2262011" y="1473201"/>
            <a:ext cx="7667978" cy="4317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lnSpc>
                <a:spcPct val="120000"/>
              </a:lnSpc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“Todo avivamento que já aconteceu na história do mundo ou na história da igreja deu grande ênfase à santidade de Deus. Deus não nos disciplina para subjugar-nos, mas para nos condicionar para uma vida de utilidade e bem-aventurança. Minha casa está nos céus. Eu estou apenas viajando por este mundo.” </a:t>
            </a:r>
            <a:r>
              <a:rPr>
                <a:solidFill>
                  <a:srgbClr val="0E35F1"/>
                </a:solidFill>
              </a:rPr>
              <a:t>       </a:t>
            </a:r>
            <a:endParaRPr>
              <a:solidFill>
                <a:srgbClr val="0E35F1"/>
              </a:solidFill>
            </a:endParaRPr>
          </a:p>
          <a:p>
            <a:pPr algn="r" defTabSz="4572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solidFill>
                <a:srgbClr val="0E35F1"/>
              </a:solidFill>
            </a:endParaRPr>
          </a:p>
          <a:p>
            <a:pPr algn="r" defTabSz="4572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Billy Graham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LISTA DE INTERESSADOS.…"/>
          <p:cNvSpPr txBox="1"/>
          <p:nvPr/>
        </p:nvSpPr>
        <p:spPr>
          <a:xfrm>
            <a:off x="615598" y="1499230"/>
            <a:ext cx="9115766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É saudável que se tenha, pelo menos, um número de amigos interessados equivalente a 30% dos membros da igreja. Sugestão de lista de interessados:</a:t>
            </a:r>
          </a:p>
        </p:txBody>
      </p:sp>
      <p:graphicFrame>
        <p:nvGraphicFramePr>
          <p:cNvPr id="140" name="Tabela"/>
          <p:cNvGraphicFramePr/>
          <p:nvPr/>
        </p:nvGraphicFramePr>
        <p:xfrm>
          <a:off x="2265396" y="4048133"/>
          <a:ext cx="8054669" cy="882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049697"/>
                <a:gridCol w="2050503"/>
                <a:gridCol w="2049697"/>
                <a:gridCol w="1904769"/>
              </a:tblGrid>
              <a:tr h="441348"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NOME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COM QUEM VEIO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QUANDO VEIO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TEL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441348"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Douglas Santos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Márcia Pacheco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Sábado         (Dia do Amigo)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(27)99657-3625</a:t>
                      </a:r>
                    </a:p>
                  </a:txBody>
                  <a:tcPr marL="50800" marR="50800" marT="50800" marB="50800" anchor="b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" name="Exemplo:"/>
          <p:cNvSpPr txBox="1"/>
          <p:nvPr/>
        </p:nvSpPr>
        <p:spPr>
          <a:xfrm>
            <a:off x="2013629" y="3199131"/>
            <a:ext cx="2506288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b="1" sz="2500"/>
            </a:lvl1pPr>
          </a:lstStyle>
          <a:p>
            <a:pPr/>
            <a:r>
              <a:t>Exemplo:</a:t>
            </a:r>
          </a:p>
        </p:txBody>
      </p:sp>
      <p:sp>
        <p:nvSpPr>
          <p:cNvPr id="142" name="Cristo nosso modelo perfeito"/>
          <p:cNvSpPr txBox="1"/>
          <p:nvPr/>
        </p:nvSpPr>
        <p:spPr>
          <a:xfrm>
            <a:off x="135" y="181525"/>
            <a:ext cx="8254370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Lista de Interessados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28/03 - Início da Semana nos Lares…"/>
          <p:cNvSpPr txBox="1"/>
          <p:nvPr/>
        </p:nvSpPr>
        <p:spPr>
          <a:xfrm>
            <a:off x="838786" y="236312"/>
            <a:ext cx="8685790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algn="ctr" defTabSz="2286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429490" indent="-124690" algn="ctr" defTabSz="228600">
              <a:spcBef>
                <a:spcPts val="1400"/>
              </a:spcBef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Cada família convidando seus amigos de oração para uma refeição  no sábado a noite.</a:t>
            </a:r>
          </a:p>
          <a:p>
            <a:pPr algn="ctr" defTabSz="228600">
              <a:spcBef>
                <a:spcPts val="14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lvl="4" marL="429490" indent="-124690" algn="ctr" defTabSz="228600">
              <a:buSzPct val="1200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Primeiro o contato social, e assim se estabelece o convite para o restante da semana.</a:t>
            </a:r>
          </a:p>
        </p:txBody>
      </p:sp>
      <p:pic>
        <p:nvPicPr>
          <p:cNvPr id="14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rcRect l="4709" t="4677" r="3884" b="5323"/>
          <a:stretch>
            <a:fillRect/>
          </a:stretch>
        </p:blipFill>
        <p:spPr>
          <a:xfrm rot="20528452">
            <a:off x="3847595" y="3715602"/>
            <a:ext cx="2733375" cy="1941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fill="norm" stroke="1" extrusionOk="0">
                <a:moveTo>
                  <a:pt x="15020" y="0"/>
                </a:moveTo>
                <a:cubicBezTo>
                  <a:pt x="14914" y="0"/>
                  <a:pt x="40" y="4662"/>
                  <a:pt x="1" y="4708"/>
                </a:cubicBezTo>
                <a:cubicBezTo>
                  <a:pt x="-46" y="4763"/>
                  <a:pt x="2879" y="20820"/>
                  <a:pt x="2959" y="20946"/>
                </a:cubicBezTo>
                <a:cubicBezTo>
                  <a:pt x="2996" y="21004"/>
                  <a:pt x="3512" y="20849"/>
                  <a:pt x="4104" y="20602"/>
                </a:cubicBezTo>
                <a:lnTo>
                  <a:pt x="5180" y="20156"/>
                </a:lnTo>
                <a:lnTo>
                  <a:pt x="5414" y="20540"/>
                </a:lnTo>
                <a:cubicBezTo>
                  <a:pt x="5544" y="20753"/>
                  <a:pt x="5652" y="21080"/>
                  <a:pt x="5652" y="21264"/>
                </a:cubicBezTo>
                <a:lnTo>
                  <a:pt x="5652" y="21600"/>
                </a:lnTo>
                <a:lnTo>
                  <a:pt x="6174" y="21384"/>
                </a:lnTo>
                <a:cubicBezTo>
                  <a:pt x="6461" y="21265"/>
                  <a:pt x="6829" y="21085"/>
                  <a:pt x="6993" y="20986"/>
                </a:cubicBezTo>
                <a:cubicBezTo>
                  <a:pt x="7157" y="20887"/>
                  <a:pt x="7673" y="20644"/>
                  <a:pt x="8138" y="20443"/>
                </a:cubicBezTo>
                <a:cubicBezTo>
                  <a:pt x="8933" y="20099"/>
                  <a:pt x="19940" y="15258"/>
                  <a:pt x="21012" y="14781"/>
                </a:cubicBezTo>
                <a:cubicBezTo>
                  <a:pt x="21285" y="14660"/>
                  <a:pt x="21521" y="14545"/>
                  <a:pt x="21537" y="14525"/>
                </a:cubicBezTo>
                <a:cubicBezTo>
                  <a:pt x="21554" y="14506"/>
                  <a:pt x="20503" y="11475"/>
                  <a:pt x="19201" y="7795"/>
                </a:cubicBezTo>
                <a:cubicBezTo>
                  <a:pt x="16934" y="1383"/>
                  <a:pt x="16825" y="1110"/>
                  <a:pt x="16587" y="1175"/>
                </a:cubicBezTo>
                <a:cubicBezTo>
                  <a:pt x="15518" y="1465"/>
                  <a:pt x="15632" y="1504"/>
                  <a:pt x="15349" y="716"/>
                </a:cubicBezTo>
                <a:cubicBezTo>
                  <a:pt x="15208" y="322"/>
                  <a:pt x="15061" y="0"/>
                  <a:pt x="1502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METAS…"/>
          <p:cNvSpPr txBox="1"/>
          <p:nvPr/>
        </p:nvSpPr>
        <p:spPr>
          <a:xfrm>
            <a:off x="816971" y="1625037"/>
            <a:ext cx="9659982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3350">
              <a:defRPr b="1"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Estabeleça metas para a igreja. Mencione-as nos cultos.</a:t>
            </a:r>
          </a:p>
        </p:txBody>
      </p:sp>
      <p:graphicFrame>
        <p:nvGraphicFramePr>
          <p:cNvPr id="150" name="Tabela"/>
          <p:cNvGraphicFramePr/>
          <p:nvPr/>
        </p:nvGraphicFramePr>
        <p:xfrm>
          <a:off x="1971576" y="2743338"/>
          <a:ext cx="8248848" cy="137132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197889"/>
                <a:gridCol w="1196202"/>
                <a:gridCol w="1075569"/>
                <a:gridCol w="1075569"/>
                <a:gridCol w="1076413"/>
                <a:gridCol w="1297432"/>
                <a:gridCol w="1329772"/>
              </a:tblGrid>
              <a:tr h="828933">
                <a:tc>
                  <a:txBody>
                    <a:bodyPr/>
                    <a:lstStyle/>
                    <a:p>
                      <a:pPr algn="l" defTabSz="133350">
                        <a:defRPr b="1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Membros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PGs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Duplas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Classes Bíblicas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Novos Irmãos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b="1"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Alcançado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542390"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</a:rPr>
                        <a:t>Igreja 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133350">
                        <a:defRPr sz="1800"/>
                      </a:pPr>
                      <a:r>
                        <a:rPr sz="20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335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335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335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335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33350"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1" name="Cristo nosso modelo perfeito"/>
          <p:cNvSpPr txBox="1"/>
          <p:nvPr/>
        </p:nvSpPr>
        <p:spPr>
          <a:xfrm>
            <a:off x="516273" y="181525"/>
            <a:ext cx="2468892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Metas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O Verdadeiro Espírito Missionário…"/>
          <p:cNvSpPr txBox="1"/>
          <p:nvPr/>
        </p:nvSpPr>
        <p:spPr>
          <a:xfrm>
            <a:off x="2165486" y="791394"/>
            <a:ext cx="7861029" cy="6024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3350">
              <a:defRPr b="1"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ctr" defTabSz="133350">
              <a:defRPr b="1"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Seja companheiro. Acompanhe de perto o andamento de cada passo.</a:t>
            </a:r>
          </a:p>
          <a:p>
            <a:pPr algn="ctr" defTabSz="133350">
              <a:defRPr b="1"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ctr" defTabSz="457200">
              <a:lnSpc>
                <a:spcPct val="120000"/>
              </a:lnSpc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“Há trabalho para cada um de nós na vinha do Senhor. Não devemos buscar para nós a posição que nos permita fruir o máximo, ou ter o maior ganho. A verdadeira religião é isenta de egoísmo. </a:t>
            </a:r>
            <a:r>
              <a:rPr b="1"/>
              <a:t>O espírito missionário é um espírito de sacrifício. </a:t>
            </a:r>
            <a:r>
              <a:t>Devemos trabalhar onde quer que seja e em toda parte, ao máximo de nossa capacidade, pela causa do Mestre.” </a:t>
            </a:r>
          </a:p>
          <a:p>
            <a:pPr algn="r" defTabSz="457200">
              <a:lnSpc>
                <a:spcPct val="120000"/>
              </a:lnSpc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EGW</a:t>
            </a:r>
          </a:p>
        </p:txBody>
      </p:sp>
      <p:sp>
        <p:nvSpPr>
          <p:cNvPr id="155" name="Cristo nosso modelo perfeito"/>
          <p:cNvSpPr txBox="1"/>
          <p:nvPr/>
        </p:nvSpPr>
        <p:spPr>
          <a:xfrm>
            <a:off x="78337" y="248307"/>
            <a:ext cx="10259784" cy="95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75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O verdadeiro Espírito Missionário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 Verdadeiro Espírito Missionário"/>
          <p:cNvSpPr txBox="1"/>
          <p:nvPr/>
        </p:nvSpPr>
        <p:spPr>
          <a:xfrm>
            <a:off x="165480" y="275256"/>
            <a:ext cx="9844936" cy="88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3350">
              <a:defRPr sz="6800">
                <a:uFill>
                  <a:solidFill>
                    <a:srgbClr val="000000"/>
                  </a:solidFill>
                </a:uFill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O Verdadeiro Espírito Missionário</a:t>
            </a:r>
          </a:p>
        </p:txBody>
      </p:sp>
      <p:sp>
        <p:nvSpPr>
          <p:cNvPr id="159" name="“Dê ao mundo o melhor de você. Mas isso pode não ser o bastante. Dê o melhor de você assim mesmo. Veja você que, no final das contas, é tudo entre VOCÊ e DEUS. Nunca foi entre você e os outros.”"/>
          <p:cNvSpPr txBox="1"/>
          <p:nvPr/>
        </p:nvSpPr>
        <p:spPr>
          <a:xfrm>
            <a:off x="2089648" y="2054470"/>
            <a:ext cx="6285767" cy="252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spcBef>
                <a:spcPts val="1000"/>
              </a:spcBef>
              <a:defRPr sz="2800"/>
            </a:pPr>
            <a:r>
              <a:t>“Dê ao mundo o melhor de você. Mas isso pode não ser o bastante. Dê o melhor de você assim mesmo. Veja você que, no final das contas, é tudo entre </a:t>
            </a:r>
            <a:r>
              <a:rPr b="1"/>
              <a:t>VOCÊ</a:t>
            </a:r>
            <a:r>
              <a:t> e </a:t>
            </a:r>
            <a:r>
              <a:rPr b="1"/>
              <a:t>DEUS</a:t>
            </a:r>
            <a:r>
              <a:t>. Nunca foi entre você e os outros.”</a:t>
            </a:r>
          </a:p>
        </p:txBody>
      </p:sp>
      <p:pic>
        <p:nvPicPr>
          <p:cNvPr id="16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rcRect l="861" t="1727" r="1365" b="0"/>
          <a:stretch>
            <a:fillRect/>
          </a:stretch>
        </p:blipFill>
        <p:spPr>
          <a:xfrm>
            <a:off x="6729250" y="4079920"/>
            <a:ext cx="3654823" cy="2826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0895" y="0"/>
                </a:moveTo>
                <a:cubicBezTo>
                  <a:pt x="10227" y="-5"/>
                  <a:pt x="9972" y="52"/>
                  <a:pt x="9286" y="358"/>
                </a:cubicBezTo>
                <a:cubicBezTo>
                  <a:pt x="8825" y="564"/>
                  <a:pt x="8136" y="980"/>
                  <a:pt x="7813" y="1246"/>
                </a:cubicBezTo>
                <a:cubicBezTo>
                  <a:pt x="7183" y="1766"/>
                  <a:pt x="6550" y="2803"/>
                  <a:pt x="6202" y="3890"/>
                </a:cubicBezTo>
                <a:cubicBezTo>
                  <a:pt x="6077" y="4278"/>
                  <a:pt x="6034" y="4358"/>
                  <a:pt x="5836" y="4566"/>
                </a:cubicBezTo>
                <a:cubicBezTo>
                  <a:pt x="5709" y="4699"/>
                  <a:pt x="5564" y="4910"/>
                  <a:pt x="5503" y="5051"/>
                </a:cubicBezTo>
                <a:cubicBezTo>
                  <a:pt x="5218" y="5710"/>
                  <a:pt x="4973" y="8126"/>
                  <a:pt x="5076" y="9265"/>
                </a:cubicBezTo>
                <a:cubicBezTo>
                  <a:pt x="5169" y="10296"/>
                  <a:pt x="5472" y="11204"/>
                  <a:pt x="5944" y="11866"/>
                </a:cubicBezTo>
                <a:cubicBezTo>
                  <a:pt x="6049" y="12014"/>
                  <a:pt x="6127" y="12206"/>
                  <a:pt x="6211" y="12518"/>
                </a:cubicBezTo>
                <a:cubicBezTo>
                  <a:pt x="6329" y="12960"/>
                  <a:pt x="6375" y="13444"/>
                  <a:pt x="6302" y="13482"/>
                </a:cubicBezTo>
                <a:cubicBezTo>
                  <a:pt x="6281" y="13493"/>
                  <a:pt x="6222" y="13410"/>
                  <a:pt x="6173" y="13297"/>
                </a:cubicBezTo>
                <a:cubicBezTo>
                  <a:pt x="6058" y="13031"/>
                  <a:pt x="5832" y="12909"/>
                  <a:pt x="5444" y="12909"/>
                </a:cubicBezTo>
                <a:cubicBezTo>
                  <a:pt x="5195" y="12909"/>
                  <a:pt x="5150" y="12926"/>
                  <a:pt x="4998" y="13067"/>
                </a:cubicBezTo>
                <a:cubicBezTo>
                  <a:pt x="4906" y="13153"/>
                  <a:pt x="4725" y="13383"/>
                  <a:pt x="4597" y="13579"/>
                </a:cubicBezTo>
                <a:cubicBezTo>
                  <a:pt x="4469" y="13775"/>
                  <a:pt x="4120" y="14203"/>
                  <a:pt x="3821" y="14531"/>
                </a:cubicBezTo>
                <a:cubicBezTo>
                  <a:pt x="3264" y="15142"/>
                  <a:pt x="3034" y="15479"/>
                  <a:pt x="2242" y="16838"/>
                </a:cubicBezTo>
                <a:cubicBezTo>
                  <a:pt x="2050" y="17168"/>
                  <a:pt x="1813" y="17510"/>
                  <a:pt x="1686" y="17639"/>
                </a:cubicBezTo>
                <a:cubicBezTo>
                  <a:pt x="936" y="18405"/>
                  <a:pt x="218" y="20032"/>
                  <a:pt x="26" y="21407"/>
                </a:cubicBezTo>
                <a:lnTo>
                  <a:pt x="0" y="21595"/>
                </a:lnTo>
                <a:lnTo>
                  <a:pt x="10799" y="21595"/>
                </a:lnTo>
                <a:lnTo>
                  <a:pt x="21600" y="21595"/>
                </a:lnTo>
                <a:lnTo>
                  <a:pt x="21584" y="20479"/>
                </a:lnTo>
                <a:cubicBezTo>
                  <a:pt x="21569" y="19412"/>
                  <a:pt x="21564" y="19352"/>
                  <a:pt x="21464" y="19021"/>
                </a:cubicBezTo>
                <a:cubicBezTo>
                  <a:pt x="21358" y="18671"/>
                  <a:pt x="21310" y="18554"/>
                  <a:pt x="21049" y="18015"/>
                </a:cubicBezTo>
                <a:cubicBezTo>
                  <a:pt x="20969" y="17849"/>
                  <a:pt x="20892" y="17629"/>
                  <a:pt x="20878" y="17526"/>
                </a:cubicBezTo>
                <a:cubicBezTo>
                  <a:pt x="20843" y="17271"/>
                  <a:pt x="20514" y="16823"/>
                  <a:pt x="20129" y="16505"/>
                </a:cubicBezTo>
                <a:cubicBezTo>
                  <a:pt x="19964" y="16368"/>
                  <a:pt x="19552" y="16043"/>
                  <a:pt x="19215" y="15786"/>
                </a:cubicBezTo>
                <a:cubicBezTo>
                  <a:pt x="18818" y="15485"/>
                  <a:pt x="18588" y="15279"/>
                  <a:pt x="18567" y="15207"/>
                </a:cubicBezTo>
                <a:cubicBezTo>
                  <a:pt x="18515" y="15030"/>
                  <a:pt x="18332" y="14839"/>
                  <a:pt x="18145" y="14768"/>
                </a:cubicBezTo>
                <a:cubicBezTo>
                  <a:pt x="18008" y="14716"/>
                  <a:pt x="17967" y="14673"/>
                  <a:pt x="17943" y="14561"/>
                </a:cubicBezTo>
                <a:cubicBezTo>
                  <a:pt x="17905" y="14375"/>
                  <a:pt x="17714" y="14130"/>
                  <a:pt x="17416" y="13879"/>
                </a:cubicBezTo>
                <a:cubicBezTo>
                  <a:pt x="17282" y="13767"/>
                  <a:pt x="17174" y="13653"/>
                  <a:pt x="17174" y="13628"/>
                </a:cubicBezTo>
                <a:cubicBezTo>
                  <a:pt x="17174" y="13602"/>
                  <a:pt x="17207" y="13441"/>
                  <a:pt x="17249" y="13270"/>
                </a:cubicBezTo>
                <a:cubicBezTo>
                  <a:pt x="17331" y="12936"/>
                  <a:pt x="17525" y="11710"/>
                  <a:pt x="17599" y="11057"/>
                </a:cubicBezTo>
                <a:cubicBezTo>
                  <a:pt x="17623" y="10837"/>
                  <a:pt x="17671" y="10577"/>
                  <a:pt x="17706" y="10481"/>
                </a:cubicBezTo>
                <a:cubicBezTo>
                  <a:pt x="17788" y="10259"/>
                  <a:pt x="17788" y="9885"/>
                  <a:pt x="17704" y="9532"/>
                </a:cubicBezTo>
                <a:cubicBezTo>
                  <a:pt x="17668" y="9380"/>
                  <a:pt x="17584" y="8944"/>
                  <a:pt x="17519" y="8562"/>
                </a:cubicBezTo>
                <a:cubicBezTo>
                  <a:pt x="17223" y="6838"/>
                  <a:pt x="16903" y="5902"/>
                  <a:pt x="16353" y="5148"/>
                </a:cubicBezTo>
                <a:cubicBezTo>
                  <a:pt x="16252" y="5009"/>
                  <a:pt x="16084" y="4729"/>
                  <a:pt x="15980" y="4524"/>
                </a:cubicBezTo>
                <a:cubicBezTo>
                  <a:pt x="15876" y="4318"/>
                  <a:pt x="15716" y="4037"/>
                  <a:pt x="15624" y="3899"/>
                </a:cubicBezTo>
                <a:cubicBezTo>
                  <a:pt x="15531" y="3761"/>
                  <a:pt x="15347" y="3436"/>
                  <a:pt x="15215" y="3174"/>
                </a:cubicBezTo>
                <a:cubicBezTo>
                  <a:pt x="14983" y="2712"/>
                  <a:pt x="14410" y="1807"/>
                  <a:pt x="14146" y="1489"/>
                </a:cubicBezTo>
                <a:cubicBezTo>
                  <a:pt x="13844" y="1125"/>
                  <a:pt x="13041" y="559"/>
                  <a:pt x="12490" y="322"/>
                </a:cubicBezTo>
                <a:cubicBezTo>
                  <a:pt x="11956" y="92"/>
                  <a:pt x="11525" y="5"/>
                  <a:pt x="10895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CaixaDeTexto 3"/>
          <p:cNvSpPr txBox="1"/>
          <p:nvPr/>
        </p:nvSpPr>
        <p:spPr>
          <a:xfrm>
            <a:off x="281171" y="2059611"/>
            <a:ext cx="7015420" cy="2738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11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Coordenador Missionário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O verdadeiro espírito missionário é o espírito de Cristo. O Redentor do mundo foi o grande missionário modelo. Muitos de Seus seguidores têm trabalhado diligente e abnegadamente na causa da salvação humana; mas o trabalho de homem algum pode-se comparar com a abnegação, o sacrifício, a beneficência de nosso Exemplo. EGW"/>
          <p:cNvSpPr txBox="1"/>
          <p:nvPr/>
        </p:nvSpPr>
        <p:spPr>
          <a:xfrm>
            <a:off x="2310165" y="2216716"/>
            <a:ext cx="7571670" cy="334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 verdadeiro espírito missionário é o </a:t>
            </a:r>
            <a:r>
              <a:rPr b="1">
                <a:solidFill>
                  <a:srgbClr val="FC1119"/>
                </a:solidFill>
              </a:rPr>
              <a:t>espírito de Cristo</a:t>
            </a:r>
            <a:r>
              <a:t>. O Redentor do mundo foi o grande </a:t>
            </a:r>
            <a:r>
              <a:rPr b="1">
                <a:solidFill>
                  <a:srgbClr val="E5090D"/>
                </a:solidFill>
              </a:rPr>
              <a:t>missionário modelo</a:t>
            </a:r>
            <a:r>
              <a:rPr b="1"/>
              <a:t>.</a:t>
            </a:r>
            <a:r>
              <a:t> Muitos de Seus seguidores têm trabalhado diligente e abnegadamente na causa da salvação humana; mas o trabalho de homem algum pode-se comparar com a abnegação, o sacrifício, a beneficência de nosso Exemplo. EGW</a:t>
            </a:r>
          </a:p>
        </p:txBody>
      </p:sp>
      <p:sp>
        <p:nvSpPr>
          <p:cNvPr id="101" name="Cristo nosso modelo perfeito"/>
          <p:cNvSpPr txBox="1"/>
          <p:nvPr/>
        </p:nvSpPr>
        <p:spPr>
          <a:xfrm>
            <a:off x="1010945" y="766684"/>
            <a:ext cx="7571669" cy="83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65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Cristo nosso modelo perfeito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aixaDeTexto 1"/>
          <p:cNvSpPr txBox="1"/>
          <p:nvPr/>
        </p:nvSpPr>
        <p:spPr>
          <a:xfrm>
            <a:off x="1991059" y="2773682"/>
            <a:ext cx="8209882" cy="165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5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Envolver cada membro da igreja </a:t>
            </a:r>
            <a:br/>
            <a:r>
              <a:t>no Evangelismo de Semana Santa 2020</a:t>
            </a:r>
          </a:p>
        </p:txBody>
      </p:sp>
      <p:sp>
        <p:nvSpPr>
          <p:cNvPr id="105" name="Cristo nosso modelo perfeito"/>
          <p:cNvSpPr txBox="1"/>
          <p:nvPr/>
        </p:nvSpPr>
        <p:spPr>
          <a:xfrm>
            <a:off x="2310166" y="1657907"/>
            <a:ext cx="7571669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Foco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aixaDeTexto 1"/>
          <p:cNvSpPr txBox="1"/>
          <p:nvPr/>
        </p:nvSpPr>
        <p:spPr>
          <a:xfrm>
            <a:off x="2430737" y="2194889"/>
            <a:ext cx="7330526" cy="293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Certificar-se de que no mínimo 80% dos membros estão envolvidos na oração intercessora. </a:t>
            </a:r>
            <a:r>
              <a:rPr b="1">
                <a:solidFill>
                  <a:srgbClr val="EE1311"/>
                </a:solidFill>
              </a:rPr>
              <a:t>“Todos os que aceitam a Cristo como seu salvador, o fazem em resposta a oração de alguém.”</a:t>
            </a:r>
            <a:endParaRPr b="1">
              <a:solidFill>
                <a:srgbClr val="EE1311"/>
              </a:solidFill>
            </a:endParaRPr>
          </a:p>
          <a:p>
            <a:pPr algn="ctr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endParaRPr b="1">
              <a:solidFill>
                <a:srgbClr val="EE1311"/>
              </a:solidFill>
            </a:endParaRPr>
          </a:p>
          <a:p>
            <a:pPr algn="ctr">
              <a:defRPr sz="2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i="1"/>
              <a:t>O Batismo do Espírito Santo</a:t>
            </a:r>
            <a:r>
              <a:rPr b="1"/>
              <a:t>, p. 140</a:t>
            </a:r>
          </a:p>
        </p:txBody>
      </p:sp>
      <p:sp>
        <p:nvSpPr>
          <p:cNvPr id="109" name="Cristo nosso modelo perfeito"/>
          <p:cNvSpPr txBox="1"/>
          <p:nvPr/>
        </p:nvSpPr>
        <p:spPr>
          <a:xfrm>
            <a:off x="2310166" y="690655"/>
            <a:ext cx="7571669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Acompanhamento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CaixaDeTexto 1"/>
          <p:cNvSpPr txBox="1"/>
          <p:nvPr/>
        </p:nvSpPr>
        <p:spPr>
          <a:xfrm>
            <a:off x="2430737" y="2276860"/>
            <a:ext cx="7330526" cy="293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Certificar-se de que, no mínimo, 40% dos membros estão ministrando estudos bíblicos.   "</a:t>
            </a:r>
            <a:r>
              <a:rPr i="1"/>
              <a:t>Há famílias que jamais serão alcançadas pela verdade da Palavra de Deus, a menos que seus servos entrem em seus lares.”</a:t>
            </a:r>
            <a:endParaRPr i="1"/>
          </a:p>
          <a:p>
            <a:pPr algn="ct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endParaRPr i="1"/>
          </a:p>
          <a:p>
            <a:pPr algn="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i="1"/>
              <a:t>Review and Herald 29/12/1904</a:t>
            </a:r>
          </a:p>
        </p:txBody>
      </p:sp>
      <p:sp>
        <p:nvSpPr>
          <p:cNvPr id="113" name="Cristo nosso modelo perfeito"/>
          <p:cNvSpPr txBox="1"/>
          <p:nvPr/>
        </p:nvSpPr>
        <p:spPr>
          <a:xfrm>
            <a:off x="2310166" y="690655"/>
            <a:ext cx="7571669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Acompanhamento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CaixaDeTexto 1"/>
          <p:cNvSpPr txBox="1"/>
          <p:nvPr/>
        </p:nvSpPr>
        <p:spPr>
          <a:xfrm>
            <a:off x="2430737" y="2976882"/>
            <a:ext cx="7330526" cy="90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Trabalhar para que, pelo menos, 60% dos membros participem de um Pequeno Grupo.</a:t>
            </a:r>
          </a:p>
        </p:txBody>
      </p:sp>
      <p:sp>
        <p:nvSpPr>
          <p:cNvPr id="117" name="Cristo nosso modelo perfeito"/>
          <p:cNvSpPr txBox="1"/>
          <p:nvPr/>
        </p:nvSpPr>
        <p:spPr>
          <a:xfrm>
            <a:off x="2310166" y="690655"/>
            <a:ext cx="7571669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Acompanhamento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aixaDeTexto 1"/>
          <p:cNvSpPr txBox="1"/>
          <p:nvPr/>
        </p:nvSpPr>
        <p:spPr>
          <a:xfrm>
            <a:off x="2300289" y="2140783"/>
            <a:ext cx="7591422" cy="415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Assim que uma pessoa está realmente convertida à verdade, </a:t>
            </a:r>
            <a:r>
              <a:rPr b="1"/>
              <a:t>brota-lhe no coração um desejo ardente de ir e falar a amigos ou vizinhos acerca da preciosa luz</a:t>
            </a:r>
            <a:r>
              <a:t> que irradia das páginas sagradas. Em seu desinteressado trabalho para salvar a outros, é uma carta viva, conhecida e lida por todos os homens. Sua vida mostra que ele se converteu a Cristo, e tornou-se colaborador Seu. </a:t>
            </a:r>
          </a:p>
          <a:p>
            <a:pPr algn="r" defTabSz="133350">
              <a:defRPr sz="28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EGW</a:t>
            </a:r>
          </a:p>
        </p:txBody>
      </p:sp>
      <p:sp>
        <p:nvSpPr>
          <p:cNvPr id="121" name="Cristo nosso modelo perfeito"/>
          <p:cNvSpPr txBox="1"/>
          <p:nvPr/>
        </p:nvSpPr>
        <p:spPr>
          <a:xfrm>
            <a:off x="1892404" y="739838"/>
            <a:ext cx="8407192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Envolvimento na Missão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 2" descr="Imagem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Entregar os Materiais da Semana Santa 2020 com antecedência aos envolvidos no projeto.…"/>
          <p:cNvSpPr txBox="1"/>
          <p:nvPr/>
        </p:nvSpPr>
        <p:spPr>
          <a:xfrm>
            <a:off x="2223834" y="1920340"/>
            <a:ext cx="7744330" cy="428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0734" indent="-280734" algn="ctr" defTabSz="133350">
              <a:buSzPct val="100000"/>
              <a:buChar char="•"/>
              <a:defRPr sz="29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Entregar os Materiais da Semana Santa 2020 com antecedência aos envolvidos no projeto.</a:t>
            </a:r>
          </a:p>
          <a:p>
            <a:pPr algn="ctr" defTabSz="133350">
              <a:defRPr sz="29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80734" indent="-280734" algn="ctr" defTabSz="133350">
              <a:buSzPct val="100000"/>
              <a:buChar char="•"/>
              <a:defRPr sz="29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Planejar a abertura da Classe Bíblica para o domingo seguinte ao término da Semana Santa na igreja.</a:t>
            </a:r>
          </a:p>
          <a:p>
            <a:pPr algn="ctr" defTabSz="133350">
              <a:defRPr sz="29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280734" indent="-280734" algn="ctr" defTabSz="133350">
              <a:buSzPct val="100000"/>
              <a:buChar char="•"/>
              <a:defRPr sz="29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Mapear as famílias da igreja que podem abrir seus lares para a Semana Santa 2020.</a:t>
            </a:r>
          </a:p>
        </p:txBody>
      </p:sp>
      <p:sp>
        <p:nvSpPr>
          <p:cNvPr id="125" name="Cristo nosso modelo perfeito"/>
          <p:cNvSpPr txBox="1"/>
          <p:nvPr/>
        </p:nvSpPr>
        <p:spPr>
          <a:xfrm>
            <a:off x="1377239" y="297197"/>
            <a:ext cx="5225776" cy="111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9000">
                <a:latin typeface="SignPainter-HouseScript Semibol"/>
                <a:ea typeface="SignPainter-HouseScript Semibol"/>
                <a:cs typeface="SignPainter-HouseScript Semibol"/>
                <a:sym typeface="SignPainter-HouseScript Semibol"/>
              </a:defRPr>
            </a:lvl1pPr>
          </a:lstStyle>
          <a:p>
            <a:pPr/>
            <a:r>
              <a:t>Estratégias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