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34" r:id="rId2"/>
    <p:sldId id="337" r:id="rId3"/>
    <p:sldId id="335" r:id="rId4"/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  <p:sldId id="266" r:id="rId15"/>
    <p:sldId id="267" r:id="rId16"/>
    <p:sldId id="268" r:id="rId17"/>
    <p:sldId id="284" r:id="rId18"/>
    <p:sldId id="285" r:id="rId19"/>
    <p:sldId id="272" r:id="rId20"/>
    <p:sldId id="286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336" r:id="rId3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F9933"/>
    <a:srgbClr val="FF3300"/>
    <a:srgbClr val="FFFF66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27" autoAdjust="0"/>
  </p:normalViewPr>
  <p:slideViewPr>
    <p:cSldViewPr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" d="100"/>
        <a:sy n="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7200257-6AB8-4EF5-8B19-9E559D2AE27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490D511E-7760-4A36-880F-3B9EE12D05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9307C829-708A-479D-9DDD-43F861F24EE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3" name="Rectangle 5">
            <a:extLst>
              <a:ext uri="{FF2B5EF4-FFF2-40B4-BE49-F238E27FC236}">
                <a16:creationId xmlns:a16="http://schemas.microsoft.com/office/drawing/2014/main" id="{6CD7CDCA-7A70-4AD8-8027-445CA435C09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B994855A-2E67-4A2E-84FE-C199A813833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D48AD70C-9948-45E4-9856-6FDBB737C5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958610B-6CD9-4D85-91A1-8771F7B3E36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1E68657A-9934-437C-B0EA-8103A557EA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B4B9881F-E45F-44F2-AE8E-207B8D931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5364" name="Espaço Reservado para Número de Slide 3">
            <a:extLst>
              <a:ext uri="{FF2B5EF4-FFF2-40B4-BE49-F238E27FC236}">
                <a16:creationId xmlns:a16="http://schemas.microsoft.com/office/drawing/2014/main" id="{2EE9C2A7-7AD6-4CA6-A394-57EBDCCE2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D8F13C-414E-47DC-834D-D1A44C727FD9}" type="slidenum">
              <a:rPr lang="pt-BR" altLang="pt-BR"/>
              <a:pPr>
                <a:spcBef>
                  <a:spcPct val="0"/>
                </a:spcBef>
              </a:pPr>
              <a:t>1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1E68657A-9934-437C-B0EA-8103A557EA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B4B9881F-E45F-44F2-AE8E-207B8D931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5364" name="Espaço Reservado para Número de Slide 3">
            <a:extLst>
              <a:ext uri="{FF2B5EF4-FFF2-40B4-BE49-F238E27FC236}">
                <a16:creationId xmlns:a16="http://schemas.microsoft.com/office/drawing/2014/main" id="{2EE9C2A7-7AD6-4CA6-A394-57EBDCCE2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D8F13C-414E-47DC-834D-D1A44C727FD9}" type="slidenum">
              <a:rPr lang="pt-BR" altLang="pt-BR"/>
              <a:pPr>
                <a:spcBef>
                  <a:spcPct val="0"/>
                </a:spcBef>
              </a:pPr>
              <a:t>2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95405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>
            <a:extLst>
              <a:ext uri="{FF2B5EF4-FFF2-40B4-BE49-F238E27FC236}">
                <a16:creationId xmlns:a16="http://schemas.microsoft.com/office/drawing/2014/main" id="{FA1B0294-018F-4AEC-9ED2-9CFEA169FF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Espaço Reservado para Anotações 2">
            <a:extLst>
              <a:ext uri="{FF2B5EF4-FFF2-40B4-BE49-F238E27FC236}">
                <a16:creationId xmlns:a16="http://schemas.microsoft.com/office/drawing/2014/main" id="{CDF837CA-1A14-4474-A14A-2DFFB0E84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7412" name="Espaço Reservado para Número de Slide 3">
            <a:extLst>
              <a:ext uri="{FF2B5EF4-FFF2-40B4-BE49-F238E27FC236}">
                <a16:creationId xmlns:a16="http://schemas.microsoft.com/office/drawing/2014/main" id="{430390E0-59C8-46D4-A6CC-321B5DE5FE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C4A256-650D-4F2F-9501-FF5E9F553335}" type="slidenum">
              <a:rPr lang="pt-BR" altLang="pt-BR"/>
              <a:pPr>
                <a:spcBef>
                  <a:spcPct val="0"/>
                </a:spcBef>
              </a:pPr>
              <a:t>3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>
            <a:extLst>
              <a:ext uri="{FF2B5EF4-FFF2-40B4-BE49-F238E27FC236}">
                <a16:creationId xmlns:a16="http://schemas.microsoft.com/office/drawing/2014/main" id="{1E68657A-9934-437C-B0EA-8103A557EA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Espaço Reservado para Anotações 2">
            <a:extLst>
              <a:ext uri="{FF2B5EF4-FFF2-40B4-BE49-F238E27FC236}">
                <a16:creationId xmlns:a16="http://schemas.microsoft.com/office/drawing/2014/main" id="{B4B9881F-E45F-44F2-AE8E-207B8D931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15364" name="Espaço Reservado para Número de Slide 3">
            <a:extLst>
              <a:ext uri="{FF2B5EF4-FFF2-40B4-BE49-F238E27FC236}">
                <a16:creationId xmlns:a16="http://schemas.microsoft.com/office/drawing/2014/main" id="{2EE9C2A7-7AD6-4CA6-A394-57EBDCCE2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D8F13C-414E-47DC-834D-D1A44C727FD9}" type="slidenum">
              <a:rPr lang="pt-BR" altLang="pt-BR"/>
              <a:pPr>
                <a:spcBef>
                  <a:spcPct val="0"/>
                </a:spcBef>
              </a:pPr>
              <a:t>29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471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49906CA-73D7-437E-A28F-B00794985D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90CE91-F8C1-46B4-B480-47BAE09FCC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4F7CD9-9FA6-443E-BED0-2036216096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C06987-A353-4D78-8029-FCA1ED03BC5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7278918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51C6BF-4C7A-46C6-9458-D0C67A3067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E8CE57F-406A-4D5B-B1EC-DF09C5EF2B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EF8A84-14EC-4BE0-9913-818ACAD7E87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95FA33B-09D5-41E7-BB36-A9F4D1FDD04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72974137"/>
      </p:ext>
    </p:extLst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65992D-D704-4BF3-8883-056ACEFCA4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E64779-CF2E-4CF3-BBB5-BC7CD0FC7A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46405DE-25E7-49E1-9654-3DB4BDC607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5195D96-26BF-4F5E-BB4E-404813E767A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04533006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BC76CE-5E7E-4AF3-9686-3757A8977D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B8D923-7C79-4C7F-96F8-E3B0A85D15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1B35AEB-07D5-4F81-80E6-C871C68337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6743659-00CE-417C-BAA8-879FFA30C1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91114456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9D059D-F977-4058-AF3C-ACB3FE73C6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A6D2D1-8F2E-4065-B282-22D46413B5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F99404-9AAD-4CDF-8EBF-85C9464B5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1C9C272-B917-4D45-87B4-1A9A74DCC7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57448262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3C0B36-9BC9-4F16-BDD3-642BCCA893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C15A6-4BC2-4902-A4BF-DC2C9452C7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ADE02-6F7D-4BDE-824B-5A335BEFE5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F0E2E3-98A6-4284-A511-D8E7FC7D0C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33177958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4E04BD-2C0B-48C7-A2AA-F48E7A0339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424A75E-DBCE-40D1-8743-AFE397AAF4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D716426-2F78-432A-BA3F-9348303308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02AB8C-4654-4DA2-AE50-974F3775CB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75018258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80E17A-159F-4BC2-AFE3-77C8DC272F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8E31DC6-D2FC-4ED0-859A-ADCCBEC07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5C959D-60C0-4252-90BB-44C2904F7C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3A70AB7-8B45-4CC4-9490-E38642C2273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01932372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180378C-950E-49E8-A0CC-9B9C247417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7C6FC24-D928-4A4D-AC2C-574811E60B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D03987-C096-4FED-B5D0-54ACED21A4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8A0EF6E-71E6-44C5-AD98-7223DE22A6C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39735085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30FFEE-053E-4526-A4A7-F1BD14EE08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9A8F76-80AF-413B-870B-D5F8C37CAE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DED859-B8DE-4A76-922D-6068059F6B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6A060E-F634-42E2-8574-F696AFF0D5E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9598410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642B1-7804-465B-985D-5D9EB52A1B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DE0A0B-328C-42FC-8856-D8FB6C1DFF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8709FD-04F4-48B6-AE96-6AA0CE96AD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25748E-DAC4-4E72-83F9-77A9415E14D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4894014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5FDD2B-C017-4C3A-9636-F131717BF2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5D2DAF2-6EAF-4B80-B53D-044CA036C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A233B4-DFAC-4D4E-843F-F0514877270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1F9B97B-8F6E-4062-BE35-467EF3461D5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43CFA4B-E00C-4B5E-B01F-304E4932C9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E6500D68-E6C7-4958-B785-BC49DFF7DB3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0B40F67E-4238-4B4F-8C99-8AE16593A868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>
    <p:randomBar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Vinheta_%20Escola%20sabatina%20164%20anos.mp4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6891B1C-373F-4FB8-99BB-23183E7BE852}"/>
              </a:ext>
            </a:extLst>
          </p:cNvPr>
          <p:cNvSpPr/>
          <p:nvPr/>
        </p:nvSpPr>
        <p:spPr>
          <a:xfrm>
            <a:off x="199373" y="3429000"/>
            <a:ext cx="8837123" cy="19389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 CORAÇÃO </a:t>
            </a:r>
            <a:r>
              <a:rPr lang="pt-BR" sz="6000" b="1" spc="5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DA ESPERANÇA</a:t>
            </a:r>
            <a:endParaRPr lang="pt-BR" sz="8000" b="1" spc="50" dirty="0">
              <a:ln w="11430">
                <a:noFill/>
              </a:ln>
              <a:solidFill>
                <a:srgbClr val="CC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7FA065-328F-4D9E-B646-B2A034FD3473}"/>
              </a:ext>
            </a:extLst>
          </p:cNvPr>
          <p:cNvSpPr txBox="1"/>
          <p:nvPr/>
        </p:nvSpPr>
        <p:spPr>
          <a:xfrm>
            <a:off x="6286512" y="201019"/>
            <a:ext cx="264320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14340" name="Imagem 31" descr="Logos.tif">
            <a:extLst>
              <a:ext uri="{FF2B5EF4-FFF2-40B4-BE49-F238E27FC236}">
                <a16:creationId xmlns:a16="http://schemas.microsoft.com/office/drawing/2014/main" id="{120E20BE-B35D-454C-A17A-F39A7C597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m 10" descr="LOGO ES.tif">
            <a:extLst>
              <a:ext uri="{FF2B5EF4-FFF2-40B4-BE49-F238E27FC236}">
                <a16:creationId xmlns:a16="http://schemas.microsoft.com/office/drawing/2014/main" id="{A6C51ACB-7126-46B7-A420-F6BC098490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71625"/>
            <a:ext cx="16430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m 11">
            <a:extLst>
              <a:ext uri="{FF2B5EF4-FFF2-40B4-BE49-F238E27FC236}">
                <a16:creationId xmlns:a16="http://schemas.microsoft.com/office/drawing/2014/main" id="{5802D7A1-5044-46F5-AD10-7334B6110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6350"/>
            <a:ext cx="9180513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nheta_ Escola sabatina 164 anos">
            <a:hlinkClick r:id="" action="ppaction://media"/>
            <a:extLst>
              <a:ext uri="{FF2B5EF4-FFF2-40B4-BE49-F238E27FC236}">
                <a16:creationId xmlns:a16="http://schemas.microsoft.com/office/drawing/2014/main" id="{E9EC9FEB-E6C0-486F-BCEA-AC6934928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257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>
            <a:extLst>
              <a:ext uri="{FF2B5EF4-FFF2-40B4-BE49-F238E27FC236}">
                <a16:creationId xmlns:a16="http://schemas.microsoft.com/office/drawing/2014/main" id="{12E12AF0-BD75-4688-AED7-5F6BA4E2726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14375" y="1928813"/>
            <a:ext cx="7858125" cy="3529012"/>
          </a:xfrm>
        </p:spPr>
        <p:txBody>
          <a:bodyPr/>
          <a:lstStyle/>
          <a:p>
            <a:pPr eaLnBrk="1" hangingPunct="1"/>
            <a:r>
              <a:rPr lang="pt-BR" altLang="pt-BR" sz="2800" b="1">
                <a:solidFill>
                  <a:srgbClr val="FFFF66"/>
                </a:solidFill>
              </a:rPr>
              <a:t>Quantidade de Escolas Sabatinas.</a:t>
            </a:r>
            <a:endParaRPr lang="pt-BR" altLang="pt-BR" sz="2800">
              <a:solidFill>
                <a:srgbClr val="FFFF66"/>
              </a:solidFill>
            </a:endParaRPr>
          </a:p>
          <a:p>
            <a:pPr eaLnBrk="1" hangingPunct="1">
              <a:buFontTx/>
              <a:buChar char="-"/>
            </a:pPr>
            <a:endParaRPr lang="pt-BR" altLang="pt-BR" sz="2800">
              <a:solidFill>
                <a:srgbClr val="FFFF66"/>
              </a:solidFill>
            </a:endParaRPr>
          </a:p>
          <a:p>
            <a:pPr eaLnBrk="1" hangingPunct="1">
              <a:spcBef>
                <a:spcPct val="60000"/>
              </a:spcBef>
              <a:buFontTx/>
              <a:buChar char="-"/>
            </a:pPr>
            <a:r>
              <a:rPr lang="pt-BR" altLang="pt-BR" sz="2400" b="1">
                <a:solidFill>
                  <a:schemeClr val="bg1"/>
                </a:solidFill>
              </a:rPr>
              <a:t> Na Divisão Sudamericana a 18.595 lugares.</a:t>
            </a:r>
          </a:p>
          <a:p>
            <a:pPr eaLnBrk="1" hangingPunct="1">
              <a:spcBef>
                <a:spcPct val="60000"/>
              </a:spcBef>
              <a:buFontTx/>
              <a:buChar char="-"/>
            </a:pPr>
            <a:r>
              <a:rPr lang="pt-BR" altLang="pt-BR" sz="2400" b="1">
                <a:solidFill>
                  <a:schemeClr val="bg1"/>
                </a:solidFill>
              </a:rPr>
              <a:t> E Temos 23.269 Escolas Sabatinas.</a:t>
            </a:r>
          </a:p>
          <a:p>
            <a:pPr eaLnBrk="1" hangingPunct="1">
              <a:spcBef>
                <a:spcPct val="60000"/>
              </a:spcBef>
              <a:buFontTx/>
              <a:buChar char="-"/>
            </a:pPr>
            <a:r>
              <a:rPr lang="pt-BR" altLang="pt-BR" sz="2400" b="1">
                <a:solidFill>
                  <a:schemeClr val="bg1"/>
                </a:solidFill>
              </a:rPr>
              <a:t> Por a cada 100 igrejas existentes, a 125 ES.</a:t>
            </a:r>
          </a:p>
          <a:p>
            <a:pPr eaLnBrk="1" hangingPunct="1">
              <a:spcBef>
                <a:spcPct val="60000"/>
              </a:spcBef>
              <a:buFontTx/>
              <a:buChar char="-"/>
            </a:pPr>
            <a:r>
              <a:rPr lang="pt-BR" altLang="pt-BR" sz="2400" b="1">
                <a:solidFill>
                  <a:schemeClr val="bg1"/>
                </a:solidFill>
              </a:rPr>
              <a:t> A média mundial é de 1,04.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B7A3C94-4D59-48C2-8167-E9A3A007B480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24580" name="Imagem 31" descr="Logos.tif">
            <a:extLst>
              <a:ext uri="{FF2B5EF4-FFF2-40B4-BE49-F238E27FC236}">
                <a16:creationId xmlns:a16="http://schemas.microsoft.com/office/drawing/2014/main" id="{85E931FF-5CCF-4435-B013-3A8C30D49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F4558E9-7DB7-48CA-98AF-AEE8D6A03FA2}"/>
              </a:ext>
            </a:extLst>
          </p:cNvPr>
          <p:cNvSpPr/>
          <p:nvPr/>
        </p:nvSpPr>
        <p:spPr>
          <a:xfrm>
            <a:off x="5286380" y="0"/>
            <a:ext cx="3661259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3. FAÇAMOSUM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ELETROCARDIOGRAMA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6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>
            <a:extLst>
              <a:ext uri="{FF2B5EF4-FFF2-40B4-BE49-F238E27FC236}">
                <a16:creationId xmlns:a16="http://schemas.microsoft.com/office/drawing/2014/main" id="{C0C25B95-E368-4437-80E3-1895087A34C8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24075" y="965200"/>
            <a:ext cx="6840538" cy="4911725"/>
          </a:xfr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B667214-EC70-4324-AE29-659CE79268F8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25604" name="Imagem 31" descr="Logos.tif">
            <a:extLst>
              <a:ext uri="{FF2B5EF4-FFF2-40B4-BE49-F238E27FC236}">
                <a16:creationId xmlns:a16="http://schemas.microsoft.com/office/drawing/2014/main" id="{D7B21C01-104F-4FE7-B533-0E786F27F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>
            <a:extLst>
              <a:ext uri="{FF2B5EF4-FFF2-40B4-BE49-F238E27FC236}">
                <a16:creationId xmlns:a16="http://schemas.microsoft.com/office/drawing/2014/main" id="{94EC7A69-0097-474B-959F-00B969AC2A6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28688" y="1695450"/>
            <a:ext cx="7500937" cy="4090988"/>
          </a:xfrm>
        </p:spPr>
        <p:txBody>
          <a:bodyPr/>
          <a:lstStyle/>
          <a:p>
            <a:pPr eaLnBrk="1" hangingPunct="1"/>
            <a:r>
              <a:rPr lang="pt-BR" altLang="pt-BR" b="1">
                <a:solidFill>
                  <a:srgbClr val="FFC000"/>
                </a:solidFill>
              </a:rPr>
              <a:t>Quantidade de Membros de ES.</a:t>
            </a:r>
            <a:endParaRPr lang="pt-BR" altLang="pt-BR">
              <a:solidFill>
                <a:srgbClr val="FFC000"/>
              </a:solidFill>
            </a:endParaRPr>
          </a:p>
          <a:p>
            <a:pPr eaLnBrk="1" hangingPunct="1">
              <a:spcBef>
                <a:spcPct val="90000"/>
              </a:spcBef>
              <a:buFontTx/>
              <a:buChar char="•"/>
            </a:pPr>
            <a:r>
              <a:rPr lang="es-AR" altLang="pt-BR" sz="2400" b="1">
                <a:solidFill>
                  <a:schemeClr val="bg1"/>
                </a:solidFill>
              </a:rPr>
              <a:t> A media dos </a:t>
            </a:r>
            <a:r>
              <a:rPr lang="pt-BR" altLang="pt-BR" sz="2400" b="1">
                <a:solidFill>
                  <a:schemeClr val="bg1"/>
                </a:solidFill>
              </a:rPr>
              <a:t>últimos 10 anos e de 95,11 %.</a:t>
            </a:r>
          </a:p>
          <a:p>
            <a:pPr eaLnBrk="1" hangingPunct="1">
              <a:spcBef>
                <a:spcPct val="90000"/>
              </a:spcBef>
              <a:buFontTx/>
              <a:buChar char="•"/>
            </a:pPr>
            <a:r>
              <a:rPr lang="pt-BR" altLang="pt-BR" sz="2400" b="1">
                <a:solidFill>
                  <a:schemeClr val="bg1"/>
                </a:solidFill>
              </a:rPr>
              <a:t> Ou seja, a cada 100 membros de Igreja, temos uma média de 95,11 membros de ES.</a:t>
            </a:r>
          </a:p>
          <a:p>
            <a:pPr eaLnBrk="1" hangingPunct="1">
              <a:spcBef>
                <a:spcPct val="90000"/>
              </a:spcBef>
              <a:buFontTx/>
              <a:buChar char="•"/>
            </a:pPr>
            <a:r>
              <a:rPr lang="pt-BR" altLang="pt-BR" sz="2400" b="1">
                <a:solidFill>
                  <a:schemeClr val="bg1"/>
                </a:solidFill>
              </a:rPr>
              <a:t> As crianças som o 19% dos alunos da ES.</a:t>
            </a:r>
          </a:p>
          <a:p>
            <a:pPr eaLnBrk="1" hangingPunct="1">
              <a:spcBef>
                <a:spcPct val="90000"/>
              </a:spcBef>
              <a:buFontTx/>
              <a:buChar char="•"/>
            </a:pPr>
            <a:r>
              <a:rPr lang="pt-BR" altLang="pt-BR" sz="2400" b="1">
                <a:solidFill>
                  <a:schemeClr val="bg1"/>
                </a:solidFill>
              </a:rPr>
              <a:t> Nosso alvo ideal seria ter 120%.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966FA04-5835-4763-A3A9-C27107B52BA8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26628" name="Imagem 31" descr="Logos.tif">
            <a:extLst>
              <a:ext uri="{FF2B5EF4-FFF2-40B4-BE49-F238E27FC236}">
                <a16:creationId xmlns:a16="http://schemas.microsoft.com/office/drawing/2014/main" id="{18B34D7D-3F44-4C97-A793-B643E277AA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>
            <a:extLst>
              <a:ext uri="{FF2B5EF4-FFF2-40B4-BE49-F238E27FC236}">
                <a16:creationId xmlns:a16="http://schemas.microsoft.com/office/drawing/2014/main" id="{72CC8504-16F9-4269-8FEE-49001C0CA038}"/>
              </a:ext>
            </a:extLst>
          </p:cNvPr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8538" y="908050"/>
            <a:ext cx="6696075" cy="5184775"/>
          </a:xfrm>
          <a:noFill/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7C19BE5-606B-4E91-8321-684604D6EA92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27652" name="Imagem 31" descr="Logos.tif">
            <a:extLst>
              <a:ext uri="{FF2B5EF4-FFF2-40B4-BE49-F238E27FC236}">
                <a16:creationId xmlns:a16="http://schemas.microsoft.com/office/drawing/2014/main" id="{2532DC14-9321-48D9-AC2A-75FD10B4D4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>
            <a:extLst>
              <a:ext uri="{FF2B5EF4-FFF2-40B4-BE49-F238E27FC236}">
                <a16:creationId xmlns:a16="http://schemas.microsoft.com/office/drawing/2014/main" id="{7C072C66-63AB-48D2-9D8C-A441927C8FD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000125" y="1500188"/>
            <a:ext cx="7535863" cy="4451350"/>
          </a:xfrm>
        </p:spPr>
        <p:txBody>
          <a:bodyPr/>
          <a:lstStyle/>
          <a:p>
            <a:pPr eaLnBrk="1" hangingPunct="1"/>
            <a:r>
              <a:rPr lang="pt-BR" altLang="pt-BR" sz="2800" b="1">
                <a:solidFill>
                  <a:srgbClr val="FFC000"/>
                </a:solidFill>
              </a:rPr>
              <a:t>As Lições de Escola Sabatina.</a:t>
            </a:r>
            <a:endParaRPr lang="pt-BR" altLang="pt-BR" sz="2800">
              <a:solidFill>
                <a:srgbClr val="FFC000"/>
              </a:solidFill>
            </a:endParaRPr>
          </a:p>
          <a:p>
            <a:pPr eaLnBrk="1" hangingPunct="1"/>
            <a:endParaRPr lang="pt-BR" altLang="pt-BR" sz="2800">
              <a:solidFill>
                <a:schemeClr val="bg1"/>
              </a:solidFill>
            </a:endParaRPr>
          </a:p>
          <a:p>
            <a:pPr eaLnBrk="1" hangingPunct="1">
              <a:spcBef>
                <a:spcPct val="90000"/>
              </a:spcBef>
              <a:buFontTx/>
              <a:buChar char="•"/>
            </a:pPr>
            <a:r>
              <a:rPr lang="pt-BR" altLang="pt-BR" sz="2400">
                <a:solidFill>
                  <a:schemeClr val="bg1"/>
                </a:solidFill>
              </a:rPr>
              <a:t> Somos a </a:t>
            </a:r>
            <a:r>
              <a:rPr lang="pt-BR" altLang="pt-BR" sz="2400" b="1">
                <a:solidFill>
                  <a:schemeClr val="bg1"/>
                </a:solidFill>
              </a:rPr>
              <a:t>segunda</a:t>
            </a:r>
            <a:r>
              <a:rPr lang="pt-BR" altLang="pt-BR" sz="2400">
                <a:solidFill>
                  <a:schemeClr val="bg1"/>
                </a:solidFill>
              </a:rPr>
              <a:t> Divisão no mundo em </a:t>
            </a:r>
            <a:br>
              <a:rPr lang="pt-BR" altLang="pt-BR" sz="2400">
                <a:solidFill>
                  <a:schemeClr val="bg1"/>
                </a:solidFill>
              </a:rPr>
            </a:br>
            <a:r>
              <a:rPr lang="pt-BR" altLang="pt-BR" sz="2400">
                <a:solidFill>
                  <a:schemeClr val="bg1"/>
                </a:solidFill>
              </a:rPr>
              <a:t>quantidade de membros.</a:t>
            </a:r>
          </a:p>
          <a:p>
            <a:pPr eaLnBrk="1" hangingPunct="1">
              <a:spcBef>
                <a:spcPct val="90000"/>
              </a:spcBef>
              <a:buFontTx/>
              <a:buChar char="•"/>
            </a:pPr>
            <a:r>
              <a:rPr lang="pt-BR" altLang="pt-BR" sz="2400">
                <a:solidFill>
                  <a:schemeClr val="bg1"/>
                </a:solidFill>
              </a:rPr>
              <a:t> E a </a:t>
            </a:r>
            <a:r>
              <a:rPr lang="pt-BR" altLang="pt-BR" sz="2400" b="1">
                <a:solidFill>
                  <a:schemeClr val="bg1"/>
                </a:solidFill>
              </a:rPr>
              <a:t>quarta</a:t>
            </a:r>
            <a:r>
              <a:rPr lang="pt-BR" altLang="pt-BR" sz="2400">
                <a:solidFill>
                  <a:schemeClr val="bg1"/>
                </a:solidFill>
              </a:rPr>
              <a:t> em quantidade de Lições de ES.</a:t>
            </a:r>
          </a:p>
          <a:p>
            <a:pPr eaLnBrk="1" hangingPunct="1">
              <a:spcBef>
                <a:spcPct val="90000"/>
              </a:spcBef>
              <a:buFontTx/>
              <a:buChar char="•"/>
            </a:pPr>
            <a:r>
              <a:rPr lang="pt-BR" altLang="pt-BR" sz="2400">
                <a:solidFill>
                  <a:schemeClr val="bg1"/>
                </a:solidFill>
              </a:rPr>
              <a:t> Usamos </a:t>
            </a:r>
            <a:r>
              <a:rPr lang="pt-BR" altLang="pt-BR" sz="2400" b="1">
                <a:solidFill>
                  <a:schemeClr val="bg1"/>
                </a:solidFill>
              </a:rPr>
              <a:t>497.000</a:t>
            </a:r>
            <a:r>
              <a:rPr lang="pt-BR" altLang="pt-BR" sz="2400">
                <a:solidFill>
                  <a:schemeClr val="bg1"/>
                </a:solidFill>
              </a:rPr>
              <a:t> Lições. (2005).</a:t>
            </a:r>
          </a:p>
          <a:p>
            <a:pPr eaLnBrk="1" hangingPunct="1">
              <a:spcBef>
                <a:spcPct val="90000"/>
              </a:spcBef>
              <a:buFontTx/>
              <a:buChar char="•"/>
            </a:pPr>
            <a:r>
              <a:rPr lang="pt-BR" altLang="pt-BR" sz="2400">
                <a:solidFill>
                  <a:schemeClr val="bg1"/>
                </a:solidFill>
              </a:rPr>
              <a:t> Uma Lição para cada </a:t>
            </a:r>
            <a:r>
              <a:rPr lang="pt-BR" altLang="pt-BR" sz="2400" b="1">
                <a:solidFill>
                  <a:schemeClr val="bg1"/>
                </a:solidFill>
              </a:rPr>
              <a:t>4,43</a:t>
            </a:r>
            <a:r>
              <a:rPr lang="pt-BR" altLang="pt-BR" sz="2400">
                <a:solidFill>
                  <a:schemeClr val="bg1"/>
                </a:solidFill>
              </a:rPr>
              <a:t> membros de ES.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E3C17AC-3F6A-4652-8B84-FC1AAAAB426A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28676" name="Imagem 31" descr="Logos.tif">
            <a:extLst>
              <a:ext uri="{FF2B5EF4-FFF2-40B4-BE49-F238E27FC236}">
                <a16:creationId xmlns:a16="http://schemas.microsoft.com/office/drawing/2014/main" id="{81AEECF6-48CF-4746-AC87-563271E68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>
            <a:extLst>
              <a:ext uri="{FF2B5EF4-FFF2-40B4-BE49-F238E27FC236}">
                <a16:creationId xmlns:a16="http://schemas.microsoft.com/office/drawing/2014/main" id="{3A6AD85A-4D51-4E70-B214-8E418495740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0063" y="1785938"/>
            <a:ext cx="8178800" cy="3929062"/>
          </a:xfrm>
        </p:spPr>
        <p:txBody>
          <a:bodyPr/>
          <a:lstStyle/>
          <a:p>
            <a:pPr eaLnBrk="1" hangingPunct="1"/>
            <a:r>
              <a:rPr lang="pt-BR" altLang="pt-BR" b="1">
                <a:solidFill>
                  <a:srgbClr val="FFC000"/>
                </a:solidFill>
              </a:rPr>
              <a:t>Nossos Professores.</a:t>
            </a:r>
          </a:p>
          <a:p>
            <a:pPr eaLnBrk="1" hangingPunct="1">
              <a:spcBef>
                <a:spcPct val="60000"/>
              </a:spcBef>
              <a:buFontTx/>
              <a:buChar char="•"/>
            </a:pPr>
            <a:r>
              <a:rPr lang="pt-BR" altLang="pt-BR" b="1">
                <a:solidFill>
                  <a:schemeClr val="bg1"/>
                </a:solidFill>
              </a:rPr>
              <a:t> Temos 177.532 professores de ES.</a:t>
            </a:r>
          </a:p>
          <a:p>
            <a:pPr eaLnBrk="1" hangingPunct="1">
              <a:spcBef>
                <a:spcPct val="60000"/>
              </a:spcBef>
              <a:buFontTx/>
              <a:buChar char="•"/>
            </a:pPr>
            <a:r>
              <a:rPr lang="pt-BR" altLang="pt-BR" b="1">
                <a:solidFill>
                  <a:schemeClr val="bg1"/>
                </a:solidFill>
              </a:rPr>
              <a:t> A media e de um professor a cada 13,91 membros.  </a:t>
            </a:r>
          </a:p>
          <a:p>
            <a:pPr eaLnBrk="1" hangingPunct="1">
              <a:spcBef>
                <a:spcPct val="60000"/>
              </a:spcBef>
              <a:buFontTx/>
              <a:buChar char="•"/>
            </a:pPr>
            <a:r>
              <a:rPr lang="pt-BR" altLang="pt-BR" b="1">
                <a:solidFill>
                  <a:schemeClr val="bg1"/>
                </a:solidFill>
              </a:rPr>
              <a:t> Temos aqui um desafio.</a:t>
            </a:r>
            <a:endParaRPr lang="pt-BR" altLang="pt-BR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D297533-6EE1-4049-8510-5E8527777C7E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29700" name="Imagem 31" descr="Logos.tif">
            <a:extLst>
              <a:ext uri="{FF2B5EF4-FFF2-40B4-BE49-F238E27FC236}">
                <a16:creationId xmlns:a16="http://schemas.microsoft.com/office/drawing/2014/main" id="{442DB776-3B04-4037-8158-3E7FC2EF4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>
            <a:extLst>
              <a:ext uri="{FF2B5EF4-FFF2-40B4-BE49-F238E27FC236}">
                <a16:creationId xmlns:a16="http://schemas.microsoft.com/office/drawing/2014/main" id="{A78B0F6D-3AA8-4AAA-AB6B-0DDD9F3E6F6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42938" y="1571625"/>
            <a:ext cx="7929562" cy="4302125"/>
          </a:xfrm>
        </p:spPr>
        <p:txBody>
          <a:bodyPr/>
          <a:lstStyle/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pt-BR" altLang="pt-BR" sz="2000">
                <a:solidFill>
                  <a:schemeClr val="bg1"/>
                </a:solidFill>
              </a:rPr>
              <a:t> Membros de Igreja: 13.936.932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pt-BR" altLang="pt-BR" sz="2000">
                <a:solidFill>
                  <a:schemeClr val="bg1"/>
                </a:solidFill>
              </a:rPr>
              <a:t> Membros de ES: 17.947.009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pt-BR" altLang="pt-BR" sz="2000">
                <a:solidFill>
                  <a:schemeClr val="bg1"/>
                </a:solidFill>
              </a:rPr>
              <a:t> % de Membros de ES./ Igreja: 128,77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pt-BR" altLang="pt-BR" sz="2000">
                <a:solidFill>
                  <a:schemeClr val="bg1"/>
                </a:solidFill>
              </a:rPr>
              <a:t> ES que funcionam a cada Sábado:  122.620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pt-BR" altLang="pt-BR" sz="2000">
                <a:solidFill>
                  <a:schemeClr val="bg1"/>
                </a:solidFill>
              </a:rPr>
              <a:t> A igreja publica materiais em 347 idiomas e dialetos.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pt-BR" altLang="pt-BR" sz="2000">
                <a:solidFill>
                  <a:schemeClr val="bg1"/>
                </a:solidFill>
              </a:rPr>
              <a:t> A Igreja prega em 882 idiomas e dialetos.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pt-BR" altLang="pt-BR" sz="2000">
                <a:solidFill>
                  <a:schemeClr val="bg1"/>
                </a:solidFill>
              </a:rPr>
              <a:t> A lição da ES é publicada em aproximadamente 325 idiomas.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r>
              <a:rPr lang="pt-BR" altLang="pt-BR" sz="2000">
                <a:solidFill>
                  <a:schemeClr val="bg1"/>
                </a:solidFill>
              </a:rPr>
              <a:t> E dialetos e é estudada em mais de 750 idiomas e dialetos.</a:t>
            </a:r>
          </a:p>
          <a:p>
            <a:pPr eaLnBrk="1" hangingPunct="1">
              <a:spcBef>
                <a:spcPct val="40000"/>
              </a:spcBef>
              <a:buFontTx/>
              <a:buChar char="•"/>
            </a:pPr>
            <a:endParaRPr lang="pt-BR" altLang="pt-BR" sz="2000">
              <a:solidFill>
                <a:schemeClr val="bg1"/>
              </a:solidFill>
            </a:endParaRPr>
          </a:p>
          <a:p>
            <a:pPr eaLnBrk="1" hangingPunct="1">
              <a:spcBef>
                <a:spcPct val="40000"/>
              </a:spcBef>
            </a:pPr>
            <a:r>
              <a:rPr lang="pt-BR" altLang="pt-BR" sz="1600">
                <a:solidFill>
                  <a:schemeClr val="bg1"/>
                </a:solidFill>
              </a:rPr>
              <a:t>(Dados do Annual Statistical Reports – 2004)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9C782B-EE91-4885-8755-F008E6259364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0724" name="Imagem 31" descr="Logos.tif">
            <a:extLst>
              <a:ext uri="{FF2B5EF4-FFF2-40B4-BE49-F238E27FC236}">
                <a16:creationId xmlns:a16="http://schemas.microsoft.com/office/drawing/2014/main" id="{21274DA0-052C-42F0-82E4-8EBB643A7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07E296B7-8A2D-4DC8-87E1-539829BF6473}"/>
              </a:ext>
            </a:extLst>
          </p:cNvPr>
          <p:cNvSpPr/>
          <p:nvPr/>
        </p:nvSpPr>
        <p:spPr>
          <a:xfrm>
            <a:off x="4040638" y="142852"/>
            <a:ext cx="5021567" cy="5847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latin typeface="+mn-lt"/>
              </a:rPr>
              <a:t>A Escola Sabatina no Mundo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3">
            <a:extLst>
              <a:ext uri="{FF2B5EF4-FFF2-40B4-BE49-F238E27FC236}">
                <a16:creationId xmlns:a16="http://schemas.microsoft.com/office/drawing/2014/main" id="{A9B56DA5-7DEB-4FFA-BD05-DEA8CE45ED8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1500" y="2000250"/>
            <a:ext cx="8358188" cy="3714750"/>
          </a:xfrm>
        </p:spPr>
        <p:txBody>
          <a:bodyPr/>
          <a:lstStyle/>
          <a:p>
            <a:pPr marL="266700" indent="-266700" algn="l" eaLnBrk="1" hangingPunct="1">
              <a:spcBef>
                <a:spcPct val="40000"/>
              </a:spcBef>
              <a:buFontTx/>
              <a:buChar char="•"/>
              <a:tabLst>
                <a:tab pos="266700" algn="l"/>
              </a:tabLst>
            </a:pPr>
            <a:r>
              <a:rPr lang="pt-BR" altLang="pt-BR" sz="2000">
                <a:solidFill>
                  <a:schemeClr val="bg1"/>
                </a:solidFill>
              </a:rPr>
              <a:t>A ordem de Cristo: “Esquadrinhai as Escrituras...” segue tendo plena vigência hoje.</a:t>
            </a:r>
          </a:p>
          <a:p>
            <a:pPr marL="266700" indent="-266700" algn="l" eaLnBrk="1" hangingPunct="1">
              <a:spcBef>
                <a:spcPct val="40000"/>
              </a:spcBef>
              <a:buFontTx/>
              <a:buChar char="•"/>
              <a:tabLst>
                <a:tab pos="266700" algn="l"/>
              </a:tabLst>
            </a:pPr>
            <a:r>
              <a:rPr lang="pt-BR" altLang="pt-BR" sz="2000">
                <a:solidFill>
                  <a:schemeClr val="bg1"/>
                </a:solidFill>
              </a:rPr>
              <a:t>A Igreja Adventista surgiu de um pequeno grupo de pessoas sinceras, que faziam do estudo da Bíblia uma das atividades mais importantes de suas vidas.</a:t>
            </a:r>
          </a:p>
          <a:p>
            <a:pPr marL="266700" indent="-266700" algn="l" eaLnBrk="1" hangingPunct="1">
              <a:spcBef>
                <a:spcPct val="40000"/>
              </a:spcBef>
              <a:buFontTx/>
              <a:buChar char="•"/>
              <a:tabLst>
                <a:tab pos="266700" algn="l"/>
              </a:tabLst>
            </a:pPr>
            <a:r>
              <a:rPr lang="pt-BR" altLang="pt-BR" sz="2000">
                <a:solidFill>
                  <a:schemeClr val="bg1"/>
                </a:solidFill>
              </a:rPr>
              <a:t>A necessidade de um estudo sincero da Bíblia não tem diminuído.</a:t>
            </a:r>
          </a:p>
          <a:p>
            <a:pPr marL="266700" indent="-266700" algn="l" eaLnBrk="1" hangingPunct="1">
              <a:spcBef>
                <a:spcPct val="40000"/>
              </a:spcBef>
              <a:buFontTx/>
              <a:buChar char="•"/>
              <a:tabLst>
                <a:tab pos="266700" algn="l"/>
              </a:tabLst>
            </a:pPr>
            <a:r>
              <a:rPr lang="pt-BR" altLang="pt-BR" sz="2000">
                <a:solidFill>
                  <a:schemeClr val="bg1"/>
                </a:solidFill>
              </a:rPr>
              <a:t>Pelo contrário, deve ser prioridade nos momentos em que esperamos que se desencadeiem os últimos acontecimentos da história deste mundo.</a:t>
            </a:r>
          </a:p>
          <a:p>
            <a:pPr marL="266700" indent="-266700" algn="l" eaLnBrk="1" hangingPunct="1">
              <a:spcBef>
                <a:spcPct val="40000"/>
              </a:spcBef>
              <a:buFontTx/>
              <a:buChar char="•"/>
              <a:tabLst>
                <a:tab pos="266700" algn="l"/>
              </a:tabLst>
            </a:pPr>
            <a:r>
              <a:rPr lang="pt-BR" altLang="pt-BR" sz="2000">
                <a:solidFill>
                  <a:schemeClr val="bg1"/>
                </a:solidFill>
              </a:rPr>
              <a:t>A ES tem uma origem, bem como um triplo propósito de caráter divino, a saber: Educativo, Missionário e Pastoral.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570E2C0-BBF3-4B7D-AC8B-AD7393FAB32B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1748" name="Imagem 31" descr="Logos.tif">
            <a:extLst>
              <a:ext uri="{FF2B5EF4-FFF2-40B4-BE49-F238E27FC236}">
                <a16:creationId xmlns:a16="http://schemas.microsoft.com/office/drawing/2014/main" id="{82D08421-7161-4F2D-A70A-CAF51765B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41440638-D6F0-4FF9-AC88-52CF98B1371A}"/>
              </a:ext>
            </a:extLst>
          </p:cNvPr>
          <p:cNvSpPr/>
          <p:nvPr/>
        </p:nvSpPr>
        <p:spPr>
          <a:xfrm>
            <a:off x="2714612" y="1272589"/>
            <a:ext cx="4355231" cy="5847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FFC000"/>
                </a:solidFill>
                <a:latin typeface="+mn-lt"/>
              </a:rPr>
              <a:t>O que cremos sobre a ES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>
            <a:extLst>
              <a:ext uri="{FF2B5EF4-FFF2-40B4-BE49-F238E27FC236}">
                <a16:creationId xmlns:a16="http://schemas.microsoft.com/office/drawing/2014/main" id="{A3691578-BFFF-43CD-A699-912BADCE528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42938" y="2286000"/>
            <a:ext cx="8215312" cy="3643313"/>
          </a:xfrm>
        </p:spPr>
        <p:txBody>
          <a:bodyPr/>
          <a:lstStyle/>
          <a:p>
            <a:pPr marL="355600" indent="-355600" eaLnBrk="1" hangingPunct="1">
              <a:tabLst>
                <a:tab pos="355600" algn="l"/>
              </a:tabLst>
            </a:pPr>
            <a:r>
              <a:rPr lang="pt-BR" altLang="pt-BR" sz="2200">
                <a:solidFill>
                  <a:schemeClr val="bg1"/>
                </a:solidFill>
              </a:rPr>
              <a:t>A ES pode contribuir com o programa de Evangelismo Integrado, com:</a:t>
            </a:r>
          </a:p>
          <a:p>
            <a:pPr marL="355600" indent="-355600" eaLnBrk="1" hangingPunct="1">
              <a:tabLst>
                <a:tab pos="355600" algn="l"/>
              </a:tabLst>
            </a:pPr>
            <a:r>
              <a:rPr lang="pt-BR" altLang="pt-BR" sz="2200">
                <a:solidFill>
                  <a:schemeClr val="bg1"/>
                </a:solidFill>
              </a:rPr>
              <a:t> </a:t>
            </a:r>
          </a:p>
          <a:p>
            <a:pPr marL="355600" indent="-355600" algn="l" eaLnBrk="1" hangingPunct="1">
              <a:spcBef>
                <a:spcPct val="40000"/>
              </a:spcBef>
              <a:buFontTx/>
              <a:buChar char="•"/>
              <a:tabLst>
                <a:tab pos="355600" algn="l"/>
              </a:tabLst>
            </a:pPr>
            <a:r>
              <a:rPr lang="pt-BR" altLang="pt-BR" sz="2200" b="1">
                <a:solidFill>
                  <a:schemeClr val="bg1"/>
                </a:solidFill>
              </a:rPr>
              <a:t>Recepção e atenção integral </a:t>
            </a:r>
            <a:r>
              <a:rPr lang="pt-BR" altLang="pt-BR" sz="2200">
                <a:solidFill>
                  <a:schemeClr val="bg1"/>
                </a:solidFill>
              </a:rPr>
              <a:t>aos amigos visitantes.</a:t>
            </a:r>
          </a:p>
          <a:p>
            <a:pPr marL="355600" indent="-355600" algn="l" eaLnBrk="1" hangingPunct="1">
              <a:spcBef>
                <a:spcPct val="40000"/>
              </a:spcBef>
              <a:buFontTx/>
              <a:buChar char="•"/>
              <a:tabLst>
                <a:tab pos="355600" algn="l"/>
              </a:tabLst>
            </a:pPr>
            <a:r>
              <a:rPr lang="pt-BR" altLang="pt-BR" sz="2200" b="1">
                <a:solidFill>
                  <a:schemeClr val="bg1"/>
                </a:solidFill>
              </a:rPr>
              <a:t>Classes bíblicas</a:t>
            </a:r>
            <a:r>
              <a:rPr lang="pt-BR" altLang="pt-BR" sz="2200">
                <a:solidFill>
                  <a:schemeClr val="bg1"/>
                </a:solidFill>
              </a:rPr>
              <a:t> para os amigos visitantes.</a:t>
            </a:r>
          </a:p>
          <a:p>
            <a:pPr marL="355600" indent="-355600" algn="l" eaLnBrk="1" hangingPunct="1">
              <a:spcBef>
                <a:spcPct val="40000"/>
              </a:spcBef>
              <a:buFontTx/>
              <a:buChar char="•"/>
              <a:tabLst>
                <a:tab pos="355600" algn="l"/>
              </a:tabLst>
            </a:pPr>
            <a:r>
              <a:rPr lang="pt-BR" altLang="pt-BR" sz="2200">
                <a:solidFill>
                  <a:schemeClr val="bg1"/>
                </a:solidFill>
              </a:rPr>
              <a:t>Ambiente que facilite a </a:t>
            </a:r>
            <a:r>
              <a:rPr lang="pt-BR" altLang="pt-BR" sz="2200" b="1">
                <a:solidFill>
                  <a:schemeClr val="bg1"/>
                </a:solidFill>
              </a:rPr>
              <a:t>conservação </a:t>
            </a:r>
            <a:r>
              <a:rPr lang="pt-BR" altLang="pt-BR" sz="2200">
                <a:solidFill>
                  <a:schemeClr val="bg1"/>
                </a:solidFill>
              </a:rPr>
              <a:t>dos membros.</a:t>
            </a:r>
          </a:p>
          <a:p>
            <a:pPr marL="355600" indent="-355600" algn="l" eaLnBrk="1" hangingPunct="1">
              <a:spcBef>
                <a:spcPct val="40000"/>
              </a:spcBef>
              <a:buFontTx/>
              <a:buChar char="•"/>
              <a:tabLst>
                <a:tab pos="355600" algn="l"/>
              </a:tabLst>
            </a:pPr>
            <a:r>
              <a:rPr lang="pt-BR" altLang="pt-BR" sz="2200">
                <a:solidFill>
                  <a:schemeClr val="bg1"/>
                </a:solidFill>
              </a:rPr>
              <a:t>Ministério de </a:t>
            </a:r>
            <a:r>
              <a:rPr lang="pt-BR" altLang="pt-BR" sz="2200" b="1">
                <a:solidFill>
                  <a:schemeClr val="bg1"/>
                </a:solidFill>
              </a:rPr>
              <a:t>visitação.</a:t>
            </a:r>
            <a:endParaRPr lang="pt-BR" altLang="pt-BR" sz="2200">
              <a:solidFill>
                <a:schemeClr val="bg1"/>
              </a:solidFill>
            </a:endParaRPr>
          </a:p>
          <a:p>
            <a:pPr marL="355600" indent="-355600" algn="l" eaLnBrk="1" hangingPunct="1">
              <a:spcBef>
                <a:spcPct val="40000"/>
              </a:spcBef>
              <a:buFontTx/>
              <a:buChar char="•"/>
              <a:tabLst>
                <a:tab pos="355600" algn="l"/>
              </a:tabLst>
            </a:pPr>
            <a:r>
              <a:rPr lang="pt-BR" altLang="pt-BR" sz="2200" b="1">
                <a:solidFill>
                  <a:schemeClr val="bg1"/>
                </a:solidFill>
              </a:rPr>
              <a:t>Programação </a:t>
            </a:r>
            <a:r>
              <a:rPr lang="pt-BR" altLang="pt-BR" sz="2200">
                <a:solidFill>
                  <a:schemeClr val="bg1"/>
                </a:solidFill>
              </a:rPr>
              <a:t>especial </a:t>
            </a:r>
            <a:r>
              <a:rPr lang="pt-BR" altLang="pt-BR" sz="2200" b="1">
                <a:solidFill>
                  <a:schemeClr val="bg1"/>
                </a:solidFill>
              </a:rPr>
              <a:t>evangelística.</a:t>
            </a:r>
            <a:endParaRPr lang="pt-BR" altLang="pt-BR" sz="220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A2A3E0D-6721-4006-8E7E-ABDDE0A93CAB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2772" name="Imagem 31" descr="Logos.tif">
            <a:extLst>
              <a:ext uri="{FF2B5EF4-FFF2-40B4-BE49-F238E27FC236}">
                <a16:creationId xmlns:a16="http://schemas.microsoft.com/office/drawing/2014/main" id="{E57451A3-C8F7-4695-AD89-424ACDD0E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F3F96EE-59FF-427E-A18A-54411DE71A66}"/>
              </a:ext>
            </a:extLst>
          </p:cNvPr>
          <p:cNvSpPr/>
          <p:nvPr/>
        </p:nvSpPr>
        <p:spPr>
          <a:xfrm>
            <a:off x="2149976" y="1415465"/>
            <a:ext cx="5484515" cy="5847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rgbClr val="FFC000"/>
                </a:solidFill>
                <a:latin typeface="+mn-lt"/>
              </a:rPr>
              <a:t>O Evangelismo Integrado e a ES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>
            <a:extLst>
              <a:ext uri="{FF2B5EF4-FFF2-40B4-BE49-F238E27FC236}">
                <a16:creationId xmlns:a16="http://schemas.microsoft.com/office/drawing/2014/main" id="{4EBA1309-57FF-4DB7-BFE6-4BEF63B71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063" y="2557463"/>
            <a:ext cx="8393112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2"/>
            </a:outerShdw>
          </a:effectLst>
        </p:spPr>
        <p:txBody>
          <a:bodyPr/>
          <a:lstStyle/>
          <a:p>
            <a:pPr marL="342900" indent="-3429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sz="2400" b="1" dirty="0">
                <a:solidFill>
                  <a:schemeClr val="bg1"/>
                </a:solidFill>
                <a:latin typeface="+mj-lt"/>
              </a:rPr>
              <a:t>Fazer da ES um instrumento que promova e contagie com o desejo e o amor pelo </a:t>
            </a:r>
            <a:r>
              <a:rPr lang="pt-BR" sz="2400" b="1" u="sng" dirty="0">
                <a:solidFill>
                  <a:schemeClr val="bg1"/>
                </a:solidFill>
                <a:latin typeface="+mj-lt"/>
              </a:rPr>
              <a:t>Estudo da Bíblia</a:t>
            </a:r>
            <a:r>
              <a:rPr lang="pt-BR" sz="2400" b="1" dirty="0">
                <a:solidFill>
                  <a:schemeClr val="bg1"/>
                </a:solidFill>
                <a:latin typeface="+mj-lt"/>
              </a:rPr>
              <a:t> de forma sistemática e responsável.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sz="2400" b="1" dirty="0">
                <a:solidFill>
                  <a:schemeClr val="bg1"/>
                </a:solidFill>
                <a:latin typeface="+mj-lt"/>
              </a:rPr>
              <a:t>Fazer da ES um </a:t>
            </a:r>
            <a:r>
              <a:rPr lang="pt-BR" sz="2400" b="1" u="sng" dirty="0">
                <a:solidFill>
                  <a:schemeClr val="bg1"/>
                </a:solidFill>
                <a:latin typeface="+mj-lt"/>
              </a:rPr>
              <a:t>Lugar Acolhedor e Amável</a:t>
            </a:r>
            <a:r>
              <a:rPr lang="pt-BR" sz="2400" b="1" dirty="0">
                <a:solidFill>
                  <a:schemeClr val="bg1"/>
                </a:solidFill>
                <a:latin typeface="+mj-lt"/>
              </a:rPr>
              <a:t> que contribua para a conservação de nossos membros na igreja. 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•"/>
              <a:defRPr/>
            </a:pPr>
            <a:r>
              <a:rPr lang="pt-BR" sz="2400" b="1" dirty="0">
                <a:solidFill>
                  <a:schemeClr val="bg1"/>
                </a:solidFill>
                <a:latin typeface="+mj-lt"/>
              </a:rPr>
              <a:t>Fazer da ES um meio para a canalização e capacitação de nossos membros para o  </a:t>
            </a:r>
            <a:r>
              <a:rPr lang="pt-BR" sz="2400" b="1" u="sng" dirty="0">
                <a:solidFill>
                  <a:schemeClr val="bg1"/>
                </a:solidFill>
                <a:latin typeface="+mj-lt"/>
              </a:rPr>
              <a:t>Programa Missionário</a:t>
            </a:r>
            <a:r>
              <a:rPr lang="pt-BR" sz="2400" b="1" dirty="0">
                <a:solidFill>
                  <a:schemeClr val="bg1"/>
                </a:solidFill>
                <a:latin typeface="+mj-lt"/>
              </a:rPr>
              <a:t> da igreja.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908CA2B-6A8B-4787-8A8C-8B78C7FC82DD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3796" name="Imagem 31" descr="Logos.tif">
            <a:extLst>
              <a:ext uri="{FF2B5EF4-FFF2-40B4-BE49-F238E27FC236}">
                <a16:creationId xmlns:a16="http://schemas.microsoft.com/office/drawing/2014/main" id="{E3BD8A44-440B-4823-AC40-9047D6661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17C6B2C-53F6-4D00-8A95-431BABBCAF53}"/>
              </a:ext>
            </a:extLst>
          </p:cNvPr>
          <p:cNvSpPr/>
          <p:nvPr/>
        </p:nvSpPr>
        <p:spPr>
          <a:xfrm>
            <a:off x="1714480" y="1474761"/>
            <a:ext cx="6201249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accent3">
                    <a:lumMod val="40000"/>
                    <a:lumOff val="60000"/>
                  </a:schemeClr>
                </a:solidFill>
                <a:latin typeface="+mn-lt"/>
              </a:rPr>
              <a:t>VOTO: </a:t>
            </a:r>
            <a:r>
              <a:rPr lang="pt-BR" sz="2800" b="1" dirty="0">
                <a:solidFill>
                  <a:srgbClr val="FFC000"/>
                </a:solidFill>
                <a:latin typeface="+mn-lt"/>
              </a:rPr>
              <a:t>Plano de Trabalho do </a:t>
            </a:r>
            <a:r>
              <a:rPr lang="pt-BR" sz="2800" b="1" dirty="0" err="1">
                <a:solidFill>
                  <a:srgbClr val="FFC000"/>
                </a:solidFill>
                <a:latin typeface="+mn-lt"/>
              </a:rPr>
              <a:t>Quinqüênio</a:t>
            </a:r>
            <a:endParaRPr lang="pt-BR" sz="2800" b="1" dirty="0">
              <a:solidFill>
                <a:srgbClr val="FFC000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rgbClr val="FFC000"/>
                </a:solidFill>
                <a:latin typeface="+mn-lt"/>
              </a:rPr>
              <a:t>3 Grandes Objetivos – O Tripé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6891B1C-373F-4FB8-99BB-23183E7BE852}"/>
              </a:ext>
            </a:extLst>
          </p:cNvPr>
          <p:cNvSpPr/>
          <p:nvPr/>
        </p:nvSpPr>
        <p:spPr>
          <a:xfrm>
            <a:off x="199373" y="3429000"/>
            <a:ext cx="8837123" cy="19389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 CORAÇÃO </a:t>
            </a:r>
            <a:r>
              <a:rPr lang="pt-BR" sz="6000" b="1" spc="5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DA ESPERANÇA</a:t>
            </a:r>
            <a:endParaRPr lang="pt-BR" sz="8000" b="1" spc="50" dirty="0">
              <a:ln w="11430">
                <a:noFill/>
              </a:ln>
              <a:solidFill>
                <a:srgbClr val="CC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7FA065-328F-4D9E-B646-B2A034FD3473}"/>
              </a:ext>
            </a:extLst>
          </p:cNvPr>
          <p:cNvSpPr txBox="1"/>
          <p:nvPr/>
        </p:nvSpPr>
        <p:spPr>
          <a:xfrm>
            <a:off x="6286512" y="201019"/>
            <a:ext cx="264320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14340" name="Imagem 31" descr="Logos.tif">
            <a:extLst>
              <a:ext uri="{FF2B5EF4-FFF2-40B4-BE49-F238E27FC236}">
                <a16:creationId xmlns:a16="http://schemas.microsoft.com/office/drawing/2014/main" id="{120E20BE-B35D-454C-A17A-F39A7C597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m 10" descr="LOGO ES.tif">
            <a:extLst>
              <a:ext uri="{FF2B5EF4-FFF2-40B4-BE49-F238E27FC236}">
                <a16:creationId xmlns:a16="http://schemas.microsoft.com/office/drawing/2014/main" id="{A6C51ACB-7126-46B7-A420-F6BC09849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71625"/>
            <a:ext cx="16430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m 11">
            <a:extLst>
              <a:ext uri="{FF2B5EF4-FFF2-40B4-BE49-F238E27FC236}">
                <a16:creationId xmlns:a16="http://schemas.microsoft.com/office/drawing/2014/main" id="{5802D7A1-5044-46F5-AD10-7334B6110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6350"/>
            <a:ext cx="9180513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hlinkClick r:id="rId6" action="ppaction://hlinkfile"/>
            <a:extLst>
              <a:ext uri="{FF2B5EF4-FFF2-40B4-BE49-F238E27FC236}">
                <a16:creationId xmlns:a16="http://schemas.microsoft.com/office/drawing/2014/main" id="{A0DC5522-96E2-461B-93D4-E3FA36731351}"/>
              </a:ext>
            </a:extLst>
          </p:cNvPr>
          <p:cNvSpPr txBox="1"/>
          <p:nvPr/>
        </p:nvSpPr>
        <p:spPr>
          <a:xfrm>
            <a:off x="323528" y="404664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Abertura 164 anos</a:t>
            </a:r>
          </a:p>
        </p:txBody>
      </p:sp>
    </p:spTree>
    <p:extLst>
      <p:ext uri="{BB962C8B-B14F-4D97-AF65-F5344CB8AC3E}">
        <p14:creationId xmlns:p14="http://schemas.microsoft.com/office/powerpoint/2010/main" val="4065259478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>
            <a:extLst>
              <a:ext uri="{FF2B5EF4-FFF2-40B4-BE49-F238E27FC236}">
                <a16:creationId xmlns:a16="http://schemas.microsoft.com/office/drawing/2014/main" id="{DF43D62F-F93F-426C-AAB6-4FB79263FFB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0063" y="1643063"/>
            <a:ext cx="8143875" cy="4084637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1. Manter uma dinâmica Classe de Professores.</a:t>
            </a:r>
          </a:p>
          <a:p>
            <a:pPr marL="609600" indent="-609600" eaLnBrk="1" hangingPunct="1">
              <a:defRPr/>
            </a:pPr>
            <a:endParaRPr lang="pt-BR" sz="1000" dirty="0">
              <a:solidFill>
                <a:srgbClr val="CC0099"/>
              </a:solidFill>
            </a:endParaRPr>
          </a:p>
          <a:p>
            <a:pPr marL="609600" indent="-609600" eaLnBrk="1" hangingPunct="1">
              <a:defRPr/>
            </a:pPr>
            <a:r>
              <a:rPr lang="pt-BR" sz="2400" b="1" dirty="0">
                <a:solidFill>
                  <a:srgbClr val="FFC000"/>
                </a:solidFill>
              </a:rPr>
              <a:t>Com tempo para:</a:t>
            </a:r>
            <a:r>
              <a:rPr lang="pt-BR" sz="2400" dirty="0">
                <a:solidFill>
                  <a:srgbClr val="FFC000"/>
                </a:solidFill>
              </a:rPr>
              <a:t> </a:t>
            </a:r>
          </a:p>
          <a:p>
            <a:pPr marL="990600" lvl="1" indent="-533400" algn="l" eaLnBrk="1" hangingPunct="1">
              <a:buFontTx/>
              <a:buAutoNum type="arabicParenBoth"/>
              <a:defRPr/>
            </a:pPr>
            <a:r>
              <a:rPr lang="pt-BR" sz="2400" dirty="0">
                <a:solidFill>
                  <a:schemeClr val="bg1"/>
                </a:solidFill>
              </a:rPr>
              <a:t>Capacitação contínua sobre os segredos do ensino. </a:t>
            </a:r>
          </a:p>
          <a:p>
            <a:pPr marL="990600" lvl="1" indent="-533400" algn="l" eaLnBrk="1" hangingPunct="1">
              <a:spcBef>
                <a:spcPct val="45000"/>
              </a:spcBef>
              <a:buFontTx/>
              <a:buAutoNum type="arabicParenBoth"/>
              <a:defRPr/>
            </a:pPr>
            <a:r>
              <a:rPr lang="pt-BR" sz="2400" dirty="0">
                <a:solidFill>
                  <a:schemeClr val="bg1"/>
                </a:solidFill>
              </a:rPr>
              <a:t>Avaliação e Planejamento dos Planos missionários e </a:t>
            </a:r>
          </a:p>
          <a:p>
            <a:pPr marL="990600" lvl="1" indent="-533400" algn="l" eaLnBrk="1" hangingPunct="1">
              <a:spcBef>
                <a:spcPct val="45000"/>
              </a:spcBef>
              <a:buFontTx/>
              <a:buAutoNum type="arabicParenBoth"/>
              <a:defRPr/>
            </a:pPr>
            <a:r>
              <a:rPr lang="pt-BR" sz="2400" dirty="0">
                <a:solidFill>
                  <a:schemeClr val="bg1"/>
                </a:solidFill>
              </a:rPr>
              <a:t>Recapitulação dos pontos fundamentais da lição da semana. </a:t>
            </a:r>
          </a:p>
          <a:p>
            <a:pPr marL="990600" lvl="1" indent="-533400" algn="l" eaLnBrk="1" hangingPunct="1">
              <a:spcBef>
                <a:spcPct val="45000"/>
              </a:spcBef>
              <a:defRPr/>
            </a:pPr>
            <a:r>
              <a:rPr lang="pt-BR" sz="2400" dirty="0">
                <a:solidFill>
                  <a:schemeClr val="bg1"/>
                </a:solidFill>
              </a:rPr>
              <a:t>	</a:t>
            </a: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5C1C7D0-1864-4D17-A10E-65BFE2E55827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4820" name="Imagem 31" descr="Logos.tif">
            <a:extLst>
              <a:ext uri="{FF2B5EF4-FFF2-40B4-BE49-F238E27FC236}">
                <a16:creationId xmlns:a16="http://schemas.microsoft.com/office/drawing/2014/main" id="{DE6FFCA4-D86E-442C-A8FA-D92F2BC68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ACB073EB-1160-4326-AFCC-F5668BFD1CB9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5. MANTENDO UM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SAUDÁVEL (10 MANDAMENTOS)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8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bldLvl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mao">
            <a:extLst>
              <a:ext uri="{FF2B5EF4-FFF2-40B4-BE49-F238E27FC236}">
                <a16:creationId xmlns:a16="http://schemas.microsoft.com/office/drawing/2014/main" id="{090D1FE8-D2B9-47A6-841C-0DA2C0AC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2809875"/>
            <a:ext cx="459105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3">
            <a:extLst>
              <a:ext uri="{FF2B5EF4-FFF2-40B4-BE49-F238E27FC236}">
                <a16:creationId xmlns:a16="http://schemas.microsoft.com/office/drawing/2014/main" id="{F0F75B58-F014-4D67-B186-FD9CE0A1A8A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0063" y="1785938"/>
            <a:ext cx="8286750" cy="2714625"/>
          </a:xfrm>
        </p:spPr>
        <p:txBody>
          <a:bodyPr/>
          <a:lstStyle/>
          <a:p>
            <a:pPr marL="609600" algn="l" eaLnBrk="1" hangingPunct="1">
              <a:spcBef>
                <a:spcPts val="0"/>
              </a:spcBef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2. Assegurar-se de ter uma Boa Recepção. </a:t>
            </a:r>
          </a:p>
          <a:p>
            <a:pPr marL="990600" lvl="1" algn="l" eaLnBrk="1" hangingPunct="1">
              <a:spcBef>
                <a:spcPts val="0"/>
              </a:spcBef>
              <a:buFontTx/>
              <a:buChar char="–"/>
              <a:defRPr/>
            </a:pPr>
            <a:endParaRPr lang="pt-BR" sz="2000" b="1" dirty="0">
              <a:solidFill>
                <a:schemeClr val="bg1"/>
              </a:solidFill>
            </a:endParaRPr>
          </a:p>
          <a:p>
            <a:pPr marL="99060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chemeClr val="bg1"/>
                </a:solidFill>
              </a:rPr>
              <a:t> Uma boa “recepção” em si mesma,</a:t>
            </a:r>
          </a:p>
          <a:p>
            <a:pPr marL="99060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chemeClr val="bg1"/>
                </a:solidFill>
              </a:rPr>
              <a:t> A atenção posterior.</a:t>
            </a:r>
          </a:p>
          <a:p>
            <a:pPr marL="99060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chemeClr val="bg1"/>
                </a:solidFill>
              </a:rPr>
              <a:t> Em todos os aspectos da palavra, devem se sentir “bem vindos”.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5146A24-13A1-42BC-9A9E-36E86153776C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5845" name="Imagem 31" descr="Logos.tif">
            <a:extLst>
              <a:ext uri="{FF2B5EF4-FFF2-40B4-BE49-F238E27FC236}">
                <a16:creationId xmlns:a16="http://schemas.microsoft.com/office/drawing/2014/main" id="{67DAE0F6-3FED-4352-A8AB-F3E89AE2D2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A230175-FF55-4578-BA7C-0863118EDABA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5. MANTENDO UM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SAUDÁVEL (10 MANDAMENTOS)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cant">
            <a:extLst>
              <a:ext uri="{FF2B5EF4-FFF2-40B4-BE49-F238E27FC236}">
                <a16:creationId xmlns:a16="http://schemas.microsoft.com/office/drawing/2014/main" id="{E21BCE14-BB18-4CA7-8D90-AAD172220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13" y="1143000"/>
            <a:ext cx="3776663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3">
            <a:extLst>
              <a:ext uri="{FF2B5EF4-FFF2-40B4-BE49-F238E27FC236}">
                <a16:creationId xmlns:a16="http://schemas.microsoft.com/office/drawing/2014/main" id="{16541D7A-E384-4CBD-9678-D3F08DB6CDC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00438" y="2286000"/>
            <a:ext cx="5214937" cy="2786063"/>
          </a:xfrm>
        </p:spPr>
        <p:txBody>
          <a:bodyPr/>
          <a:lstStyle/>
          <a:p>
            <a:pPr eaLnBrk="1" hangingPunct="1">
              <a:spcBef>
                <a:spcPts val="0"/>
              </a:spcBef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3. Promover momentos de Adoração Participativa.</a:t>
            </a:r>
          </a:p>
          <a:p>
            <a:pPr marL="0" lvl="1" eaLnBrk="1" hangingPunct="1">
              <a:spcBef>
                <a:spcPts val="0"/>
              </a:spcBef>
              <a:defRPr/>
            </a:pPr>
            <a:endParaRPr lang="pt-BR" sz="2400" b="1" dirty="0">
              <a:solidFill>
                <a:schemeClr val="bg1"/>
              </a:solidFill>
            </a:endParaRPr>
          </a:p>
          <a:p>
            <a:pPr marL="0" lvl="1" eaLnBrk="1" hangingPunct="1">
              <a:spcBef>
                <a:spcPts val="0"/>
              </a:spcBef>
              <a:defRPr/>
            </a:pPr>
            <a:r>
              <a:rPr lang="pt-BR" sz="2000" b="1" dirty="0">
                <a:solidFill>
                  <a:schemeClr val="bg1"/>
                </a:solidFill>
              </a:rPr>
              <a:t>Composta de momentos de cânticos, testemunhos, leitura de devocionais, oração </a:t>
            </a:r>
            <a:r>
              <a:rPr lang="pt-BR" sz="2000" b="1" dirty="0" err="1">
                <a:solidFill>
                  <a:schemeClr val="bg1"/>
                </a:solidFill>
              </a:rPr>
              <a:t>intercessória</a:t>
            </a:r>
            <a:r>
              <a:rPr lang="pt-BR" sz="2000" b="1" dirty="0">
                <a:solidFill>
                  <a:schemeClr val="bg1"/>
                </a:solidFill>
              </a:rPr>
              <a:t>, etc.</a:t>
            </a:r>
            <a:r>
              <a:rPr lang="pt-BR" sz="24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663402F-EB71-4F99-8046-BF662830B861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6869" name="Imagem 31" descr="Logos.tif">
            <a:extLst>
              <a:ext uri="{FF2B5EF4-FFF2-40B4-BE49-F238E27FC236}">
                <a16:creationId xmlns:a16="http://schemas.microsoft.com/office/drawing/2014/main" id="{C7E3E859-2C01-4656-9DB1-91E50288B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FDD5669F-622C-45CA-88D0-2BB5483157C9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5. MANTENDO UM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SAUDÁVEL (10 MANDAMENTOS)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7" name="Picture 5" descr="missio">
            <a:extLst>
              <a:ext uri="{FF2B5EF4-FFF2-40B4-BE49-F238E27FC236}">
                <a16:creationId xmlns:a16="http://schemas.microsoft.com/office/drawing/2014/main" id="{2BD43867-20F9-4E1A-BB72-DF2DB9B87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3071813"/>
            <a:ext cx="281622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3">
            <a:extLst>
              <a:ext uri="{FF2B5EF4-FFF2-40B4-BE49-F238E27FC236}">
                <a16:creationId xmlns:a16="http://schemas.microsoft.com/office/drawing/2014/main" id="{419225E5-460E-4931-9FC5-C47A257BF91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85813" y="1643063"/>
            <a:ext cx="7072312" cy="2857500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4. Manter em funcionamento a Classe para os Amigos. (Ex Classe Bíblica de Visitas).</a:t>
            </a:r>
          </a:p>
          <a:p>
            <a:pPr marL="0" lvl="1" algn="l" eaLnBrk="1" hangingPunct="1">
              <a:spcBef>
                <a:spcPts val="0"/>
              </a:spcBef>
              <a:defRPr/>
            </a:pPr>
            <a:endParaRPr lang="pt-BR" sz="2000" dirty="0">
              <a:solidFill>
                <a:schemeClr val="bg1"/>
              </a:solidFill>
            </a:endParaRPr>
          </a:p>
          <a:p>
            <a:pPr marL="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</a:rPr>
              <a:t> Pode estar dentro da igreja ou em algum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lugar separado. </a:t>
            </a:r>
          </a:p>
          <a:p>
            <a:pPr marL="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</a:rPr>
              <a:t> Deve estar a cargo de um professor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compreensivo, consagrado e hábil. </a:t>
            </a:r>
          </a:p>
          <a:p>
            <a:pPr marL="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</a:rPr>
              <a:t> Podem estudar o conteúdo da mesma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lição, aplicada de forma diferente pelo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professor ou, se desejar, usar materiais </a:t>
            </a:r>
            <a:br>
              <a:rPr lang="pt-BR" sz="2400" dirty="0">
                <a:solidFill>
                  <a:schemeClr val="bg1"/>
                </a:solidFill>
              </a:rPr>
            </a:br>
            <a:r>
              <a:rPr lang="pt-BR" sz="2400" dirty="0">
                <a:solidFill>
                  <a:schemeClr val="bg1"/>
                </a:solidFill>
              </a:rPr>
              <a:t>especialmente preparados para este fim.</a:t>
            </a:r>
          </a:p>
          <a:p>
            <a:pPr marL="609600" indent="-609600" eaLnBrk="1" hangingPunct="1">
              <a:defRPr/>
            </a:pP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D7190EA-FFB6-4C71-82F5-6C1A3DA82BF1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7893" name="Imagem 31" descr="Logos.tif">
            <a:extLst>
              <a:ext uri="{FF2B5EF4-FFF2-40B4-BE49-F238E27FC236}">
                <a16:creationId xmlns:a16="http://schemas.microsoft.com/office/drawing/2014/main" id="{25E10BC6-2268-482D-B408-D7559144E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586A463F-0022-4263-B1F3-8FD4A1A6BD2F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5. MANTENDO UM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SAUDÁVEL (10 MANDAMENTOS)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>
            <a:extLst>
              <a:ext uri="{FF2B5EF4-FFF2-40B4-BE49-F238E27FC236}">
                <a16:creationId xmlns:a16="http://schemas.microsoft.com/office/drawing/2014/main" id="{4551BB7F-C241-4204-A7A8-12FBC46E8847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0063" y="1785938"/>
            <a:ext cx="8215312" cy="3714750"/>
          </a:xfrm>
        </p:spPr>
        <p:txBody>
          <a:bodyPr/>
          <a:lstStyle/>
          <a:p>
            <a:pPr marL="457200" indent="-457200" algn="l" eaLnBrk="1" hangingPunct="1">
              <a:spcBef>
                <a:spcPts val="0"/>
              </a:spcBef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5. Desenvolver uma Programação Dinâmica e Participativa.</a:t>
            </a:r>
          </a:p>
          <a:p>
            <a:pPr marL="457200" indent="-457200" algn="l" eaLnBrk="1" hangingPunct="1">
              <a:spcBef>
                <a:spcPts val="0"/>
              </a:spcBef>
              <a:buFontTx/>
              <a:buAutoNum type="arabicPeriod" startAt="5"/>
              <a:defRPr/>
            </a:pPr>
            <a:endParaRPr lang="pt-BR" sz="2400" dirty="0">
              <a:solidFill>
                <a:schemeClr val="bg1"/>
              </a:solidFill>
            </a:endParaRPr>
          </a:p>
          <a:p>
            <a:pPr marL="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</a:rPr>
              <a:t> Evitando as programações totalmente previsíveis. </a:t>
            </a:r>
          </a:p>
          <a:p>
            <a:pPr marL="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</a:rPr>
              <a:t> Planejando atividades com surpresas e premiando os esforços realizados. </a:t>
            </a:r>
          </a:p>
          <a:p>
            <a:pPr marL="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400" dirty="0">
                <a:solidFill>
                  <a:schemeClr val="bg1"/>
                </a:solidFill>
              </a:rPr>
              <a:t> Isto só é possível, se a Comissão Diretiva tomar tempo necessário para planejar cada programa, com a devida antecedência. O ideal é, pelo menos, que haja um planejamento trimestral.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CDA76E-565C-4B1F-80C8-0B48088114D6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8916" name="Imagem 31" descr="Logos.tif">
            <a:extLst>
              <a:ext uri="{FF2B5EF4-FFF2-40B4-BE49-F238E27FC236}">
                <a16:creationId xmlns:a16="http://schemas.microsoft.com/office/drawing/2014/main" id="{70EBC7D9-6792-4DF8-8D31-F5E2188186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0A8F1B64-54E7-4BFD-9244-9E0AEEA5F91F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5. MANTENDO UM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SAUDÁVEL (10 MANDAMENTOS)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Picture 5" descr="dois">
            <a:extLst>
              <a:ext uri="{FF2B5EF4-FFF2-40B4-BE49-F238E27FC236}">
                <a16:creationId xmlns:a16="http://schemas.microsoft.com/office/drawing/2014/main" id="{995A8613-C487-40C6-82CC-E7EE5316A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2286000"/>
            <a:ext cx="5616575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8E695AA2-D4C7-4F56-AD22-C3EF20B4F1B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214688" y="1357313"/>
            <a:ext cx="5786437" cy="4392612"/>
          </a:xfrm>
        </p:spPr>
        <p:txBody>
          <a:bodyPr/>
          <a:lstStyle/>
          <a:p>
            <a:pPr marL="609600" indent="-609600" eaLnBrk="1" hangingPunct="1"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6. Resgatar os momentos de</a:t>
            </a:r>
          </a:p>
          <a:p>
            <a:pPr marL="609600" indent="-609600" eaLnBrk="1" hangingPunct="1"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“Melhoramentos de nossa Escola Sabatina”.</a:t>
            </a:r>
          </a:p>
          <a:p>
            <a:pPr marL="990600" lvl="1" indent="-533400" eaLnBrk="1" hangingPunct="1">
              <a:defRPr/>
            </a:pPr>
            <a:endParaRPr lang="pt-BR" sz="2000" dirty="0">
              <a:solidFill>
                <a:schemeClr val="bg1"/>
              </a:solidFill>
            </a:endParaRPr>
          </a:p>
          <a:p>
            <a:pPr marL="990600" lvl="1" indent="-533400" eaLnBrk="1" hangingPunct="1">
              <a:defRPr/>
            </a:pPr>
            <a:r>
              <a:rPr lang="pt-BR" sz="2000" dirty="0">
                <a:solidFill>
                  <a:schemeClr val="bg1"/>
                </a:solidFill>
              </a:rPr>
              <a:t>São os momentos em que alguém da Comissão Diretiva da ES comenta de forma positiva sobre: o Quadro Comparativo, o Relatório do Secretário, os Aniversariantes, Eventos Especiais, etc.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5E78ACB-D878-4DE0-B46F-A614280D3074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39941" name="Imagem 31" descr="Logos.tif">
            <a:extLst>
              <a:ext uri="{FF2B5EF4-FFF2-40B4-BE49-F238E27FC236}">
                <a16:creationId xmlns:a16="http://schemas.microsoft.com/office/drawing/2014/main" id="{92E13C10-4A0F-49B5-80E6-396F0C0296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C6BA8C0-9D53-43E6-A481-EB50D109E2C6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5. MANTENDO UM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SAUDÁVEL (10 MANDAMENTOS)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1" name="Picture 7" descr="corac">
            <a:extLst>
              <a:ext uri="{FF2B5EF4-FFF2-40B4-BE49-F238E27FC236}">
                <a16:creationId xmlns:a16="http://schemas.microsoft.com/office/drawing/2014/main" id="{DE344A8E-8604-4701-83E6-22560518D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50" y="1143000"/>
            <a:ext cx="4359275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0D4C966F-F9C3-4E73-A1DF-65D5CD26FD0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643313" y="1857375"/>
            <a:ext cx="5133975" cy="2881313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7. Favorecer cada Unidade de Ação, a fim de que desenvolva seus próprios Planos Missionários.</a:t>
            </a:r>
          </a:p>
          <a:p>
            <a:pPr marL="0" lvl="1" algn="l" eaLnBrk="1" hangingPunct="1">
              <a:spcBef>
                <a:spcPts val="0"/>
              </a:spcBef>
              <a:defRPr/>
            </a:pPr>
            <a:endParaRPr lang="pt-BR" sz="2000" dirty="0">
              <a:solidFill>
                <a:schemeClr val="bg1"/>
              </a:solidFill>
            </a:endParaRPr>
          </a:p>
          <a:p>
            <a:pPr marL="0" lvl="1" algn="l" eaLnBrk="1" hangingPunct="1">
              <a:spcBef>
                <a:spcPts val="0"/>
              </a:spcBef>
              <a:defRPr/>
            </a:pPr>
            <a:r>
              <a:rPr lang="pt-BR" sz="2400" dirty="0">
                <a:solidFill>
                  <a:schemeClr val="bg1"/>
                </a:solidFill>
              </a:rPr>
              <a:t>As que são bem sucedidas são as que têm alvos propostos e planos missionários. </a:t>
            </a:r>
          </a:p>
          <a:p>
            <a:pPr algn="l" eaLnBrk="1" hangingPunct="1">
              <a:spcBef>
                <a:spcPts val="0"/>
              </a:spcBef>
              <a:defRPr/>
            </a:pP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5BB5779-D98A-4682-BBE1-33CBD54CF2C3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40965" name="Imagem 31" descr="Logos.tif">
            <a:extLst>
              <a:ext uri="{FF2B5EF4-FFF2-40B4-BE49-F238E27FC236}">
                <a16:creationId xmlns:a16="http://schemas.microsoft.com/office/drawing/2014/main" id="{4EDDD8CC-ECE0-4E55-B247-3BD7D65303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D6DA36F9-7226-4BB9-A45F-0CFC8227EB67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5. MANTENDO UM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SAUDÁVEL (10 MANDAMENTOS)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ora">
            <a:extLst>
              <a:ext uri="{FF2B5EF4-FFF2-40B4-BE49-F238E27FC236}">
                <a16:creationId xmlns:a16="http://schemas.microsoft.com/office/drawing/2014/main" id="{2E9B7360-6727-4FE0-9F92-91BCE534D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286000"/>
            <a:ext cx="2578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">
            <a:extLst>
              <a:ext uri="{FF2B5EF4-FFF2-40B4-BE49-F238E27FC236}">
                <a16:creationId xmlns:a16="http://schemas.microsoft.com/office/drawing/2014/main" id="{A031F452-B428-43DA-AE7C-689E539ECEE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0063" y="1857375"/>
            <a:ext cx="5786437" cy="3500438"/>
          </a:xfrm>
        </p:spPr>
        <p:txBody>
          <a:bodyPr/>
          <a:lstStyle/>
          <a:p>
            <a:pPr algn="l" eaLnBrk="1" hangingPunct="1">
              <a:spcBef>
                <a:spcPts val="0"/>
              </a:spcBef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8. Realizar periodicamente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Seminários de Capacitação para os Professores.</a:t>
            </a:r>
          </a:p>
          <a:p>
            <a:pPr marL="0" lvl="1" algn="l" eaLnBrk="1" hangingPunct="1">
              <a:spcBef>
                <a:spcPts val="0"/>
              </a:spcBef>
              <a:defRPr/>
            </a:pPr>
            <a:endParaRPr lang="pt-BR" sz="2000" dirty="0">
              <a:solidFill>
                <a:schemeClr val="bg1"/>
              </a:solidFill>
            </a:endParaRPr>
          </a:p>
          <a:p>
            <a:pPr marL="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 A maioria de nossos professores não têm recebido muita preparação na área do ensino. </a:t>
            </a:r>
          </a:p>
          <a:p>
            <a:pPr marL="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 Eles merecem poder desfrutar dos momentos de capacitação. </a:t>
            </a:r>
          </a:p>
          <a:p>
            <a:pPr marL="0" lvl="1"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r>
              <a:rPr lang="pt-BR" sz="2000" dirty="0">
                <a:solidFill>
                  <a:schemeClr val="bg1"/>
                </a:solidFill>
              </a:rPr>
              <a:t> Há materiais em abundância para isto.</a:t>
            </a:r>
          </a:p>
          <a:p>
            <a:pPr algn="l" eaLnBrk="1" hangingPunct="1">
              <a:spcBef>
                <a:spcPts val="0"/>
              </a:spcBef>
              <a:buFont typeface="Arial" pitchFamily="34" charset="0"/>
              <a:buChar char="•"/>
              <a:defRPr/>
            </a:pPr>
            <a:endParaRPr lang="pt-BR" sz="2800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2026AA-CC39-4F5A-ADDE-CF9EB4A5DD4E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41989" name="Imagem 31" descr="Logos.tif">
            <a:extLst>
              <a:ext uri="{FF2B5EF4-FFF2-40B4-BE49-F238E27FC236}">
                <a16:creationId xmlns:a16="http://schemas.microsoft.com/office/drawing/2014/main" id="{8748BFE5-9D52-4B0F-B7A5-A8889A2EA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21A3ECB0-646C-4D95-962F-71F9690A1599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5. MANTENDO UM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SAUDÁVEL (10 MANDAMENTOS)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bldLvl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>
            <a:extLst>
              <a:ext uri="{FF2B5EF4-FFF2-40B4-BE49-F238E27FC236}">
                <a16:creationId xmlns:a16="http://schemas.microsoft.com/office/drawing/2014/main" id="{E0AA30AB-1A08-4407-8793-03A123194C7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00063" y="1928813"/>
            <a:ext cx="8248650" cy="3571875"/>
          </a:xfrm>
        </p:spPr>
        <p:txBody>
          <a:bodyPr/>
          <a:lstStyle/>
          <a:p>
            <a:pPr marL="457200" indent="-457200" algn="l" eaLnBrk="1" hangingPunct="1">
              <a:buFontTx/>
              <a:buAutoNum type="arabicPeriod" startAt="9"/>
              <a:tabLst>
                <a:tab pos="450850" algn="l"/>
              </a:tabLst>
              <a:defRPr/>
            </a:pPr>
            <a:r>
              <a:rPr lang="pt-BR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Motivar aos professores a ser eles mesmos para a suas classes:</a:t>
            </a:r>
          </a:p>
          <a:p>
            <a:pPr marL="457200" indent="-457200" algn="l" eaLnBrk="1" hangingPunct="1">
              <a:tabLst>
                <a:tab pos="450850" algn="l"/>
              </a:tabLst>
              <a:defRPr/>
            </a:pPr>
            <a:r>
              <a:rPr lang="pt-BR" sz="2400" b="1" dirty="0">
                <a:solidFill>
                  <a:schemeClr val="bg1"/>
                </a:solidFill>
              </a:rPr>
              <a:t>1. O Pastor,</a:t>
            </a:r>
          </a:p>
          <a:p>
            <a:pPr marL="450850" indent="-450850" algn="l" eaLnBrk="1" hangingPunct="1">
              <a:tabLst>
                <a:tab pos="450850" algn="l"/>
              </a:tabLst>
              <a:defRPr/>
            </a:pPr>
            <a:r>
              <a:rPr lang="pt-BR" sz="2400" b="1" dirty="0">
                <a:solidFill>
                  <a:schemeClr val="bg1"/>
                </a:solidFill>
              </a:rPr>
              <a:t>2. Professor e o</a:t>
            </a:r>
          </a:p>
          <a:p>
            <a:pPr marL="450850" indent="-450850" algn="l" eaLnBrk="1" hangingPunct="1">
              <a:tabLst>
                <a:tab pos="450850" algn="l"/>
              </a:tabLst>
              <a:defRPr/>
            </a:pPr>
            <a:r>
              <a:rPr lang="pt-BR" sz="2400" b="1" dirty="0">
                <a:solidFill>
                  <a:schemeClr val="bg1"/>
                </a:solidFill>
              </a:rPr>
              <a:t>3. Promotor da participação.</a:t>
            </a:r>
          </a:p>
          <a:p>
            <a:pPr marL="450850" indent="-450850" eaLnBrk="1" hangingPunct="1">
              <a:tabLst>
                <a:tab pos="450850" algn="l"/>
              </a:tabLst>
              <a:defRPr/>
            </a:pPr>
            <a:endParaRPr lang="pt-BR" sz="2800" dirty="0">
              <a:solidFill>
                <a:schemeClr val="bg1"/>
              </a:solidFill>
            </a:endParaRPr>
          </a:p>
          <a:p>
            <a:pPr marL="450850" indent="-450850" algn="l" eaLnBrk="1" hangingPunct="1">
              <a:tabLst>
                <a:tab pos="450850" algn="l"/>
              </a:tabLst>
              <a:defRPr/>
            </a:pPr>
            <a:r>
              <a:rPr lang="pt-BR" sz="2400" b="1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10. Motivar a </a:t>
            </a:r>
            <a:r>
              <a:rPr lang="pt-BR" sz="2400" b="1">
                <a:solidFill>
                  <a:schemeClr val="accent3">
                    <a:lumMod val="40000"/>
                    <a:lumOff val="60000"/>
                  </a:schemeClr>
                </a:solidFill>
              </a:rPr>
              <a:t>participação A LIÇÃO PREMIADA.</a:t>
            </a:r>
            <a:endParaRPr lang="pt-BR" sz="2400" b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  <a:p>
            <a:pPr marL="450850" indent="-450850" algn="l" eaLnBrk="1" hangingPunct="1">
              <a:tabLst>
                <a:tab pos="450850" algn="l"/>
              </a:tabLst>
              <a:defRPr/>
            </a:pPr>
            <a:endParaRPr lang="pt-BR" sz="2000" b="1" dirty="0">
              <a:solidFill>
                <a:srgbClr val="FFFF66"/>
              </a:solidFill>
            </a:endParaRPr>
          </a:p>
          <a:p>
            <a:pPr marL="450850" indent="-450850" eaLnBrk="1" hangingPunct="1">
              <a:tabLst>
                <a:tab pos="450850" algn="l"/>
              </a:tabLst>
              <a:defRPr/>
            </a:pPr>
            <a:endParaRPr lang="pt-BR" sz="2400" b="1" dirty="0">
              <a:solidFill>
                <a:schemeClr val="bg1"/>
              </a:solidFill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20A37B5-43AC-4E87-A740-51DF63820E7A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43012" name="Imagem 31" descr="Logos.tif">
            <a:extLst>
              <a:ext uri="{FF2B5EF4-FFF2-40B4-BE49-F238E27FC236}">
                <a16:creationId xmlns:a16="http://schemas.microsoft.com/office/drawing/2014/main" id="{9840E09A-B9E3-4A61-AA40-40D3C1A60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EAB462D4-C494-4E72-AB7D-AE896FCB5315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5. MANTENDO UM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SAUDÁVEL (10 MANDAMENTOS)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6891B1C-373F-4FB8-99BB-23183E7BE852}"/>
              </a:ext>
            </a:extLst>
          </p:cNvPr>
          <p:cNvSpPr/>
          <p:nvPr/>
        </p:nvSpPr>
        <p:spPr>
          <a:xfrm>
            <a:off x="199373" y="3429000"/>
            <a:ext cx="8837123" cy="19389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 CORAÇÃO </a:t>
            </a:r>
            <a:r>
              <a:rPr lang="pt-BR" sz="6000" b="1" spc="5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DA ESPERANÇA</a:t>
            </a:r>
            <a:endParaRPr lang="pt-BR" sz="8000" b="1" spc="50" dirty="0">
              <a:ln w="11430">
                <a:noFill/>
              </a:ln>
              <a:solidFill>
                <a:srgbClr val="CC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7FA065-328F-4D9E-B646-B2A034FD3473}"/>
              </a:ext>
            </a:extLst>
          </p:cNvPr>
          <p:cNvSpPr txBox="1"/>
          <p:nvPr/>
        </p:nvSpPr>
        <p:spPr>
          <a:xfrm>
            <a:off x="6286512" y="201019"/>
            <a:ext cx="264320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14340" name="Imagem 31" descr="Logos.tif">
            <a:extLst>
              <a:ext uri="{FF2B5EF4-FFF2-40B4-BE49-F238E27FC236}">
                <a16:creationId xmlns:a16="http://schemas.microsoft.com/office/drawing/2014/main" id="{120E20BE-B35D-454C-A17A-F39A7C597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m 10" descr="LOGO ES.tif">
            <a:extLst>
              <a:ext uri="{FF2B5EF4-FFF2-40B4-BE49-F238E27FC236}">
                <a16:creationId xmlns:a16="http://schemas.microsoft.com/office/drawing/2014/main" id="{A6C51ACB-7126-46B7-A420-F6BC098490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71625"/>
            <a:ext cx="16430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Imagem 11">
            <a:extLst>
              <a:ext uri="{FF2B5EF4-FFF2-40B4-BE49-F238E27FC236}">
                <a16:creationId xmlns:a16="http://schemas.microsoft.com/office/drawing/2014/main" id="{5802D7A1-5044-46F5-AD10-7334B6110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6350"/>
            <a:ext cx="9180513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1617E565-57D9-446C-8490-5110E770A25D}"/>
              </a:ext>
            </a:extLst>
          </p:cNvPr>
          <p:cNvSpPr txBox="1"/>
          <p:nvPr/>
        </p:nvSpPr>
        <p:spPr>
          <a:xfrm>
            <a:off x="-36512" y="116632"/>
            <a:ext cx="55247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pt-BR" sz="2000" b="1" dirty="0">
                <a:latin typeface="Arial Black" panose="020B0A04020102020204" pitchFamily="34" charset="0"/>
              </a:rPr>
              <a:t>Blogs</a:t>
            </a:r>
          </a:p>
          <a:p>
            <a:pPr marL="285750" indent="-285750">
              <a:buFontTx/>
              <a:buChar char="-"/>
            </a:pPr>
            <a:r>
              <a:rPr lang="pt-BR" sz="2000" b="1" dirty="0">
                <a:latin typeface="Arial Black" panose="020B0A04020102020204" pitchFamily="34" charset="0"/>
              </a:rPr>
              <a:t>Rede Sociais</a:t>
            </a:r>
          </a:p>
          <a:p>
            <a:pPr marL="285750" indent="-285750">
              <a:buFontTx/>
              <a:buChar char="-"/>
            </a:pPr>
            <a:r>
              <a:rPr lang="pt-BR" sz="2000" b="1" dirty="0">
                <a:latin typeface="Arial Black" panose="020B0A04020102020204" pitchFamily="34" charset="0"/>
              </a:rPr>
              <a:t>Vídeos e Áudio Semanais e Diários</a:t>
            </a:r>
          </a:p>
          <a:p>
            <a:pPr marL="285750" indent="-285750">
              <a:buFontTx/>
              <a:buChar char="-"/>
            </a:pPr>
            <a:r>
              <a:rPr lang="pt-BR" sz="2000" b="1" dirty="0">
                <a:latin typeface="Arial Black" panose="020B0A04020102020204" pitchFamily="34" charset="0"/>
              </a:rPr>
              <a:t>Lição em escrita e digital</a:t>
            </a:r>
          </a:p>
        </p:txBody>
      </p:sp>
      <p:pic>
        <p:nvPicPr>
          <p:cNvPr id="24578" name="Picture 2" descr="Imagem relacionada">
            <a:extLst>
              <a:ext uri="{FF2B5EF4-FFF2-40B4-BE49-F238E27FC236}">
                <a16:creationId xmlns:a16="http://schemas.microsoft.com/office/drawing/2014/main" id="{8E3413C6-AA57-4479-A2FC-1D98E63B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2" y="1520136"/>
            <a:ext cx="1523999" cy="91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Resultado de imagem para logo facebook png">
            <a:extLst>
              <a:ext uri="{FF2B5EF4-FFF2-40B4-BE49-F238E27FC236}">
                <a16:creationId xmlns:a16="http://schemas.microsoft.com/office/drawing/2014/main" id="{84A40130-7A04-40C2-AF2D-653C2D264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4" y="1543762"/>
            <a:ext cx="1224707" cy="92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Imagem relacionada">
            <a:extLst>
              <a:ext uri="{FF2B5EF4-FFF2-40B4-BE49-F238E27FC236}">
                <a16:creationId xmlns:a16="http://schemas.microsoft.com/office/drawing/2014/main" id="{44F5888A-8FEC-4A42-9B99-8618A957A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EFDFC"/>
              </a:clrFrom>
              <a:clrTo>
                <a:srgbClr val="FE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1" b="35228"/>
          <a:stretch/>
        </p:blipFill>
        <p:spPr bwMode="auto">
          <a:xfrm>
            <a:off x="0" y="2588179"/>
            <a:ext cx="2304678" cy="589442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projetomana.cpb.com.br/img/5771.png">
            <a:extLst>
              <a:ext uri="{FF2B5EF4-FFF2-40B4-BE49-F238E27FC236}">
                <a16:creationId xmlns:a16="http://schemas.microsoft.com/office/drawing/2014/main" id="{503C67F2-CEA0-4EFC-A204-1295DE79FC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"/>
          <a:stretch/>
        </p:blipFill>
        <p:spPr bwMode="auto">
          <a:xfrm>
            <a:off x="3203848" y="1553621"/>
            <a:ext cx="1439460" cy="2165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822944992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6891B1C-373F-4FB8-99BB-23183E7BE852}"/>
              </a:ext>
            </a:extLst>
          </p:cNvPr>
          <p:cNvSpPr/>
          <p:nvPr/>
        </p:nvSpPr>
        <p:spPr>
          <a:xfrm>
            <a:off x="199373" y="3429000"/>
            <a:ext cx="8837123" cy="1938992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6000" b="1" spc="50" dirty="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O CORAÇÃO </a:t>
            </a:r>
            <a:r>
              <a:rPr lang="pt-BR" sz="6000" b="1" spc="50">
                <a:ln w="11430">
                  <a:noFill/>
                </a:ln>
                <a:solidFill>
                  <a:srgbClr val="CC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DA ESPERANÇA</a:t>
            </a:r>
            <a:endParaRPr lang="pt-BR" sz="8000" b="1" spc="50" dirty="0">
              <a:ln w="11430">
                <a:noFill/>
              </a:ln>
              <a:solidFill>
                <a:srgbClr val="CC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57FA065-328F-4D9E-B646-B2A034FD3473}"/>
              </a:ext>
            </a:extLst>
          </p:cNvPr>
          <p:cNvSpPr txBox="1"/>
          <p:nvPr/>
        </p:nvSpPr>
        <p:spPr>
          <a:xfrm>
            <a:off x="6286512" y="201019"/>
            <a:ext cx="2643206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16388" name="Imagem 31" descr="Logos.tif">
            <a:extLst>
              <a:ext uri="{FF2B5EF4-FFF2-40B4-BE49-F238E27FC236}">
                <a16:creationId xmlns:a16="http://schemas.microsoft.com/office/drawing/2014/main" id="{AE82A6CC-AF44-493B-9E0E-2B71A80F6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6500813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Imagem 10" descr="LOGO ES.tif">
            <a:extLst>
              <a:ext uri="{FF2B5EF4-FFF2-40B4-BE49-F238E27FC236}">
                <a16:creationId xmlns:a16="http://schemas.microsoft.com/office/drawing/2014/main" id="{E72074E6-A2DD-42EF-9777-CB0D0FC04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571625"/>
            <a:ext cx="1643063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Rectangle 15">
            <a:extLst>
              <a:ext uri="{FF2B5EF4-FFF2-40B4-BE49-F238E27FC236}">
                <a16:creationId xmlns:a16="http://schemas.microsoft.com/office/drawing/2014/main" id="{C610A086-FF9B-47ED-BEEF-1F446A7C040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85813" y="1928813"/>
            <a:ext cx="7643812" cy="3500437"/>
          </a:xfrm>
        </p:spPr>
        <p:txBody>
          <a:bodyPr/>
          <a:lstStyle/>
          <a:p>
            <a:pPr marL="266700" indent="-266700" eaLnBrk="1" hangingPunct="1">
              <a:spcBef>
                <a:spcPct val="55000"/>
              </a:spcBef>
              <a:tabLst>
                <a:tab pos="266700" algn="l"/>
              </a:tabLst>
            </a:pPr>
            <a:r>
              <a:rPr lang="pt-BR" altLang="pt-BR" sz="2400" b="1">
                <a:solidFill>
                  <a:schemeClr val="bg1"/>
                </a:solidFill>
              </a:rPr>
              <a:t>A expressão mostra o objetivo principal da Escola Sabatina</a:t>
            </a:r>
          </a:p>
          <a:p>
            <a:pPr marL="266700" indent="-266700" algn="l" eaLnBrk="1" hangingPunct="1">
              <a:spcBef>
                <a:spcPct val="55000"/>
              </a:spcBef>
              <a:buFontTx/>
              <a:buChar char="-"/>
              <a:tabLst>
                <a:tab pos="266700" algn="l"/>
              </a:tabLst>
            </a:pPr>
            <a:r>
              <a:rPr lang="pt-BR" altLang="pt-BR" sz="2400" b="1">
                <a:solidFill>
                  <a:schemeClr val="bg1"/>
                </a:solidFill>
              </a:rPr>
              <a:t>E a atividade básica de todas as Igrejas Adventistas no mundo.</a:t>
            </a:r>
          </a:p>
          <a:p>
            <a:pPr marL="266700" indent="-266700" algn="l" eaLnBrk="1" hangingPunct="1">
              <a:spcBef>
                <a:spcPct val="55000"/>
              </a:spcBef>
              <a:buFontTx/>
              <a:buChar char="-"/>
              <a:tabLst>
                <a:tab pos="266700" algn="l"/>
              </a:tabLst>
            </a:pPr>
            <a:r>
              <a:rPr lang="pt-BR" altLang="pt-BR" sz="2400" b="1">
                <a:solidFill>
                  <a:schemeClr val="bg1"/>
                </a:solidFill>
              </a:rPr>
              <a:t>Em América do Sul, temos mais de 4.000 lugares onde não tem igrejas o congregações mais sim ES.</a:t>
            </a:r>
          </a:p>
          <a:p>
            <a:pPr marL="266700" indent="-266700" algn="l" eaLnBrk="1" hangingPunct="1">
              <a:spcBef>
                <a:spcPct val="55000"/>
              </a:spcBef>
              <a:buFontTx/>
              <a:buChar char="-"/>
              <a:tabLst>
                <a:tab pos="266700" algn="l"/>
              </a:tabLst>
            </a:pPr>
            <a:r>
              <a:rPr lang="pt-BR" altLang="pt-BR" sz="2400" b="1">
                <a:solidFill>
                  <a:schemeClr val="bg1"/>
                </a:solidFill>
              </a:rPr>
              <a:t>Temos mais de 1.000 páginas de E. White sobre a tarefa e função da Escola Sabatina.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12B7842-4D0E-4B14-AE8F-E1FF326ED148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18436" name="Imagem 31" descr="Logos.tif">
            <a:extLst>
              <a:ext uri="{FF2B5EF4-FFF2-40B4-BE49-F238E27FC236}">
                <a16:creationId xmlns:a16="http://schemas.microsoft.com/office/drawing/2014/main" id="{937CE736-17D7-4EB4-BBD6-EFFE5052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4D1D540D-D80A-47EF-9F86-617D9D09C147}"/>
              </a:ext>
            </a:extLst>
          </p:cNvPr>
          <p:cNvSpPr/>
          <p:nvPr/>
        </p:nvSpPr>
        <p:spPr>
          <a:xfrm>
            <a:off x="3862159" y="142852"/>
            <a:ext cx="5378525" cy="58477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b="1" dirty="0">
                <a:solidFill>
                  <a:schemeClr val="bg1"/>
                </a:solidFill>
                <a:latin typeface="+mn-lt"/>
              </a:rPr>
              <a:t>1. O CORAÇÃO DA ESPERANÇA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id="{CA8572B1-0099-4F10-AC37-C5F51513282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14375" y="2500313"/>
            <a:ext cx="7858125" cy="3011487"/>
          </a:xfrm>
        </p:spPr>
        <p:txBody>
          <a:bodyPr/>
          <a:lstStyle/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Um resumo de só três conceitos básicos:</a:t>
            </a:r>
            <a:endParaRPr lang="pt-BR" altLang="pt-BR" sz="2800" b="1">
              <a:solidFill>
                <a:schemeClr val="bg1"/>
              </a:solidFill>
            </a:endParaRPr>
          </a:p>
          <a:p>
            <a:pPr eaLnBrk="1" hangingPunct="1"/>
            <a:endParaRPr lang="pt-BR" altLang="pt-BR" sz="2800" b="1">
              <a:solidFill>
                <a:schemeClr val="bg1"/>
              </a:solidFill>
            </a:endParaRPr>
          </a:p>
          <a:p>
            <a:pPr eaLnBrk="1" hangingPunct="1"/>
            <a:r>
              <a:rPr lang="pt-BR" altLang="pt-BR" sz="2800" b="1">
                <a:solidFill>
                  <a:schemeClr val="bg1"/>
                </a:solidFill>
              </a:rPr>
              <a:t>(1) – É uma </a:t>
            </a:r>
            <a:r>
              <a:rPr lang="pt-BR" altLang="pt-BR" sz="2800" b="1" u="sng">
                <a:solidFill>
                  <a:schemeClr val="bg1"/>
                </a:solidFill>
              </a:rPr>
              <a:t>Tarefa Importante</a:t>
            </a:r>
            <a:r>
              <a:rPr lang="pt-BR" altLang="pt-BR" sz="2800" b="1">
                <a:solidFill>
                  <a:schemeClr val="bg1"/>
                </a:solidFill>
              </a:rPr>
              <a:t> e de todos.</a:t>
            </a:r>
            <a:endParaRPr lang="pt-BR" altLang="pt-BR" sz="2800">
              <a:solidFill>
                <a:schemeClr val="bg1"/>
              </a:solidFill>
            </a:endParaRPr>
          </a:p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“A obra da Escola Sabatina é importante, e todos os que se interessam na verdade devem esforçar-se por torná-la próspera.” CSES, pág. </a:t>
            </a:r>
            <a:endParaRPr lang="pt-BR" altLang="pt-BR" sz="2800" b="1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66EEFF1-E76C-4E3A-AD88-0759D2D82FB3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19460" name="Imagem 31" descr="Logos.tif">
            <a:extLst>
              <a:ext uri="{FF2B5EF4-FFF2-40B4-BE49-F238E27FC236}">
                <a16:creationId xmlns:a16="http://schemas.microsoft.com/office/drawing/2014/main" id="{C6282839-E005-4FEF-B301-F3CFFEA81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99B5C08B-FE3D-402A-94C4-457E9CE8F9D9}"/>
              </a:ext>
            </a:extLst>
          </p:cNvPr>
          <p:cNvSpPr/>
          <p:nvPr/>
        </p:nvSpPr>
        <p:spPr>
          <a:xfrm>
            <a:off x="1543050" y="1643063"/>
            <a:ext cx="605790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600" b="1" dirty="0" err="1">
                <a:solidFill>
                  <a:srgbClr val="FFC000"/>
                </a:solidFill>
                <a:latin typeface="+mj-lt"/>
              </a:rPr>
              <a:t>E.S.</a:t>
            </a:r>
            <a:r>
              <a:rPr lang="pt-BR" sz="3600" b="1" dirty="0">
                <a:solidFill>
                  <a:srgbClr val="FFC000"/>
                </a:solidFill>
                <a:latin typeface="+mj-lt"/>
              </a:rPr>
              <a:t> E O ESPÍRITO DE PROFECIA</a:t>
            </a:r>
            <a:endParaRPr lang="pt-BR" sz="3600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7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>
            <a:extLst>
              <a:ext uri="{FF2B5EF4-FFF2-40B4-BE49-F238E27FC236}">
                <a16:creationId xmlns:a16="http://schemas.microsoft.com/office/drawing/2014/main" id="{38CB4AE6-39F8-46CE-B799-263789220BB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428625" y="2571750"/>
            <a:ext cx="8393113" cy="3082925"/>
          </a:xfrm>
        </p:spPr>
        <p:txBody>
          <a:bodyPr/>
          <a:lstStyle/>
          <a:p>
            <a:pPr eaLnBrk="1" hangingPunct="1"/>
            <a:r>
              <a:rPr lang="pt-BR" altLang="pt-BR" sz="2800" b="1">
                <a:solidFill>
                  <a:schemeClr val="bg1"/>
                </a:solidFill>
              </a:rPr>
              <a:t>(2) – É um </a:t>
            </a:r>
            <a:r>
              <a:rPr lang="pt-BR" altLang="pt-BR" sz="2800" b="1" u="sng">
                <a:solidFill>
                  <a:schemeClr val="bg1"/>
                </a:solidFill>
              </a:rPr>
              <a:t>Instrumento Educativo</a:t>
            </a:r>
            <a:r>
              <a:rPr lang="pt-BR" altLang="pt-BR" sz="2800" b="1">
                <a:solidFill>
                  <a:schemeClr val="bg1"/>
                </a:solidFill>
              </a:rPr>
              <a:t>, de primeiro nível. </a:t>
            </a:r>
            <a:endParaRPr lang="pt-BR" altLang="pt-BR" sz="2800">
              <a:solidFill>
                <a:schemeClr val="bg1"/>
              </a:solidFill>
            </a:endParaRPr>
          </a:p>
          <a:p>
            <a:pPr eaLnBrk="1" hangingPunct="1"/>
            <a:endParaRPr lang="pt-BR" altLang="pt-BR" sz="2800">
              <a:solidFill>
                <a:schemeClr val="bg1"/>
              </a:solidFill>
            </a:endParaRPr>
          </a:p>
          <a:p>
            <a:pPr eaLnBrk="1" hangingPunct="1"/>
            <a:r>
              <a:rPr lang="pt-BR" altLang="pt-BR" sz="2800">
                <a:solidFill>
                  <a:schemeClr val="bg1"/>
                </a:solidFill>
              </a:rPr>
              <a:t>“Tenho profundo interesse pelas nossas Escolas Sabatinas através do mundo, pois creio que são o instrumento de Deus para a educação de nossos jovens nas verdades da Bíblia.”CSES, pág. 10</a:t>
            </a:r>
            <a:endParaRPr lang="pt-BR" altLang="pt-BR" sz="2800" b="1">
              <a:solidFill>
                <a:schemeClr val="bg1"/>
              </a:solidFill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DA643CB-9103-402A-B822-78CBF3FD3406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20484" name="Imagem 31" descr="Logos.tif">
            <a:extLst>
              <a:ext uri="{FF2B5EF4-FFF2-40B4-BE49-F238E27FC236}">
                <a16:creationId xmlns:a16="http://schemas.microsoft.com/office/drawing/2014/main" id="{AF1B3181-9F62-4160-B103-0BA2ECDB4D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EC6793A5-2ACD-44D3-B28E-F4EAA22ECE39}"/>
              </a:ext>
            </a:extLst>
          </p:cNvPr>
          <p:cNvSpPr/>
          <p:nvPr/>
        </p:nvSpPr>
        <p:spPr>
          <a:xfrm>
            <a:off x="1543050" y="1643063"/>
            <a:ext cx="605790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600" b="1" dirty="0" err="1">
                <a:solidFill>
                  <a:srgbClr val="FFC000"/>
                </a:solidFill>
                <a:latin typeface="+mj-lt"/>
              </a:rPr>
              <a:t>E.S.</a:t>
            </a:r>
            <a:r>
              <a:rPr lang="pt-BR" sz="3600" b="1" dirty="0">
                <a:solidFill>
                  <a:srgbClr val="FFC000"/>
                </a:solidFill>
                <a:latin typeface="+mj-lt"/>
              </a:rPr>
              <a:t> E O ESPÍRITO DE PROFECIA</a:t>
            </a:r>
            <a:endParaRPr lang="pt-BR" sz="3600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>
            <a:extLst>
              <a:ext uri="{FF2B5EF4-FFF2-40B4-BE49-F238E27FC236}">
                <a16:creationId xmlns:a16="http://schemas.microsoft.com/office/drawing/2014/main" id="{65FFEBCC-BAC4-4A81-916D-2C5FF82968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1500" y="2489200"/>
            <a:ext cx="7929563" cy="2797175"/>
          </a:xfrm>
        </p:spPr>
        <p:txBody>
          <a:bodyPr/>
          <a:lstStyle/>
          <a:p>
            <a:pPr eaLnBrk="1" hangingPunct="1"/>
            <a:r>
              <a:rPr lang="pt-BR" altLang="pt-BR" b="1">
                <a:solidFill>
                  <a:schemeClr val="bg1"/>
                </a:solidFill>
              </a:rPr>
              <a:t>(3) – É um </a:t>
            </a:r>
            <a:r>
              <a:rPr lang="pt-BR" altLang="pt-BR" b="1" u="sng">
                <a:solidFill>
                  <a:schemeClr val="bg1"/>
                </a:solidFill>
              </a:rPr>
              <a:t>Instrumento Missionário</a:t>
            </a:r>
            <a:r>
              <a:rPr lang="pt-BR" altLang="pt-BR" b="1">
                <a:solidFill>
                  <a:schemeClr val="bg1"/>
                </a:solidFill>
              </a:rPr>
              <a:t>.</a:t>
            </a:r>
            <a:endParaRPr lang="pt-BR" altLang="pt-BR">
              <a:solidFill>
                <a:schemeClr val="bg1"/>
              </a:solidFill>
            </a:endParaRPr>
          </a:p>
          <a:p>
            <a:pPr eaLnBrk="1" hangingPunct="1"/>
            <a:endParaRPr lang="pt-BR" altLang="pt-BR">
              <a:solidFill>
                <a:schemeClr val="bg1"/>
              </a:solidFill>
            </a:endParaRPr>
          </a:p>
          <a:p>
            <a:pPr eaLnBrk="1" hangingPunct="1"/>
            <a:r>
              <a:rPr lang="pt-BR" altLang="pt-BR">
                <a:solidFill>
                  <a:schemeClr val="bg1"/>
                </a:solidFill>
              </a:rPr>
              <a:t>“A Escola Sabatina deve ser um dos maiores instrumentos, e o mais eficaz, em levar almas a Cristo.” CSES, pág. 10.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4E9612B-6C25-48AB-BAE1-D676035D3C79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21508" name="Imagem 31" descr="Logos.tif">
            <a:extLst>
              <a:ext uri="{FF2B5EF4-FFF2-40B4-BE49-F238E27FC236}">
                <a16:creationId xmlns:a16="http://schemas.microsoft.com/office/drawing/2014/main" id="{E2483DED-661F-48AF-AAFF-9908922CE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D125F1C-E2C6-4E44-B241-16B762405613}"/>
              </a:ext>
            </a:extLst>
          </p:cNvPr>
          <p:cNvSpPr/>
          <p:nvPr/>
        </p:nvSpPr>
        <p:spPr>
          <a:xfrm>
            <a:off x="1543050" y="1643063"/>
            <a:ext cx="605790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600" b="1" dirty="0" err="1">
                <a:solidFill>
                  <a:srgbClr val="FFC000"/>
                </a:solidFill>
                <a:latin typeface="+mj-lt"/>
              </a:rPr>
              <a:t>E.S.</a:t>
            </a:r>
            <a:r>
              <a:rPr lang="pt-BR" sz="3600" b="1" dirty="0">
                <a:solidFill>
                  <a:srgbClr val="FFC000"/>
                </a:solidFill>
                <a:latin typeface="+mj-lt"/>
              </a:rPr>
              <a:t> E O ESPÍRITO DE PROFECIA</a:t>
            </a:r>
            <a:endParaRPr lang="pt-BR" sz="3600" dirty="0">
              <a:solidFill>
                <a:srgbClr val="FFC000"/>
              </a:solidFill>
              <a:latin typeface="+mj-lt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8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11F6DA74-0353-49CB-BB1B-E02F4341F20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7188" y="1989138"/>
            <a:ext cx="8535987" cy="35829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altLang="pt-BR" sz="2400" b="1">
                <a:solidFill>
                  <a:schemeClr val="bg1"/>
                </a:solidFill>
              </a:rPr>
              <a:t>Propósito e Missão da Escola Sabatina:</a:t>
            </a:r>
          </a:p>
          <a:p>
            <a:pPr eaLnBrk="1" hangingPunct="1">
              <a:lnSpc>
                <a:spcPct val="90000"/>
              </a:lnSpc>
            </a:pPr>
            <a:endParaRPr lang="pt-BR" altLang="pt-BR" sz="240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2400" b="1">
                <a:solidFill>
                  <a:schemeClr val="bg1"/>
                </a:solidFill>
              </a:rPr>
              <a:t>VOTADO:</a:t>
            </a:r>
            <a:r>
              <a:rPr lang="pt-BR" altLang="pt-BR" sz="2400">
                <a:solidFill>
                  <a:schemeClr val="bg1"/>
                </a:solidFill>
              </a:rPr>
              <a:t> Reafirmar a seguinte Declaração de Missão da Escola Sabatina e Ministérios Pessoais:</a:t>
            </a:r>
            <a:endParaRPr lang="pt-BR" altLang="pt-BR" sz="2400" b="1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pt-BR" altLang="pt-BR" sz="2400" b="1">
                <a:solidFill>
                  <a:schemeClr val="bg1"/>
                </a:solidFill>
              </a:rPr>
              <a:t>Declaração de Missão:</a:t>
            </a:r>
            <a:r>
              <a:rPr lang="pt-BR" altLang="pt-BR" sz="2400">
                <a:solidFill>
                  <a:schemeClr val="bg1"/>
                </a:solidFill>
              </a:rPr>
              <a:t> A Unidade da Escola Sabatina é o principal sistema educacional religioso da Igreja Adventista do Sétimo Dia e tem quatro propósitos: (1) Estudar a Palavra; (2) Promover o Companheirismo. (3) Alcançar a Comunidade; e (4) Enfatizar as Missões Mundiais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4072449-91C2-4CAD-8700-6FF2F94F95C5}"/>
              </a:ext>
            </a:extLst>
          </p:cNvPr>
          <p:cNvSpPr txBox="1"/>
          <p:nvPr/>
        </p:nvSpPr>
        <p:spPr>
          <a:xfrm>
            <a:off x="6929454" y="6396335"/>
            <a:ext cx="2143108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CAPÍTULO 1</a:t>
            </a:r>
          </a:p>
        </p:txBody>
      </p:sp>
      <p:pic>
        <p:nvPicPr>
          <p:cNvPr id="22532" name="Imagem 31" descr="Logos.tif">
            <a:extLst>
              <a:ext uri="{FF2B5EF4-FFF2-40B4-BE49-F238E27FC236}">
                <a16:creationId xmlns:a16="http://schemas.microsoft.com/office/drawing/2014/main" id="{129512A3-3B94-42EA-9B94-01877EA2F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6429375"/>
            <a:ext cx="158115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36BACB3D-C5B2-4C11-B7F1-0A2B852EAC98}"/>
              </a:ext>
            </a:extLst>
          </p:cNvPr>
          <p:cNvSpPr/>
          <p:nvPr/>
        </p:nvSpPr>
        <p:spPr>
          <a:xfrm>
            <a:off x="3071802" y="-24"/>
            <a:ext cx="5990565" cy="95410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2. FUNÇÕES DO CORAÇÃO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b="1" dirty="0">
                <a:solidFill>
                  <a:schemeClr val="bg1"/>
                </a:solidFill>
                <a:latin typeface="+mn-lt"/>
              </a:rPr>
              <a:t>RADIOGRAFIA DO CORAÇÃO</a:t>
            </a: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5">
            <a:extLst>
              <a:ext uri="{FF2B5EF4-FFF2-40B4-BE49-F238E27FC236}">
                <a16:creationId xmlns:a16="http://schemas.microsoft.com/office/drawing/2014/main" id="{61766A86-270F-4288-A871-9DD338B1B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1800">
              <a:latin typeface="Arial" panose="020B0604020202020204" pitchFamily="34" charset="0"/>
            </a:endParaRPr>
          </a:p>
        </p:txBody>
      </p:sp>
      <p:graphicFrame>
        <p:nvGraphicFramePr>
          <p:cNvPr id="9220" name="Object 4">
            <a:extLst>
              <a:ext uri="{FF2B5EF4-FFF2-40B4-BE49-F238E27FC236}">
                <a16:creationId xmlns:a16="http://schemas.microsoft.com/office/drawing/2014/main" id="{6A9B32B1-F929-4E56-9F33-2888699303C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36738" y="1196975"/>
          <a:ext cx="7056437" cy="527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1" name="Slide" r:id="rId3" imgW="4564214" imgH="3422956" progId="PowerPoint.Slide.8">
                  <p:embed/>
                </p:oleObj>
              </mc:Choice>
              <mc:Fallback>
                <p:oleObj name="Slide" r:id="rId3" imgW="4564214" imgH="3422956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6738" y="1196975"/>
                        <a:ext cx="7056437" cy="5275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1316</Words>
  <Application>Microsoft Office PowerPoint</Application>
  <PresentationFormat>Apresentação na tela (4:3)</PresentationFormat>
  <Paragraphs>180</Paragraphs>
  <Slides>29</Slides>
  <Notes>4</Notes>
  <HiddenSlides>0</HiddenSlides>
  <MMClips>1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4" baseType="lpstr">
      <vt:lpstr>Arial</vt:lpstr>
      <vt:lpstr>Arial Black</vt:lpstr>
      <vt:lpstr>Calibri</vt:lpstr>
      <vt:lpstr>Design padrão</vt:lpstr>
      <vt:lpstr>Slide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Ivan</dc:creator>
  <cp:lastModifiedBy>Neemias e Catia Lima</cp:lastModifiedBy>
  <cp:revision>57</cp:revision>
  <dcterms:created xsi:type="dcterms:W3CDTF">2006-08-03T21:31:11Z</dcterms:created>
  <dcterms:modified xsi:type="dcterms:W3CDTF">2017-10-12T10:29:52Z</dcterms:modified>
</cp:coreProperties>
</file>