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4" r:id="rId3"/>
    <p:sldId id="282" r:id="rId4"/>
    <p:sldId id="285" r:id="rId5"/>
    <p:sldId id="286" r:id="rId6"/>
    <p:sldId id="283" r:id="rId7"/>
    <p:sldId id="287" r:id="rId8"/>
    <p:sldId id="288" r:id="rId9"/>
    <p:sldId id="289" r:id="rId10"/>
    <p:sldId id="290" r:id="rId11"/>
    <p:sldId id="291" r:id="rId12"/>
    <p:sldId id="281" r:id="rId13"/>
    <p:sldId id="293" r:id="rId14"/>
    <p:sldId id="256" r:id="rId15"/>
    <p:sldId id="261" r:id="rId16"/>
    <p:sldId id="277" r:id="rId17"/>
    <p:sldId id="272" r:id="rId18"/>
    <p:sldId id="273" r:id="rId19"/>
    <p:sldId id="274" r:id="rId20"/>
    <p:sldId id="275" r:id="rId21"/>
    <p:sldId id="292" r:id="rId22"/>
    <p:sldId id="276" r:id="rId23"/>
    <p:sldId id="280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6747-F8BA-467D-A91D-84BFFBBD65D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E4F3F-1EE1-49F7-A8A9-D9432546A0C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14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E4F3F-1EE1-49F7-A8A9-D9432546A0C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83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62520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77907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72111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8E23-E34C-45CF-975C-DF8EB58BDA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B428-0DA7-4C72-8AB4-5A12CD5B615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101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1E44-ADFE-4048-B10B-2A76828208D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0534-015E-458E-9990-E7D33C70FDF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9229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6577-DABA-4C38-AEB0-86532B7105C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A088-1980-4587-A4AE-1D6F8A6FC83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1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167B-FF89-456A-A9B5-2606ACB3998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C699-C386-4A9F-B672-C855652B8FF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340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243B-B713-4EAD-889C-C4E1D6C9DCF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E895-980F-40EA-9CDC-40C247A1426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635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EEE61-B37C-473F-A1E1-947FFF4E1E3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29C9-159E-4717-A8E5-5BA384DF0F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334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4CBE-21F4-4D82-94E7-5BA51CEA8A7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4DF7-4182-4132-8D3E-6636A37F602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0611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68FF-8551-4D47-B5CE-2DBB4088082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0DDD-B916-4E51-AA44-24A0337924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507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42710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F516-4DDB-4143-ABEC-A073535AAF5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D815-D0F8-424E-AF2B-6C524E46FFB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08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F72A8-08C8-463F-8278-A0E735A3049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0043-E670-4347-9CE6-80B55789548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316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26D7-FBF3-46E0-B8E6-F01F299650C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73FD-A97F-44E5-B383-DEACA914857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629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8100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683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46547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9355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91307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73137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03431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FB212-016D-4798-86B5-3052B7960F8B}" type="datetimeFigureOut">
              <a:rPr lang="pt-BR" smtClean="0"/>
              <a:pPr/>
              <a:t>30/09/2016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BF1E-AA34-4BA8-A509-3DD91C7BDD2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7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55E525-6F02-40A3-85DA-9A8B7421E6F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30/09/2016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4DDC8E-E39E-4D1B-A173-55A14660AE9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1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44624"/>
            <a:ext cx="86409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Arial Black" pitchFamily="34" charset="0"/>
              </a:rPr>
              <a:t>Marcos 1:21,22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Entraram em Cafarnaum e, logo no sábado, indo ele à sinagoga, ali ensinava.</a:t>
            </a:r>
          </a:p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 maravilharam-se da sua doutrina, porque os ensinava como tendo autoridade, e não como os escribas.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401788" y="2780928"/>
            <a:ext cx="4762500" cy="3371851"/>
            <a:chOff x="2339752" y="345181"/>
            <a:chExt cx="4762500" cy="3371851"/>
          </a:xfrm>
        </p:grpSpPr>
        <p:pic>
          <p:nvPicPr>
            <p:cNvPr id="1026" name="Picture 2" descr="http://farm3.static.flickr.com/2200/2508203171_1036738a3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45181"/>
              <a:ext cx="4762500" cy="3371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1.bp.blogspot.com/_TSrImt_Uzp0/TGGNlNrNUaI/AAAAAAAAAJU/ClfwaHp0XIA/s1600/escola_sabatina%5B1%5D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45181"/>
              <a:ext cx="1550035" cy="12116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1.bp.blogspot.com/-aIlfFwdHke0/UNyEoUvT0II/AAAAAAAADc0/8ZKYK3tb4E0/s1600/Captura+de+Tela+2012-12-27+a%25CC%2580s+15.24.3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962199"/>
              <a:ext cx="1257238" cy="754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/>
          <p:cNvSpPr txBox="1"/>
          <p:nvPr/>
        </p:nvSpPr>
        <p:spPr>
          <a:xfrm>
            <a:off x="107504" y="6315097"/>
            <a:ext cx="906549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900" b="1" dirty="0">
                <a:solidFill>
                  <a:srgbClr val="FF0000"/>
                </a:solidFill>
                <a:latin typeface="Arial Black" pitchFamily="34" charset="0"/>
              </a:rPr>
              <a:t>JESUS! O MELHOR DIRETOR E PROFESSOR DA ESCOLA SABATINA</a:t>
            </a:r>
          </a:p>
        </p:txBody>
      </p:sp>
    </p:spTree>
    <p:extLst>
      <p:ext uri="{BB962C8B-B14F-4D97-AF65-F5344CB8AC3E}">
        <p14:creationId xmlns:p14="http://schemas.microsoft.com/office/powerpoint/2010/main" val="357280719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016" y="2073037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 igreja Adventista na Divisão Sul-Americana reconhece que a Escola Sabatina é uma das marcas de qualidade do movimento adventista e que devemos fazer todo o esforço necessário para torná-la próspera, pois a saúde da igreja depende, em grande medida, da boa saúde da Escola Sabatina.</a:t>
            </a:r>
          </a:p>
        </p:txBody>
      </p:sp>
      <p:pic>
        <p:nvPicPr>
          <p:cNvPr id="4098" name="Picture 2" descr="https://abimaelmarques.files.wordpress.com/2010/05/log_ias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39"/>
            <a:ext cx="1656184" cy="161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grejaadventistado7diadepaubrasil-central.yolasite.com/resources/187785_199804526725028_163665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81" y="188640"/>
            <a:ext cx="17145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4961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3127608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itchFamily="34" charset="0"/>
              </a:rPr>
              <a:t>Ao escrever sobre a Escola Sabatina, Ellen G. White declarou: “</a:t>
            </a:r>
            <a:r>
              <a:rPr lang="pt-BR" sz="2800" i="1" dirty="0">
                <a:latin typeface="Arial Black" pitchFamily="34" charset="0"/>
              </a:rPr>
              <a:t>A obra da Escola Sabatina é importante, e todos os que se interessam na verdade devem esforçar-se por torná-la próspera... A influência que provém da Escola Sabatina deve melhorar e engrandecer a igreja</a:t>
            </a:r>
            <a:r>
              <a:rPr lang="pt-BR" sz="2800" dirty="0">
                <a:latin typeface="Arial Black" pitchFamily="34" charset="0"/>
              </a:rPr>
              <a:t>”. (CSES, p. 9).</a:t>
            </a:r>
          </a:p>
        </p:txBody>
      </p:sp>
      <p:pic>
        <p:nvPicPr>
          <p:cNvPr id="2050" name="Picture 2" descr="http://1.bp.blogspot.com/-ZBO9dYZFHHI/VRP-pykPRNI/AAAAAAAABZY/cZA7YZMiB8M/s1600/livros%2Beg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4677"/>
            <a:ext cx="5184576" cy="27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614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8" y="2204864"/>
            <a:ext cx="7285540" cy="407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7636" y="623590"/>
            <a:ext cx="62025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 Black" pitchFamily="34" charset="0"/>
              </a:rPr>
              <a:t>Passar o Vídeo: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  <a:latin typeface="Arial Black" pitchFamily="34" charset="0"/>
              </a:rPr>
              <a:t> “O que a Escola Sabatina”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127" r="16138" b="7671"/>
          <a:stretch/>
        </p:blipFill>
        <p:spPr>
          <a:xfrm>
            <a:off x="7156083" y="47974"/>
            <a:ext cx="1974219" cy="16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5895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6" t="19068" r="16667" b="6529"/>
          <a:stretch/>
        </p:blipFill>
        <p:spPr bwMode="auto">
          <a:xfrm>
            <a:off x="-27902" y="-24837"/>
            <a:ext cx="6155402" cy="68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00192" y="1835198"/>
            <a:ext cx="2664296" cy="368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OS SIGNIFICADOS DO LOGO DA ESCOLA SABATINA</a:t>
            </a:r>
          </a:p>
        </p:txBody>
      </p:sp>
    </p:spTree>
    <p:extLst>
      <p:ext uri="{BB962C8B-B14F-4D97-AF65-F5344CB8AC3E}">
        <p14:creationId xmlns:p14="http://schemas.microsoft.com/office/powerpoint/2010/main" val="401716055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43" y="1124744"/>
            <a:ext cx="4331368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" y="980728"/>
            <a:ext cx="4427983" cy="58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001" y="188640"/>
            <a:ext cx="90440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 1º LIÇÃO DA ESCOLA SABATINA</a:t>
            </a:r>
          </a:p>
        </p:txBody>
      </p:sp>
    </p:spTree>
    <p:extLst>
      <p:ext uri="{BB962C8B-B14F-4D97-AF65-F5344CB8AC3E}">
        <p14:creationId xmlns:p14="http://schemas.microsoft.com/office/powerpoint/2010/main" val="203626438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0"/>
            <a:ext cx="6480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76469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t="20317" r="26455" b="6540"/>
          <a:stretch/>
        </p:blipFill>
        <p:spPr bwMode="auto">
          <a:xfrm>
            <a:off x="66104" y="543204"/>
            <a:ext cx="9042400" cy="627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387" y="44624"/>
            <a:ext cx="91671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>
                <a:solidFill>
                  <a:srgbClr val="002060"/>
                </a:solidFill>
                <a:latin typeface="Arial Black" pitchFamily="34" charset="0"/>
              </a:rPr>
              <a:t>DESENVOLVIMENTO HISTÓRICO DA ESCOLA SABATINA</a:t>
            </a:r>
          </a:p>
        </p:txBody>
      </p:sp>
    </p:spTree>
    <p:extLst>
      <p:ext uri="{BB962C8B-B14F-4D97-AF65-F5344CB8AC3E}">
        <p14:creationId xmlns:p14="http://schemas.microsoft.com/office/powerpoint/2010/main" val="5240735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2688" r="35414" b="7047"/>
          <a:stretch/>
        </p:blipFill>
        <p:spPr bwMode="auto">
          <a:xfrm>
            <a:off x="24093" y="548680"/>
            <a:ext cx="9119907" cy="60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87" y="44624"/>
            <a:ext cx="91671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>
                <a:solidFill>
                  <a:srgbClr val="002060"/>
                </a:solidFill>
                <a:latin typeface="Arial Black" pitchFamily="34" charset="0"/>
              </a:rPr>
              <a:t>DESENVOLVIMENTO HISTÓRICO DA ESCOLA SABATINA</a:t>
            </a:r>
          </a:p>
        </p:txBody>
      </p:sp>
    </p:spTree>
    <p:extLst>
      <p:ext uri="{BB962C8B-B14F-4D97-AF65-F5344CB8AC3E}">
        <p14:creationId xmlns:p14="http://schemas.microsoft.com/office/powerpoint/2010/main" val="88502686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 t="22857" r="23182" b="7047"/>
          <a:stretch/>
        </p:blipFill>
        <p:spPr bwMode="auto">
          <a:xfrm>
            <a:off x="15641" y="548680"/>
            <a:ext cx="9128359" cy="600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87" y="44624"/>
            <a:ext cx="91671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>
                <a:solidFill>
                  <a:srgbClr val="002060"/>
                </a:solidFill>
                <a:latin typeface="Arial Black" pitchFamily="34" charset="0"/>
              </a:rPr>
              <a:t>DESENVOLVIMENTO HISTÓRICO DA ESCOLA SABATINA</a:t>
            </a:r>
          </a:p>
        </p:txBody>
      </p:sp>
    </p:spTree>
    <p:extLst>
      <p:ext uri="{BB962C8B-B14F-4D97-AF65-F5344CB8AC3E}">
        <p14:creationId xmlns:p14="http://schemas.microsoft.com/office/powerpoint/2010/main" val="187309599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7" t="22857" r="4655" b="7047"/>
          <a:stretch/>
        </p:blipFill>
        <p:spPr bwMode="auto">
          <a:xfrm>
            <a:off x="35496" y="548680"/>
            <a:ext cx="2642726" cy="600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87" y="44624"/>
            <a:ext cx="91671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>
                <a:solidFill>
                  <a:srgbClr val="002060"/>
                </a:solidFill>
                <a:latin typeface="Arial Black" pitchFamily="34" charset="0"/>
              </a:rPr>
              <a:t>DESENVOLVIMENTO HISTÓRICO DA ESCOLA SABATINA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15203" y="548680"/>
            <a:ext cx="6049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 Black" pitchFamily="34" charset="0"/>
              </a:rPr>
              <a:t>EM 2015 </a:t>
            </a:r>
            <a:br>
              <a:rPr lang="pt-BR" sz="3200" dirty="0">
                <a:solidFill>
                  <a:srgbClr val="FF0000"/>
                </a:solidFill>
                <a:latin typeface="Arial Black" pitchFamily="34" charset="0"/>
              </a:rPr>
            </a:br>
            <a:endParaRPr lang="pt-BR" sz="1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pt-BR" sz="2000" dirty="0">
                <a:latin typeface="Arial Black" pitchFamily="34" charset="0"/>
              </a:rPr>
              <a:t>Troca do Nome Informativo das Missões para Missão 360º.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1757" b="8073"/>
          <a:stretch/>
        </p:blipFill>
        <p:spPr bwMode="auto">
          <a:xfrm>
            <a:off x="2915203" y="2132856"/>
            <a:ext cx="604928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197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052131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Neste ano de 2016, a Escola Sabatina completou 163 anos. A partir daí, têm-se multiplicado em todo o mundo, e atualmente ultrapassa os 21 milhões de alunos espalhados em 209 países. É por meio desta grande escola que a maioria dos adventistas de todo o mundo é discipulada, fortalece a fé na Palavra de Deus, aprofunda a comunhão e prepara-se para o testemunho pessoal.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ECE9"/>
              </a:clrFrom>
              <a:clrTo>
                <a:srgbClr val="F0EC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6994"/>
            <a:ext cx="2182117" cy="192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127" r="16138" b="7671"/>
          <a:stretch/>
        </p:blipFill>
        <p:spPr>
          <a:xfrm>
            <a:off x="2458120" y="47974"/>
            <a:ext cx="2232248" cy="18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2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531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Curiosidades da Lição:</a:t>
            </a:r>
          </a:p>
          <a:p>
            <a:endParaRPr lang="pt-BR" sz="2800" dirty="0">
              <a:solidFill>
                <a:srgbClr val="FF0000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Passar o Vídeo </a:t>
            </a:r>
            <a:r>
              <a:rPr lang="pt-BR" sz="2800" dirty="0">
                <a:solidFill>
                  <a:srgbClr val="FF0000"/>
                </a:solidFill>
                <a:latin typeface="Arial Black" pitchFamily="34" charset="0"/>
              </a:rPr>
              <a:t>“Como a Lição da Escola Sabatina é feita (versão 2016)”.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Para quem não tem a lição na parte de Sábado tem Leituras da Semana, com os texto das perguntas. (Monstra na Lição).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Usar as perguntas pessoais Especiais no Final de cada Lição.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Diferenças entre a Lição do Professor.</a:t>
            </a:r>
          </a:p>
        </p:txBody>
      </p:sp>
      <p:pic>
        <p:nvPicPr>
          <p:cNvPr id="1026" name="Picture 2" descr="Licao_Aluno_4_Trim._2016__48923_z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786" y="4527845"/>
            <a:ext cx="1489836" cy="228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cao_Jovens_4_Trim._2016_(1)__96247_z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34896"/>
            <a:ext cx="1565349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5557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Dados de c\Dados do Usuario\Desktop\quadro comparativo 3  trim - Castelo.jpg"/>
          <p:cNvPicPr>
            <a:picLocks noChangeAspect="1" noChangeArrowheads="1"/>
          </p:cNvPicPr>
          <p:nvPr/>
        </p:nvPicPr>
        <p:blipFill>
          <a:blip r:embed="rId2" cstate="print"/>
          <a:srcRect r="5241" b="13145"/>
          <a:stretch>
            <a:fillRect/>
          </a:stretch>
        </p:blipFill>
        <p:spPr bwMode="auto">
          <a:xfrm>
            <a:off x="5436096" y="3140968"/>
            <a:ext cx="3528392" cy="361203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44624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COMO O CARTÃO DE CHAMADA DA ESCOLA SABATINA,  O QUADRO  COMPARATIVO REVELA COMO ANDA O CORAÇÃO DA IGREJA, VAMOS</a:t>
            </a:r>
          </a:p>
          <a:p>
            <a:pPr algn="ctr"/>
            <a:r>
              <a:rPr lang="pt-BR" sz="2400" dirty="0">
                <a:solidFill>
                  <a:srgbClr val="002060"/>
                </a:solidFill>
                <a:latin typeface="Arial Black" pitchFamily="34" charset="0"/>
              </a:rPr>
              <a:t>ENTÃO DAR MAIS ATENÇÃO AO CARTÃO DE CHAMADA E O QUADRO COMPARATIVO. ANALISANDO E COLOCANDO O EM PRÁTICA O SENSO DE URGÊNCIA DE ANUNCIAR A VOLTA DE CRISTO.</a:t>
            </a:r>
            <a:endParaRPr lang="pt-B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77" y="3140968"/>
            <a:ext cx="5076056" cy="3396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48810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206084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Pela graça de DEUS, farei todo esforço necessário por tornar prospera a Escola Sabatina, estudando a cada dia a Bíblia e a Lição, sendo pontual e assíduo, cumprindo a missão,  conforme meus dons. </a:t>
            </a:r>
            <a:r>
              <a:rPr lang="pt-B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AMÉM.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ECE9"/>
              </a:clrFrom>
              <a:clrTo>
                <a:srgbClr val="F0EC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72" y="-6994"/>
            <a:ext cx="2182117" cy="1923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188640"/>
            <a:ext cx="55297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VOTO DA </a:t>
            </a:r>
          </a:p>
          <a:p>
            <a:pPr algn="ctr"/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ESCOLA SABATINA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264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816363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Considerando que vivemos em um mundo globalizado, em constante mudança, a Escola Sabatina precisa se adequar a esta nova realidade. Portanto, deve tornar clara</a:t>
            </a:r>
          </a:p>
          <a:p>
            <a:pPr algn="ctr"/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 razão da sua existência, dinamizar as metodologias, capacitar os professores em atividade, formando novos líderes, para que pastoreiem e coordenem o evangelismo em sua Unidade de Ação.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127" r="16138" b="7671"/>
          <a:stretch/>
        </p:blipFill>
        <p:spPr>
          <a:xfrm>
            <a:off x="3635896" y="47974"/>
            <a:ext cx="1974219" cy="16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79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816363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Como um verdadeiro centro de formação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 desenvolvimento de discípulos, e que o seu funcionamento acontece através das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classes de Rol do Berço, Jardim da Infância, Primários, Juvenis, Adolescentes, Jovens e Adultos, proporcionando conhecimento bíblico constante, relevante e atualizado, de acordo com a faixa etária e resultando em amadurecimento spiritual e envolvimento com a missão, conforme os dons.</a:t>
            </a:r>
          </a:p>
        </p:txBody>
      </p:sp>
      <p:pic>
        <p:nvPicPr>
          <p:cNvPr id="9218" name="Picture 2" descr="AUXILIAR MEN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3"/>
          <a:stretch/>
        </p:blipFill>
        <p:spPr bwMode="auto">
          <a:xfrm>
            <a:off x="1403648" y="44624"/>
            <a:ext cx="5616624" cy="14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307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1772816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Considerando que a Escola Sabatina tem sido o principal meio de educação religiosa da Igreja Adventista do Sétimo Dia, esta torna-se responsável por manter a unidade doutrinária mundial, fortalecer a identidade adventista e aprofundar a experiência de comunhão, relacionamento e missão.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127" r="16138" b="7671"/>
          <a:stretch/>
        </p:blipFill>
        <p:spPr>
          <a:xfrm>
            <a:off x="3635896" y="47974"/>
            <a:ext cx="1974219" cy="16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21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908720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COMUNHÃO:</a:t>
            </a:r>
          </a:p>
          <a:p>
            <a:endParaRPr lang="pt-BR" sz="28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1. Chamar líderes e membros a um maior compromisso com o estudo diário da lição.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2. Estabelecer o Projeto Maná em todas as igrejas e grupos, como um incentivo ao estudo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diário e aquisição da lição.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3. Desenvolver ações locais para fomentar a aquisição, o estudo diário e a aplicação da lição.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127" r="16138" b="7671"/>
          <a:stretch/>
        </p:blipFill>
        <p:spPr>
          <a:xfrm>
            <a:off x="7156083" y="47974"/>
            <a:ext cx="1974219" cy="16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016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90872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II. RELACIONAMENTO:</a:t>
            </a:r>
          </a:p>
          <a:p>
            <a:endParaRPr lang="pt-BR" sz="1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1. Ter um lugar de destaque para a Escola Sabatina em cada evento sabático, promovido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em todos os níveis da igreja.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2. Fortalecer o compromisso e a participação dos pastores e líderes na programação da Escola Sabatina, evitando programações paralelas.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3. Conscientizar e capacitar os professores sobre sua função pastoral e discipuladora.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Sabatina.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127" r="16138" b="7671"/>
          <a:stretch/>
        </p:blipFill>
        <p:spPr>
          <a:xfrm>
            <a:off x="7156083" y="47974"/>
            <a:ext cx="1974219" cy="16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33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677009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II. RELACIONAMENTO:</a:t>
            </a:r>
          </a:p>
          <a:p>
            <a:endParaRPr lang="pt-BR" sz="1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4. Buscar meios didáticos modernos, a</a:t>
            </a:r>
            <a:r>
              <a:rPr lang="pt-BR" sz="28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fim de que se realize o estudo da lição em grupos, nos grandes eventos.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5. Promover o ciclo do aprendizado como método de ensino.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6. Integrar os Pequenos Grupos e as Unidades de Ação, a fim de resgatarmos o senso de comunidade, pastoreio e missão.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7. Utilizar a metodologia do protótipo, tendo em vista que os novos Pequenos Grupos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nasçam integrados à Escola Sabatina.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127" r="16138" b="7671"/>
          <a:stretch/>
        </p:blipFill>
        <p:spPr>
          <a:xfrm>
            <a:off x="7427810" y="47974"/>
            <a:ext cx="1716190" cy="14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9300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706045"/>
            <a:ext cx="88569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 Black" pitchFamily="34" charset="0"/>
              </a:rPr>
              <a:t>III. MISSÃO:</a:t>
            </a:r>
          </a:p>
          <a:p>
            <a:endParaRPr lang="pt-BR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1. Retomar a Escola Sabatina como o principal centro missionário de envio, através das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Duplas Missionárias e das Escolas Sabatinas Filiais.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2. Estabelecer progressivamente o Ciclo do Discipulado (fases 1, 2, 3) como estratégia</a:t>
            </a:r>
          </a:p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de apoio e desenvolvimento, inicialmente, com os novos na fé.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2127" r="16138" b="7671"/>
          <a:stretch/>
        </p:blipFill>
        <p:spPr>
          <a:xfrm>
            <a:off x="7156083" y="47974"/>
            <a:ext cx="1974219" cy="16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563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884</Words>
  <Application>Microsoft Office PowerPoint</Application>
  <PresentationFormat>Apresentação na tela (4:3)</PresentationFormat>
  <Paragraphs>61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Neemias</dc:creator>
  <cp:lastModifiedBy>Neemias e Catia Lima</cp:lastModifiedBy>
  <cp:revision>28</cp:revision>
  <dcterms:created xsi:type="dcterms:W3CDTF">2013-10-23T08:41:05Z</dcterms:created>
  <dcterms:modified xsi:type="dcterms:W3CDTF">2016-09-30T18:19:58Z</dcterms:modified>
</cp:coreProperties>
</file>