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310" r:id="rId6"/>
    <p:sldId id="259" r:id="rId7"/>
    <p:sldId id="280" r:id="rId8"/>
    <p:sldId id="288" r:id="rId9"/>
    <p:sldId id="326" r:id="rId10"/>
    <p:sldId id="287" r:id="rId11"/>
    <p:sldId id="309" r:id="rId12"/>
    <p:sldId id="289" r:id="rId13"/>
    <p:sldId id="260" r:id="rId14"/>
    <p:sldId id="311" r:id="rId15"/>
    <p:sldId id="273" r:id="rId16"/>
    <p:sldId id="312" r:id="rId17"/>
    <p:sldId id="290" r:id="rId18"/>
    <p:sldId id="327" r:id="rId19"/>
    <p:sldId id="291" r:id="rId20"/>
    <p:sldId id="313" r:id="rId21"/>
    <p:sldId id="294" r:id="rId22"/>
    <p:sldId id="274" r:id="rId23"/>
    <p:sldId id="314" r:id="rId24"/>
    <p:sldId id="275" r:id="rId25"/>
    <p:sldId id="315" r:id="rId26"/>
    <p:sldId id="293" r:id="rId27"/>
    <p:sldId id="328" r:id="rId28"/>
    <p:sldId id="292" r:id="rId29"/>
    <p:sldId id="316" r:id="rId30"/>
    <p:sldId id="295" r:id="rId31"/>
    <p:sldId id="276" r:id="rId32"/>
    <p:sldId id="317" r:id="rId33"/>
    <p:sldId id="277" r:id="rId34"/>
    <p:sldId id="318" r:id="rId35"/>
    <p:sldId id="296" r:id="rId36"/>
    <p:sldId id="329" r:id="rId37"/>
    <p:sldId id="297" r:id="rId38"/>
    <p:sldId id="319" r:id="rId39"/>
    <p:sldId id="298" r:id="rId40"/>
    <p:sldId id="261" r:id="rId41"/>
    <p:sldId id="320" r:id="rId42"/>
    <p:sldId id="262" r:id="rId43"/>
    <p:sldId id="321" r:id="rId44"/>
    <p:sldId id="300" r:id="rId45"/>
    <p:sldId id="330" r:id="rId46"/>
    <p:sldId id="299" r:id="rId47"/>
    <p:sldId id="322" r:id="rId48"/>
    <p:sldId id="301" r:id="rId49"/>
    <p:sldId id="263" r:id="rId50"/>
    <p:sldId id="323" r:id="rId51"/>
    <p:sldId id="264" r:id="rId52"/>
    <p:sldId id="324" r:id="rId53"/>
    <p:sldId id="303" r:id="rId54"/>
    <p:sldId id="331" r:id="rId55"/>
    <p:sldId id="302" r:id="rId56"/>
    <p:sldId id="325" r:id="rId57"/>
    <p:sldId id="304" r:id="rId58"/>
    <p:sldId id="265" r:id="rId59"/>
    <p:sldId id="332" r:id="rId60"/>
    <p:sldId id="271" r:id="rId61"/>
    <p:sldId id="333" r:id="rId62"/>
    <p:sldId id="306" r:id="rId63"/>
    <p:sldId id="278" r:id="rId64"/>
    <p:sldId id="279" r:id="rId65"/>
    <p:sldId id="33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55EC-A9E1-45F6-A9D2-00445A60C08A}" type="datetimeFigureOut">
              <a:rPr lang="pt-BR" smtClean="0"/>
              <a:pPr/>
              <a:t>23/04/2014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36A6-F8C1-46FB-ACE5-C55F9237A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476672"/>
            <a:ext cx="5832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Combine a visita com antecedência.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Não demore desnecessariamente. Em geral, uma visita espiritual não deve ir além de vinte minutos.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Antes de orar, pergunte se há algum pedido especial a ser feito.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Evite que a conversa se dirija a assuntos periféricos ou improdutivos.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Diante de alguma situação ou assunto complexo, aconselha-se que, posteriormente, um ancião ou, se for o caso, o pastor faça uma visita a essa família.  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75856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 smtClean="0"/>
              <a:t> </a:t>
            </a: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Romanos 8:38, 39;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 </a:t>
            </a:r>
            <a:r>
              <a:rPr lang="pt-BR" sz="2400" b="1" dirty="0" err="1" smtClean="0"/>
              <a:t>Filipenses</a:t>
            </a:r>
            <a:r>
              <a:rPr lang="pt-BR" sz="2400" b="1" dirty="0" smtClean="0"/>
              <a:t> 3:13, 14; 4:13;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err="1" smtClean="0"/>
              <a:t>Colossenses</a:t>
            </a:r>
            <a:r>
              <a:rPr lang="pt-BR" sz="2400" b="1" dirty="0" smtClean="0"/>
              <a:t> 3:16, 17; 2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Pedro 1:3, 4; 1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/>
          </a:p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João 5:4. </a:t>
            </a:r>
            <a:endParaRPr lang="pt-B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419872" y="1052736"/>
            <a:ext cx="5184576" cy="341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pt-BR" sz="2800" dirty="0" smtClean="0"/>
          </a:p>
          <a:p>
            <a:pPr>
              <a:lnSpc>
                <a:spcPct val="200000"/>
              </a:lnSpc>
            </a:pPr>
            <a:r>
              <a:rPr lang="pt-BR" sz="2800" dirty="0" smtClean="0"/>
              <a:t>• Demonstrar amor e interesse. 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• Fortalecer a experiência cristã.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• Instruir na verdade. </a:t>
            </a:r>
            <a:endParaRPr lang="pt-B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332656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importância da frequência aos cultos na igreja. </a:t>
            </a:r>
          </a:p>
          <a:p>
            <a:pPr algn="just"/>
            <a:r>
              <a:rPr lang="pt-BR" sz="2400" dirty="0" smtClean="0"/>
              <a:t>• Incentive a prática da devoção pessoal e do culto familiar. Se possível, acompanhe e ensine a fazer o culto em família. </a:t>
            </a:r>
          </a:p>
          <a:p>
            <a:pPr algn="just"/>
            <a:r>
              <a:rPr lang="pt-BR" sz="2400" dirty="0" smtClean="0"/>
              <a:t>• Ensine a observância do sábado de maneira prática. </a:t>
            </a:r>
          </a:p>
          <a:p>
            <a:pPr algn="just"/>
            <a:r>
              <a:rPr lang="pt-BR" sz="2400" dirty="0" smtClean="0"/>
              <a:t>• Motive a fazer o Seminário de Enriquecimento Espiritual. </a:t>
            </a:r>
          </a:p>
          <a:p>
            <a:pPr algn="just"/>
            <a:r>
              <a:rPr lang="pt-BR" sz="2400" dirty="0" smtClean="0"/>
              <a:t>• Leia um texto bíblico e faça um breve comentário. </a:t>
            </a:r>
          </a:p>
          <a:p>
            <a:pPr algn="just"/>
            <a:r>
              <a:rPr lang="pt-BR" sz="2400" dirty="0" smtClean="0"/>
              <a:t>• Ajude a esclarecer alguma dúvida que porventura haja sobre algum ponto doutrinário ou administrativo da igreja. </a:t>
            </a:r>
          </a:p>
          <a:p>
            <a:pPr algn="just"/>
            <a:r>
              <a:rPr lang="pt-BR" sz="2400" dirty="0" smtClean="0"/>
              <a:t>• Se possível, ore com toda a família unida. </a:t>
            </a:r>
            <a:endParaRPr lang="pt-B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268760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dirty="0" smtClean="0"/>
              <a:t>• Combine a visita com antecedência.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Não demore demasiadamente. Uma visita espiritual deve ser breve. Salvo exceções.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Antes de orar, pergunte se há algum pedido especial a ser feito.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que a conversa se dirija para assuntos periféricos ou improdutivos. </a:t>
            </a:r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788506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Com o propósito de manter a unidade da família da igreja e apoiar o pastor e os anciãos no cuidado do rebanho, o ministério de visitação aos membros é obra primordial no ministério do diaconato.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Na verdade, essa é uma tarefa para todo cristão. Cada membro da igreja deve ter parte nesse ministério, de modo a fortalecer a espiritualidade uns dos outros e desenvolver a própria experiência cristã.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Para o pastor, os anciãos, os diáconos e as diaconisas, a visitação nos lares faz parte da obra para a qual foram chamados e designados a realizar. Eles devem se dedicar a essa tarefa como parte essencial de seu ministério. Em palavras convincentes, Ellen G. White nos fala do exemplo deixado por Cristo: </a:t>
            </a:r>
            <a:endParaRPr lang="pt-B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19872" y="1484784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Salmos 23; 37:3-5; 40:1; 119:105;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err="1" smtClean="0"/>
              <a:t>Filipenses</a:t>
            </a:r>
            <a:r>
              <a:rPr lang="pt-BR" sz="2800" dirty="0" smtClean="0"/>
              <a:t> 4:6, 7; 1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Tessalonicenses 5:17;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Hebreus 10:25. </a:t>
            </a:r>
            <a:endParaRPr lang="pt-B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3068960"/>
            <a:ext cx="61474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• Reavivar a fé e o fervor espiritual. </a:t>
            </a:r>
            <a:endParaRPr lang="pt-BR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808831"/>
            <a:ext cx="55446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• Fale sobre o poder da Bíblia em nossa vida espiritual. </a:t>
            </a:r>
          </a:p>
          <a:p>
            <a:endParaRPr lang="pt-BR" sz="1000" dirty="0" smtClean="0"/>
          </a:p>
          <a:p>
            <a:r>
              <a:rPr lang="pt-BR" sz="2400" dirty="0" smtClean="0"/>
              <a:t>• Incentive a leitura diária da Palavra de Deus.</a:t>
            </a:r>
          </a:p>
          <a:p>
            <a:endParaRPr lang="pt-BR" sz="1000" dirty="0" smtClean="0"/>
          </a:p>
          <a:p>
            <a:r>
              <a:rPr lang="pt-BR" sz="2400" dirty="0" smtClean="0"/>
              <a:t> • Ressalte a importância da devoção pessoal. </a:t>
            </a:r>
          </a:p>
          <a:p>
            <a:endParaRPr lang="pt-BR" sz="1000" dirty="0" smtClean="0"/>
          </a:p>
          <a:p>
            <a:r>
              <a:rPr lang="pt-BR" sz="2400" dirty="0" smtClean="0"/>
              <a:t>• Motive a frequência aos cultos e reuniões da igreja. </a:t>
            </a:r>
          </a:p>
          <a:p>
            <a:endParaRPr lang="pt-BR" sz="1000" dirty="0" smtClean="0"/>
          </a:p>
          <a:p>
            <a:r>
              <a:rPr lang="pt-BR" sz="2400" dirty="0" smtClean="0"/>
              <a:t>• Leia uma passagem bíblica. </a:t>
            </a:r>
          </a:p>
          <a:p>
            <a:endParaRPr lang="pt-BR" sz="1000" dirty="0" smtClean="0"/>
          </a:p>
          <a:p>
            <a:r>
              <a:rPr lang="pt-BR" sz="2400" dirty="0" smtClean="0"/>
              <a:t>• Ore. </a:t>
            </a:r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548680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palavras de repreensão ou de condenação. “Ameaças religiosas” dificilmente surtem efeitos positivos.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Deixe com a pessoa alguma literatura apropriada.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Não faça perguntas indiscretas. Por exemplo: “Você cometeu algum pecado grave?”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Se, voluntariamente, a pessoa expressar o motivo de sua apatia espiritual (pecado, desânimo, decepção com Deus ou com a igreja, etc.), procure encontrar palavras e meios para ajudá-la de forma específica. </a:t>
            </a:r>
            <a:endParaRPr lang="pt-B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203848" y="1412776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O planejamento para a visitação deve ser feito nas reuniões da comissão dos diáconos e das diaconisas em comum acordo com os anciãos e o pastor do distrito. Assim se pode evitar que sejam feitas visitas em excesso a algumas famílias, enquanto outras são negligenciadas.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Orientações práticas para um ministério eficaz de visitação são dadas a seguir: </a:t>
            </a:r>
            <a:endParaRPr lang="pt-B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347864" y="1196752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Salmos 34:18, 19; 51:10, 12; 84:1, 2;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Provérbios 2:1-5;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Jeremias 15:16;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Mateus 11:28-30;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Hebreus 4:15, 16; 10:25; 12:2;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1 João 2:1. </a:t>
            </a:r>
            <a:endParaRPr lang="pt-B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2348880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Demonstrar atenção, carinho e interesse.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Levar conforto espiritual e fortalecer a esperança na breve volta de Jesus. </a:t>
            </a:r>
            <a:endParaRPr lang="pt-B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620688"/>
            <a:ext cx="5760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• Pergunte sobre boas coisas do passado.</a:t>
            </a:r>
          </a:p>
          <a:p>
            <a:pPr algn="just"/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Se for apropriado, cante hinos de louvor durante a visita.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Leia a Bíblia (histórias, milagres).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400" dirty="0" smtClean="0"/>
              <a:t>• Fale sobre a importância da fé e da perseverança nos caminhos de Deus.</a:t>
            </a:r>
          </a:p>
          <a:p>
            <a:pPr algn="just"/>
            <a:r>
              <a:rPr lang="pt-BR" sz="2400" dirty="0" smtClean="0"/>
              <a:t> </a:t>
            </a:r>
            <a:endParaRPr lang="pt-BR" sz="800" dirty="0" smtClean="0"/>
          </a:p>
          <a:p>
            <a:pPr algn="just"/>
            <a:r>
              <a:rPr lang="pt-BR" sz="2400" dirty="0" smtClean="0"/>
              <a:t>• Tente identificar alguma necessidade específica que deva ser suprida pela igreja.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Faça uma oração. </a:t>
            </a:r>
            <a:endParaRPr lang="pt-B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764704"/>
            <a:ext cx="576064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           </a:t>
            </a:r>
            <a:endParaRPr lang="pt-BR" sz="3200" b="1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de forma clara e audível.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Ressalte a importância da experiência e sabedoria dos idosos para a família e para a sociedade.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 • Se for cantar um hino, pergunte qual é o hino preferido da pessoa.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Pergunte se ela gostaria de receber outras visitas e, de acordo com o interesse, envolva outras pessoas da igreja nesse tipo de visitação. </a:t>
            </a:r>
            <a:endParaRPr lang="pt-B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91880" y="170080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Salmos 27:1; 62:5, 6;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Isaías 25:9; João 14:1-3;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 Hebreus 10:35;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2 Pedro 3:13;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Apocalipse 2:10; 11:15; 22:20.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844824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 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800" dirty="0" smtClean="0"/>
              <a:t>• Demonstrar atenção e interesse. </a:t>
            </a:r>
          </a:p>
          <a:p>
            <a:endParaRPr lang="pt-BR" sz="2800" dirty="0" smtClean="0"/>
          </a:p>
          <a:p>
            <a:r>
              <a:rPr lang="pt-BR" sz="2800" dirty="0" smtClean="0"/>
              <a:t>• Motivar a comunhão com Deus. </a:t>
            </a:r>
            <a:endParaRPr lang="pt-B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908720"/>
            <a:ext cx="59046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 </a:t>
            </a:r>
            <a:r>
              <a:rPr lang="pt-BR" sz="2400" dirty="0" smtClean="0"/>
              <a:t>• De preferência, fale sobre assuntos alegres e que despertem esperança e paz.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Demonstre otimismo quanto à recuperação do paciente.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Leia um texto bíblico apropriado.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Tente identificar alguma necessidade específica que deva ser suprida pela igreja.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Além da recuperação da saúde, pergunte se há algum pedido especial de oração. </a:t>
            </a:r>
            <a:endParaRPr lang="pt-BR" sz="24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Ore pela restauração da saúde do doente e por toda a sua família.</a:t>
            </a:r>
            <a:endParaRPr lang="pt-B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335846"/>
            <a:ext cx="590465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100" b="1" dirty="0" smtClean="0"/>
          </a:p>
          <a:p>
            <a:pPr algn="just"/>
            <a:r>
              <a:rPr lang="pt-BR" sz="2100" dirty="0" smtClean="0"/>
              <a:t>• Busque informação no hospital sobre os horários de visitação e assegure-se de estar dentro do horário especificado</a:t>
            </a:r>
            <a:r>
              <a:rPr lang="pt-BR" sz="2100" dirty="0" smtClean="0"/>
              <a:t>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Verifique se o paciente tem alguma restrição médica quanto a receber visitas.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Não permaneça mais que alguns minutos.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Você não é médico. Portanto, não receite nada para o paciente.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• Não faça perguntas detalhadas sobre a enfermidade nem sobre o tratamento. </a:t>
            </a:r>
            <a:endParaRPr lang="pt-BR" sz="2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 • Se houver outros pacientes no mesmo aposento, ofereça-se para orar com eles também</a:t>
            </a:r>
            <a:r>
              <a:rPr lang="pt-BR" sz="2100" dirty="0" smtClean="0"/>
              <a:t>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100" dirty="0" smtClean="0"/>
              <a:t> • Deixe alguma literatura religiosa e pergunte se eles têm interesse em receber visitas de outras pessoas da igreja. </a:t>
            </a:r>
            <a:endParaRPr lang="pt-BR" sz="21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19872" y="808310"/>
            <a:ext cx="4572000" cy="4420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pt-BR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 João 14:16;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Salmos 23; 27:1;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Romanos 8:38, 39;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Romanos 8:26-28;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2400" dirty="0" smtClean="0"/>
              <a:t>Apocalipse 21:4. </a:t>
            </a:r>
            <a:endParaRPr lang="pt-B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347864" y="2636912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/>
          </a:p>
          <a:p>
            <a:r>
              <a:rPr lang="pt-BR" sz="2800" dirty="0" smtClean="0"/>
              <a:t>• Levar simpatia e conforto. </a:t>
            </a:r>
            <a:endParaRPr lang="pt-B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052736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presença de Deus e como o Espírito Santo pode dar forças para superar a tristeza e a saudade.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promessa de Deus de que um dia estaremos libertos do poder do pecado e da morte. Incentive o enlutado a crer e aceitar.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• Ore pedindo que Deus conforte toda a família. </a:t>
            </a:r>
            <a:endParaRPr lang="pt-B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052736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 </a:t>
            </a:r>
            <a:r>
              <a:rPr lang="pt-BR" sz="2400" dirty="0" smtClean="0"/>
              <a:t>• Volte a visitar o enlutado alguns dias após o sepultamento do ente querido. Esse é o momento mais crítico.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Ofereça-se para ajudar a família em algumas tarefas da casa.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Deixe um telefone de contato e insista para que haja comunicação caso necessitem de apoio. </a:t>
            </a:r>
            <a:endParaRPr lang="pt-B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491880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• João 11:25, 26; </a:t>
            </a:r>
          </a:p>
          <a:p>
            <a:endParaRPr lang="pt-BR" sz="2400" dirty="0" smtClean="0"/>
          </a:p>
          <a:p>
            <a:r>
              <a:rPr lang="pt-BR" sz="2400" dirty="0" smtClean="0"/>
              <a:t>1 Coríntios 15:50-55;</a:t>
            </a:r>
          </a:p>
          <a:p>
            <a:endParaRPr lang="pt-BR" sz="2400" dirty="0" smtClean="0"/>
          </a:p>
          <a:p>
            <a:r>
              <a:rPr lang="pt-BR" sz="2400" dirty="0" smtClean="0"/>
              <a:t> 1 Tessalonicenses 4:13-18;</a:t>
            </a:r>
          </a:p>
          <a:p>
            <a:endParaRPr lang="pt-BR" sz="2400" dirty="0" smtClean="0"/>
          </a:p>
          <a:p>
            <a:r>
              <a:rPr lang="pt-BR" sz="2400" dirty="0" smtClean="0"/>
              <a:t> Apocalipse 21:1-4. </a:t>
            </a:r>
            <a:endParaRPr lang="pt-BR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1412776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Mostrar interesse e companheirismo cristãos.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Conhecer de perto as necessidades de cada família.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Incentivar a consagração e a vida devocional. </a:t>
            </a:r>
            <a:endParaRPr lang="pt-B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203848" y="2204864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 </a:t>
            </a:r>
            <a:endParaRPr lang="pt-BR" sz="2800" b="1" dirty="0" smtClean="0"/>
          </a:p>
          <a:p>
            <a:endParaRPr lang="pt-BR" sz="2800" b="1" dirty="0" smtClean="0"/>
          </a:p>
          <a:p>
            <a:r>
              <a:rPr lang="pt-BR" sz="2800" dirty="0" smtClean="0"/>
              <a:t>• Levar companheirismo cristão.</a:t>
            </a:r>
          </a:p>
          <a:p>
            <a:endParaRPr lang="pt-BR" sz="2800" dirty="0" smtClean="0"/>
          </a:p>
          <a:p>
            <a:r>
              <a:rPr lang="pt-BR" sz="2800" dirty="0" smtClean="0"/>
              <a:t> • Demonstrar atenção e interesse </a:t>
            </a:r>
            <a:endParaRPr lang="pt-BR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491880" y="134076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• Fale sobre a importância dessa pessoa para Deus e para a igreja. </a:t>
            </a:r>
          </a:p>
          <a:p>
            <a:endParaRPr lang="pt-BR" sz="2400" dirty="0" smtClean="0"/>
          </a:p>
          <a:p>
            <a:r>
              <a:rPr lang="pt-BR" sz="2400" dirty="0" smtClean="0"/>
              <a:t>• Leia um texto bíblico e faça um breve comentário. </a:t>
            </a:r>
          </a:p>
          <a:p>
            <a:endParaRPr lang="pt-BR" sz="2400" dirty="0" smtClean="0"/>
          </a:p>
          <a:p>
            <a:r>
              <a:rPr lang="pt-BR" sz="2400" dirty="0" smtClean="0"/>
              <a:t>• Incentive a presença aos cultos e programações da igreja. </a:t>
            </a:r>
          </a:p>
          <a:p>
            <a:endParaRPr lang="pt-BR" sz="2400" dirty="0" smtClean="0"/>
          </a:p>
          <a:p>
            <a:r>
              <a:rPr lang="pt-BR" sz="2400" dirty="0" smtClean="0"/>
              <a:t>• Ore. </a:t>
            </a:r>
            <a:endParaRPr lang="pt-B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772816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</a:t>
            </a:r>
            <a:r>
              <a:rPr lang="pt-BR" sz="2400" dirty="0" smtClean="0"/>
              <a:t>Não dê a impressão de que viver sozinho seja algo anormal. Há pessoas que estão sozinhas por causa de alguma circunstância especial e há pessoas que simplesmente optaram por isso.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Evite uma abordagem </a:t>
            </a:r>
            <a:r>
              <a:rPr lang="pt-BR" sz="2400" dirty="0" smtClean="0"/>
              <a:t>específica</a:t>
            </a:r>
            <a:r>
              <a:rPr lang="pt-BR" sz="2400" dirty="0" smtClean="0"/>
              <a:t>, mencionando o fato de viver sozinho, ou de não ter casado. Trate como trataria qualquer outro membro da igreja. </a:t>
            </a:r>
            <a:endParaRPr lang="pt-BR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elma.luz.DSA\Pictures\Minhas digitalizações\digitalizar0060.jpg"/>
          <p:cNvPicPr>
            <a:picLocks noChangeAspect="1" noChangeArrowheads="1"/>
          </p:cNvPicPr>
          <p:nvPr/>
        </p:nvPicPr>
        <p:blipFill>
          <a:blip r:embed="rId3" cstate="print"/>
          <a:srcRect l="7407" r="1852"/>
          <a:stretch>
            <a:fillRect/>
          </a:stretch>
        </p:blipFill>
        <p:spPr bwMode="auto">
          <a:xfrm>
            <a:off x="3995936" y="404664"/>
            <a:ext cx="3600400" cy="58353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980728"/>
            <a:ext cx="59046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Fale sobre a importância que a pessoa tem para Deus e para a igreja.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Leia um texto bíblico e faça um breve comentário.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Incentive a frequência aos cultos e às programações da igreja. 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• Motive os irmãos a adquirir a literatura da igreja (Meditações Diárias, Lição da Escola Sabatina, Revista Adventista e outras).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400" dirty="0" smtClean="0"/>
              <a:t> • Se possível, ore com toda a família unida. 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1438</Words>
  <Application>Microsoft Office PowerPoint</Application>
  <PresentationFormat>Apresentação na tela (4:3)</PresentationFormat>
  <Paragraphs>207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39</cp:revision>
  <dcterms:created xsi:type="dcterms:W3CDTF">2014-03-10T13:30:54Z</dcterms:created>
  <dcterms:modified xsi:type="dcterms:W3CDTF">2014-04-23T18:32:11Z</dcterms:modified>
</cp:coreProperties>
</file>