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bold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36139"/>
    <a:srgbClr val="CC0066"/>
    <a:srgbClr val="01354D"/>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4660"/>
  </p:normalViewPr>
  <p:slideViewPr>
    <p:cSldViewPr snapToGrid="0">
      <p:cViewPr>
        <p:scale>
          <a:sx n="80" d="100"/>
          <a:sy n="80" d="100"/>
        </p:scale>
        <p:origin x="1134" y="252"/>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01/11/2020</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01/11/2020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11/1/2020</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11/1/2020</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2017989" y="14389"/>
            <a:ext cx="69384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00099"/>
                </a:solidFill>
                <a:effectLst>
                  <a:outerShdw blurRad="38100" dist="19050" dir="2700000" algn="tl" rotWithShape="0">
                    <a:schemeClr val="dk1">
                      <a:alpha val="40000"/>
                    </a:schemeClr>
                  </a:outerShdw>
                </a:effectLst>
                <a:latin typeface="Arial Black" panose="020B0A04020102020204" pitchFamily="34" charset="0"/>
              </a:rPr>
              <a:t>Crise de identidade</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01</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84658"/>
            <a:ext cx="7264033"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"Venham, pois, e vamos discutir a questão. Ainda que os pecados de vocês sejam como o escarlate, eles se tornarão brancos como a neve; ainda que sejam vermelhos como o carmesim, eles se tornarão como a lã" (</a:t>
            </a:r>
            <a:r>
              <a:rPr lang="pt-BR" altLang="pt-BR" sz="1200" i="1" dirty="0" err="1">
                <a:latin typeface="Arial Black" panose="020B0A04020102020204" pitchFamily="34" charset="0"/>
                <a:cs typeface="Arial" panose="020B0604020202020204" pitchFamily="34" charset="0"/>
              </a:rPr>
              <a:t>Is</a:t>
            </a:r>
            <a:r>
              <a:rPr lang="pt-BR" altLang="pt-BR" sz="1200" i="1" dirty="0">
                <a:latin typeface="Arial Black" panose="020B0A04020102020204" pitchFamily="34" charset="0"/>
                <a:cs typeface="Arial" panose="020B0604020202020204" pitchFamily="34" charset="0"/>
              </a:rPr>
              <a:t> 1:18).</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40387"/>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0099"/>
                </a:solidFill>
                <a:effectLst>
                  <a:outerShdw blurRad="38100" dist="19050" dir="2700000" algn="tl" rotWithShape="0">
                    <a:schemeClr val="dk1">
                      <a:alpha val="40000"/>
                    </a:schemeClr>
                  </a:outerShdw>
                </a:effectLst>
                <a:latin typeface="Arial Black" panose="020B0A04020102020204" pitchFamily="34" charset="0"/>
              </a:rPr>
              <a:t>LIÇÃO 01</a:t>
            </a:r>
          </a:p>
        </p:txBody>
      </p:sp>
      <p:sp>
        <p:nvSpPr>
          <p:cNvPr id="16" name="Retângulo 15"/>
          <p:cNvSpPr>
            <a:spLocks noChangeArrowheads="1"/>
          </p:cNvSpPr>
          <p:nvPr/>
        </p:nvSpPr>
        <p:spPr bwMode="auto">
          <a:xfrm>
            <a:off x="1517314" y="4296092"/>
            <a:ext cx="7252217"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25000"/>
                  </a:schemeClr>
                </a:solidFill>
                <a:latin typeface="Arial Black" panose="020B0A04020102020204" pitchFamily="34" charset="0"/>
                <a:cs typeface="Arial" panose="020B0604020202020204" pitchFamily="34" charset="0"/>
              </a:rPr>
              <a:t>LEITURAS DA SEMANA: </a:t>
            </a:r>
            <a:r>
              <a:rPr lang="nl-NL" altLang="pt-BR" sz="1200" dirty="0">
                <a:solidFill>
                  <a:schemeClr val="bg2">
                    <a:lumMod val="25000"/>
                  </a:schemeClr>
                </a:solidFill>
                <a:latin typeface="Arial Black" panose="020B0A04020102020204" pitchFamily="34" charset="0"/>
                <a:cs typeface="Arial" panose="020B0604020202020204" pitchFamily="34" charset="0"/>
              </a:rPr>
              <a:t>Is 1; 5:1-7</a:t>
            </a:r>
            <a:endParaRPr lang="pt-BR" altLang="pt-BR" sz="1200" dirty="0">
              <a:solidFill>
                <a:schemeClr val="bg2">
                  <a:lumMod val="25000"/>
                </a:schemeClr>
              </a:solidFill>
              <a:latin typeface="Arial Black" panose="020B0A04020102020204" pitchFamily="34" charset="0"/>
              <a:cs typeface="Arial" panose="020B0604020202020204" pitchFamily="34" charset="0"/>
            </a:endParaRPr>
          </a:p>
        </p:txBody>
      </p:sp>
      <p:pic>
        <p:nvPicPr>
          <p:cNvPr id="2" name="Imagem 1">
            <a:extLst>
              <a:ext uri="{FF2B5EF4-FFF2-40B4-BE49-F238E27FC236}">
                <a16:creationId xmlns:a16="http://schemas.microsoft.com/office/drawing/2014/main" id="{84350001-FD95-472F-84F5-F1EA7CC47AF3}"/>
              </a:ext>
            </a:extLst>
          </p:cNvPr>
          <p:cNvPicPr>
            <a:picLocks noChangeAspect="1"/>
          </p:cNvPicPr>
          <p:nvPr/>
        </p:nvPicPr>
        <p:blipFill>
          <a:blip r:embed="rId3"/>
          <a:stretch>
            <a:fillRect/>
          </a:stretch>
        </p:blipFill>
        <p:spPr>
          <a:xfrm>
            <a:off x="35981" y="27781"/>
            <a:ext cx="1455845" cy="2088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2BCB6830-9CED-4942-A04D-C3BACDB3E46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4008480" y="524734"/>
            <a:ext cx="2729486" cy="2289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Comer ou ser devorado (</a:t>
            </a:r>
            <a:r>
              <a:rPr lang="pt-BR" sz="2000" b="1" dirty="0" err="1">
                <a:solidFill>
                  <a:schemeClr val="tx1"/>
                </a:solidFill>
                <a:latin typeface="Arial Black" panose="020B0A04020102020204" pitchFamily="34" charset="0"/>
              </a:rPr>
              <a:t>Is</a:t>
            </a:r>
            <a:r>
              <a:rPr lang="pt-BR" sz="2000" b="1" dirty="0">
                <a:solidFill>
                  <a:schemeClr val="tx1"/>
                </a:solidFill>
                <a:latin typeface="Arial Black" panose="020B0A04020102020204" pitchFamily="34" charset="0"/>
              </a:rPr>
              <a:t> 1:19-31)</a:t>
            </a: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123002"/>
            <a:ext cx="738003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Isaías 1 reiterou e aplicou as palavras de Moisés, registradas quando a aliança com Israel havia sido estabelecida: “Hoje tomo o céu e a Terra por testemunhas contra vocês, que lhes propus a vida e a morte, a bênção e a maldição”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30:19, 20). Essas palavras de Moisés resumem a sequência de advertências, bênçãos e maldições que concluem o estabelecimento da aliança em Deuteronômio 27-30. Os elementos dessa aliança incluem (1) recapitulação do que Deus havia feito por eles; (2) condições/estipulações (mandamentos) a ser observadas para que a aliança fosse mantida; (3) referência a testemunhas; e (4) bênçãos e maldições a fim de advertir o povo do que aconteceria caso eles violassem as condições da aliança. Os benefícios da aliança eram surpreendentes, mas, se Israel quebrasse o acordo, estaria em pior situação do que nunca.</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15" name="Picture 13" descr="Imagem relacionada">
            <a:extLst>
              <a:ext uri="{FF2B5EF4-FFF2-40B4-BE49-F238E27FC236}">
                <a16:creationId xmlns:a16="http://schemas.microsoft.com/office/drawing/2014/main" id="{655AC565-6F9A-4637-BC84-DB52A3ED9A00}"/>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sp>
        <p:nvSpPr>
          <p:cNvPr id="17" name="Retângulo 16">
            <a:extLst>
              <a:ext uri="{FF2B5EF4-FFF2-40B4-BE49-F238E27FC236}">
                <a16:creationId xmlns:a16="http://schemas.microsoft.com/office/drawing/2014/main" id="{87E75D3F-2B2C-4438-B66F-D22DB85434A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6" name="Retângulo 15">
            <a:extLst>
              <a:ext uri="{FF2B5EF4-FFF2-40B4-BE49-F238E27FC236}">
                <a16:creationId xmlns:a16="http://schemas.microsoft.com/office/drawing/2014/main" id="{A7D6ED1D-546F-4C68-94D3-B23D9119E812}"/>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25000"/>
                  </a:schemeClr>
                </a:solidFill>
                <a:latin typeface="Arial Black" panose="020B0A04020102020204" pitchFamily="34" charset="0"/>
                <a:cs typeface="Arial" panose="020B0604020202020204" pitchFamily="34" charset="0"/>
              </a:rPr>
              <a:t>LEITURAS DA SEMANA: </a:t>
            </a:r>
            <a:r>
              <a:rPr lang="nl-NL" altLang="pt-BR" sz="1200" dirty="0">
                <a:solidFill>
                  <a:schemeClr val="bg2">
                    <a:lumMod val="25000"/>
                  </a:schemeClr>
                </a:solidFill>
                <a:latin typeface="Arial Black" panose="020B0A04020102020204" pitchFamily="34" charset="0"/>
                <a:cs typeface="Arial" panose="020B0604020202020204" pitchFamily="34" charset="0"/>
              </a:rPr>
              <a:t>Is 1; 5:1-7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21" name="Imagem 20">
            <a:extLst>
              <a:ext uri="{FF2B5EF4-FFF2-40B4-BE49-F238E27FC236}">
                <a16:creationId xmlns:a16="http://schemas.microsoft.com/office/drawing/2014/main" id="{248952B7-8171-4EDF-9B1C-EDA2EFEAE2E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380350" y="-18626"/>
            <a:ext cx="1716818" cy="947792"/>
          </a:xfrm>
          <a:prstGeom prst="rect">
            <a:avLst/>
          </a:prstGeom>
          <a:ln>
            <a:noFill/>
          </a:ln>
          <a:effectLst>
            <a:softEdge rad="112500"/>
          </a:effectLst>
        </p:spPr>
      </p:pic>
      <p:pic>
        <p:nvPicPr>
          <p:cNvPr id="22" name="Imagem 21">
            <a:extLst>
              <a:ext uri="{FF2B5EF4-FFF2-40B4-BE49-F238E27FC236}">
                <a16:creationId xmlns:a16="http://schemas.microsoft.com/office/drawing/2014/main" id="{7D56DFF2-836A-44C6-980F-915E95AD76D4}"/>
              </a:ext>
            </a:extLst>
          </p:cNvPr>
          <p:cNvPicPr>
            <a:picLocks noChangeAspect="1"/>
          </p:cNvPicPr>
          <p:nvPr/>
        </p:nvPicPr>
        <p:blipFill>
          <a:blip r:embed="rId5"/>
          <a:stretch>
            <a:fillRect/>
          </a:stretch>
        </p:blipFill>
        <p:spPr>
          <a:xfrm>
            <a:off x="8253620" y="3738900"/>
            <a:ext cx="887897" cy="1144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8" name="Picture 2" descr="Moisés: Intercede pelo povo de Deus I">
            <a:extLst>
              <a:ext uri="{FF2B5EF4-FFF2-40B4-BE49-F238E27FC236}">
                <a16:creationId xmlns:a16="http://schemas.microsoft.com/office/drawing/2014/main" id="{91F029EA-6997-4840-AD10-E4615F6B16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3065" y="1187170"/>
            <a:ext cx="1680898" cy="2293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sinistro cântico de amor (</a:t>
            </a:r>
            <a:r>
              <a:rPr lang="pt-BR" sz="2000" b="1" dirty="0" err="1">
                <a:solidFill>
                  <a:schemeClr val="tx1"/>
                </a:solidFill>
                <a:latin typeface="Arial Black" panose="020B0A04020102020204" pitchFamily="34" charset="0"/>
              </a:rPr>
              <a:t>Is</a:t>
            </a:r>
            <a:r>
              <a:rPr lang="pt-BR" sz="2000" b="1" dirty="0">
                <a:solidFill>
                  <a:schemeClr val="tx1"/>
                </a:solidFill>
                <a:latin typeface="Arial Black" panose="020B0A04020102020204" pitchFamily="34" charset="0"/>
              </a:rPr>
              <a:t> 5:1-7)</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30" y="1208029"/>
            <a:ext cx="738627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10. Leia o cântico de Isaías 5:1-7. Qual é o significado dessa parábola?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FF0000"/>
                </a:solidFill>
                <a:latin typeface="Arial Black" panose="020B0A04020102020204" pitchFamily="34" charset="0"/>
                <a:cs typeface="Arial" panose="020B0604020202020204" pitchFamily="34" charset="0"/>
              </a:rPr>
              <a:t>11. O que o Senhor quis dizer em Isaías 5:4: "Que mais se podia fazer à Minha vinha, que Eu não lhe tenha feito”?</a:t>
            </a: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Considere o conceito encontrado em Isaías 5:4, sobre o "que mais se podia fazer à vinha". À luz do sacrifício feito na cruz pelas nossas transgressões, o que mais poderia ter sido feito por nós? Isso nos dá certeza de salvação e nos leva ao arrependimento e mudança de vida?</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12" name="Picture 13" descr="Imagem relacionada">
            <a:extLst>
              <a:ext uri="{FF2B5EF4-FFF2-40B4-BE49-F238E27FC236}">
                <a16:creationId xmlns:a16="http://schemas.microsoft.com/office/drawing/2014/main" id="{C8DC0D49-EB02-4BED-81F9-4ECE5A4A2CD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sp>
        <p:nvSpPr>
          <p:cNvPr id="13" name="Retângulo 12">
            <a:extLst>
              <a:ext uri="{FF2B5EF4-FFF2-40B4-BE49-F238E27FC236}">
                <a16:creationId xmlns:a16="http://schemas.microsoft.com/office/drawing/2014/main" id="{FC7A4FDF-8062-4C57-9B2F-9F36705FB83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pic>
        <p:nvPicPr>
          <p:cNvPr id="17" name="Picture 2" descr="Resultado de imagem para O decreto de Artaxerxes">
            <a:extLst>
              <a:ext uri="{FF2B5EF4-FFF2-40B4-BE49-F238E27FC236}">
                <a16:creationId xmlns:a16="http://schemas.microsoft.com/office/drawing/2014/main" id="{4A5164D5-0D45-4639-BEDE-5C723CB32C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7068" y="1445753"/>
            <a:ext cx="1575372" cy="16463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Retângulo 19">
            <a:extLst>
              <a:ext uri="{FF2B5EF4-FFF2-40B4-BE49-F238E27FC236}">
                <a16:creationId xmlns:a16="http://schemas.microsoft.com/office/drawing/2014/main" id="{5526030F-5CA7-45D7-BA64-2EB55890BB5F}"/>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25000"/>
                  </a:schemeClr>
                </a:solidFill>
                <a:latin typeface="Arial Black" panose="020B0A04020102020204" pitchFamily="34" charset="0"/>
                <a:cs typeface="Arial" panose="020B0604020202020204" pitchFamily="34" charset="0"/>
              </a:rPr>
              <a:t>LEITURAS DA SEMANA: </a:t>
            </a:r>
            <a:r>
              <a:rPr lang="nl-NL" altLang="pt-BR" sz="1200" dirty="0">
                <a:solidFill>
                  <a:schemeClr val="bg2">
                    <a:lumMod val="25000"/>
                  </a:schemeClr>
                </a:solidFill>
                <a:latin typeface="Arial Black" panose="020B0A04020102020204" pitchFamily="34" charset="0"/>
                <a:cs typeface="Arial" panose="020B0604020202020204" pitchFamily="34" charset="0"/>
              </a:rPr>
              <a:t>Is 1; 5:1-7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21" name="Imagem 20">
            <a:extLst>
              <a:ext uri="{FF2B5EF4-FFF2-40B4-BE49-F238E27FC236}">
                <a16:creationId xmlns:a16="http://schemas.microsoft.com/office/drawing/2014/main" id="{0CCD0223-9547-4EB0-AA41-6D383ADC6476}"/>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7380350" y="-18626"/>
            <a:ext cx="1716818" cy="947792"/>
          </a:xfrm>
          <a:prstGeom prst="rect">
            <a:avLst/>
          </a:prstGeom>
          <a:ln>
            <a:noFill/>
          </a:ln>
          <a:effectLst>
            <a:softEdge rad="112500"/>
          </a:effectLst>
        </p:spPr>
      </p:pic>
      <p:pic>
        <p:nvPicPr>
          <p:cNvPr id="23" name="Imagem 22">
            <a:extLst>
              <a:ext uri="{FF2B5EF4-FFF2-40B4-BE49-F238E27FC236}">
                <a16:creationId xmlns:a16="http://schemas.microsoft.com/office/drawing/2014/main" id="{894D2BE0-BFAD-4CF7-9E30-F3673AE8917B}"/>
              </a:ext>
            </a:extLst>
          </p:cNvPr>
          <p:cNvPicPr>
            <a:picLocks noChangeAspect="1"/>
          </p:cNvPicPr>
          <p:nvPr/>
        </p:nvPicPr>
        <p:blipFill>
          <a:blip r:embed="rId7"/>
          <a:stretch>
            <a:fillRect/>
          </a:stretch>
        </p:blipFill>
        <p:spPr>
          <a:xfrm>
            <a:off x="8253620" y="3738900"/>
            <a:ext cx="887897" cy="1144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sinistro cântico de amor (</a:t>
            </a:r>
            <a:r>
              <a:rPr lang="pt-BR" sz="2000" b="1" dirty="0" err="1">
                <a:solidFill>
                  <a:schemeClr val="tx1"/>
                </a:solidFill>
                <a:latin typeface="Arial Black" panose="020B0A04020102020204" pitchFamily="34" charset="0"/>
              </a:rPr>
              <a:t>Is</a:t>
            </a:r>
            <a:r>
              <a:rPr lang="pt-BR" sz="2000" b="1" dirty="0">
                <a:solidFill>
                  <a:schemeClr val="tx1"/>
                </a:solidFill>
                <a:latin typeface="Arial Black" panose="020B0A04020102020204" pitchFamily="34" charset="0"/>
              </a:rPr>
              <a:t> 5:1-7)</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139042"/>
            <a:ext cx="7380039"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Deus explicou o significado da parábola somente no final, no verso 7. Ao usar uma parábola, Ele fez com que o povo se examinasse objetivamente, a fim de admitir sua verdadeira condição. Deus usou efetivamente essa abordagem com o rei Davi Quando pecamos, Deus não nos afasta de Si, removendo Sua proteção e nos destruindo. Ele pacientemente nos dá uma oportunidade de receber perdão (2Pe 3:9). O Senhor não elimina ninguém que atenda ao Seu convite, mas apela enquanto há esperança de resposta. O Senhor não aceita imediatamente o “não” como resposta porque sabe que somos ignorantes e enganados pelo pecado. Se rejeitarmos persistentemente os apelos de Deus por meio de Seu Espírito, a situação pode ficar finalmente irreversível. Afastar-se de Cristo é perigoso. Há um limite para o que Deus pode fazer, porque Ele respeita nossa livre escolha.</a:t>
            </a:r>
          </a:p>
          <a:p>
            <a:pPr algn="just">
              <a:lnSpc>
                <a:spcPct val="100000"/>
              </a:lnSpc>
              <a:spcBef>
                <a:spcPct val="0"/>
              </a:spcBef>
              <a:buNone/>
            </a:pPr>
            <a:endParaRPr lang="pt-BR" altLang="pt-BR" sz="1600" dirty="0">
              <a:latin typeface="Arial Black" panose="020B0A04020102020204" pitchFamily="34" charset="0"/>
              <a:cs typeface="Arial" panose="020B0604020202020204" pitchFamily="34" charset="0"/>
            </a:endParaRP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5" name="Picture 13" descr="Imagem relacionada">
            <a:extLst>
              <a:ext uri="{FF2B5EF4-FFF2-40B4-BE49-F238E27FC236}">
                <a16:creationId xmlns:a16="http://schemas.microsoft.com/office/drawing/2014/main" id="{F95FFF39-7429-47FF-A638-4500CFD01125}"/>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sp>
        <p:nvSpPr>
          <p:cNvPr id="17" name="Retângulo 16">
            <a:extLst>
              <a:ext uri="{FF2B5EF4-FFF2-40B4-BE49-F238E27FC236}">
                <a16:creationId xmlns:a16="http://schemas.microsoft.com/office/drawing/2014/main" id="{0078DBB2-5F7E-49BB-828C-BC5777E9C92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pic>
        <p:nvPicPr>
          <p:cNvPr id="6146" name="Picture 2" descr="Resultado de imagem para O decreto de Artaxerxes">
            <a:extLst>
              <a:ext uri="{FF2B5EF4-FFF2-40B4-BE49-F238E27FC236}">
                <a16:creationId xmlns:a16="http://schemas.microsoft.com/office/drawing/2014/main" id="{53E99AB8-301F-467E-B173-E75E7DECC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7068" y="1445753"/>
            <a:ext cx="1575372" cy="16463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Retângulo 19">
            <a:extLst>
              <a:ext uri="{FF2B5EF4-FFF2-40B4-BE49-F238E27FC236}">
                <a16:creationId xmlns:a16="http://schemas.microsoft.com/office/drawing/2014/main" id="{C6DD4677-4E3A-4C0A-84CE-FF74597155EC}"/>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25000"/>
                  </a:schemeClr>
                </a:solidFill>
                <a:latin typeface="Arial Black" panose="020B0A04020102020204" pitchFamily="34" charset="0"/>
                <a:cs typeface="Arial" panose="020B0604020202020204" pitchFamily="34" charset="0"/>
              </a:rPr>
              <a:t>LEITURAS DA SEMANA: </a:t>
            </a:r>
            <a:r>
              <a:rPr lang="nl-NL" altLang="pt-BR" sz="1200" dirty="0">
                <a:solidFill>
                  <a:schemeClr val="bg2">
                    <a:lumMod val="25000"/>
                  </a:schemeClr>
                </a:solidFill>
                <a:latin typeface="Arial Black" panose="020B0A04020102020204" pitchFamily="34" charset="0"/>
                <a:cs typeface="Arial" panose="020B0604020202020204" pitchFamily="34" charset="0"/>
              </a:rPr>
              <a:t>Is 1; 5:1-7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21" name="Imagem 20">
            <a:extLst>
              <a:ext uri="{FF2B5EF4-FFF2-40B4-BE49-F238E27FC236}">
                <a16:creationId xmlns:a16="http://schemas.microsoft.com/office/drawing/2014/main" id="{CFE1ADC2-DEB3-48EE-9063-6C7A81CA0EB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380350" y="-18626"/>
            <a:ext cx="1716818" cy="947792"/>
          </a:xfrm>
          <a:prstGeom prst="rect">
            <a:avLst/>
          </a:prstGeom>
          <a:ln>
            <a:noFill/>
          </a:ln>
          <a:effectLst>
            <a:softEdge rad="112500"/>
          </a:effectLst>
        </p:spPr>
      </p:pic>
      <p:pic>
        <p:nvPicPr>
          <p:cNvPr id="22" name="Imagem 21">
            <a:extLst>
              <a:ext uri="{FF2B5EF4-FFF2-40B4-BE49-F238E27FC236}">
                <a16:creationId xmlns:a16="http://schemas.microsoft.com/office/drawing/2014/main" id="{EFB6FBEB-2B5D-4FC9-A9B8-805F422C3FB3}"/>
              </a:ext>
            </a:extLst>
          </p:cNvPr>
          <p:cNvPicPr>
            <a:picLocks noChangeAspect="1"/>
          </p:cNvPicPr>
          <p:nvPr/>
        </p:nvPicPr>
        <p:blipFill>
          <a:blip r:embed="rId6"/>
          <a:stretch>
            <a:fillRect/>
          </a:stretch>
        </p:blipFill>
        <p:spPr>
          <a:xfrm>
            <a:off x="8253620" y="3738900"/>
            <a:ext cx="887897" cy="1144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738003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No contexto de Isaías 1:4, Ellen White escreveu: “O professo povo de Deus havia se separado Dele, perdido a sabedoria e pervertido seu entendimento. Via só o que estava perto, pois tinha se esquecido da purificação de seus pecados de outrora. Movia-se de maneira inquieta e incerta na escuridão, procurando apagar de sua mente a recordação da liberdade, da tranquilidade e da felicidade das quais desfrutava em sua condição anterior. Mergulhava em todo tipo de loucura presunçosa e imprudente, colocava-se em oposição às providências de Deus e aprofundava a culpa que já tinha sobre si. Dava ouvidos às acusações de Satanás contra o caráter divino e representava a Deus como se Ele fosse destituído de misericórdia e perdão” (Comentário Bíblico Adventista do Sétimo Dia, v. 4, p. 1251,1252).</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6" name="Imagem 5"/>
          <p:cNvPicPr>
            <a:picLocks noChangeAspect="1"/>
          </p:cNvPicPr>
          <p:nvPr/>
        </p:nvPicPr>
        <p:blipFill>
          <a:blip r:embed="rId2"/>
          <a:stretch>
            <a:fillRect/>
          </a:stretch>
        </p:blipFill>
        <p:spPr>
          <a:xfrm>
            <a:off x="7429206" y="1207730"/>
            <a:ext cx="1676400" cy="2401697"/>
          </a:xfrm>
          <a:prstGeom prst="rect">
            <a:avLst/>
          </a:prstGeom>
        </p:spPr>
      </p:pic>
      <p:pic>
        <p:nvPicPr>
          <p:cNvPr id="12" name="Picture 13" descr="Imagem relacionada">
            <a:extLst>
              <a:ext uri="{FF2B5EF4-FFF2-40B4-BE49-F238E27FC236}">
                <a16:creationId xmlns:a16="http://schemas.microsoft.com/office/drawing/2014/main" id="{85865350-198C-4EF8-A8CA-ABE58AE79A58}"/>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sp>
        <p:nvSpPr>
          <p:cNvPr id="13" name="Retângulo 12">
            <a:extLst>
              <a:ext uri="{FF2B5EF4-FFF2-40B4-BE49-F238E27FC236}">
                <a16:creationId xmlns:a16="http://schemas.microsoft.com/office/drawing/2014/main" id="{85333FD0-26E9-4110-906F-4E6C9179B41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5" name="Retângulo 14">
            <a:extLst>
              <a:ext uri="{FF2B5EF4-FFF2-40B4-BE49-F238E27FC236}">
                <a16:creationId xmlns:a16="http://schemas.microsoft.com/office/drawing/2014/main" id="{EEEDD8BE-97A2-45E5-BD91-23CD4464BAE2}"/>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25000"/>
                  </a:schemeClr>
                </a:solidFill>
                <a:latin typeface="Arial Black" panose="020B0A04020102020204" pitchFamily="34" charset="0"/>
                <a:cs typeface="Arial" panose="020B0604020202020204" pitchFamily="34" charset="0"/>
              </a:rPr>
              <a:t>LEITURAS DA SEMANA: </a:t>
            </a:r>
            <a:r>
              <a:rPr lang="nl-NL" altLang="pt-BR" sz="1200" dirty="0">
                <a:solidFill>
                  <a:schemeClr val="bg2">
                    <a:lumMod val="25000"/>
                  </a:schemeClr>
                </a:solidFill>
                <a:latin typeface="Arial Black" panose="020B0A04020102020204" pitchFamily="34" charset="0"/>
                <a:cs typeface="Arial" panose="020B0604020202020204" pitchFamily="34" charset="0"/>
              </a:rPr>
              <a:t>Is 1; 5:1-7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21" name="Imagem 20">
            <a:extLst>
              <a:ext uri="{FF2B5EF4-FFF2-40B4-BE49-F238E27FC236}">
                <a16:creationId xmlns:a16="http://schemas.microsoft.com/office/drawing/2014/main" id="{AEA4776F-532B-4951-85B9-CBA495B97BF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380350" y="-18626"/>
            <a:ext cx="1716818" cy="947792"/>
          </a:xfrm>
          <a:prstGeom prst="rect">
            <a:avLst/>
          </a:prstGeom>
          <a:ln>
            <a:noFill/>
          </a:ln>
          <a:effectLst>
            <a:softEdge rad="112500"/>
          </a:effectLst>
        </p:spPr>
      </p:pic>
      <p:pic>
        <p:nvPicPr>
          <p:cNvPr id="22" name="Imagem 21">
            <a:extLst>
              <a:ext uri="{FF2B5EF4-FFF2-40B4-BE49-F238E27FC236}">
                <a16:creationId xmlns:a16="http://schemas.microsoft.com/office/drawing/2014/main" id="{BEDB5758-4255-4133-94DB-DBC37F5076A9}"/>
              </a:ext>
            </a:extLst>
          </p:cNvPr>
          <p:cNvPicPr>
            <a:picLocks noChangeAspect="1"/>
          </p:cNvPicPr>
          <p:nvPr/>
        </p:nvPicPr>
        <p:blipFill>
          <a:blip r:embed="rId6"/>
          <a:stretch>
            <a:fillRect/>
          </a:stretch>
        </p:blipFill>
        <p:spPr>
          <a:xfrm>
            <a:off x="8253620" y="3738900"/>
            <a:ext cx="887897" cy="1144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738627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Como podemos “nos lavar” (</a:t>
            </a:r>
            <a:r>
              <a:rPr lang="pt-BR" altLang="pt-BR" sz="1500" dirty="0" err="1">
                <a:solidFill>
                  <a:srgbClr val="C00000"/>
                </a:solidFill>
                <a:latin typeface="Arial Black" panose="020B0A04020102020204" pitchFamily="34" charset="0"/>
                <a:cs typeface="Arial" panose="020B0604020202020204" pitchFamily="34" charset="0"/>
              </a:rPr>
              <a:t>Is</a:t>
            </a:r>
            <a:r>
              <a:rPr lang="pt-BR" altLang="pt-BR" sz="1500" dirty="0">
                <a:solidFill>
                  <a:srgbClr val="C00000"/>
                </a:solidFill>
                <a:latin typeface="Arial Black" panose="020B0A04020102020204" pitchFamily="34" charset="0"/>
                <a:cs typeface="Arial" panose="020B0604020202020204" pitchFamily="34" charset="0"/>
              </a:rPr>
              <a:t> 1:16)? O que essa expressão significa? (Veja </a:t>
            </a:r>
            <a:r>
              <a:rPr lang="pt-BR" altLang="pt-BR" sz="1500" dirty="0" err="1">
                <a:solidFill>
                  <a:srgbClr val="C00000"/>
                </a:solidFill>
                <a:latin typeface="Arial Black" panose="020B0A04020102020204" pitchFamily="34" charset="0"/>
                <a:cs typeface="Arial" panose="020B0604020202020204" pitchFamily="34" charset="0"/>
              </a:rPr>
              <a:t>Fp</a:t>
            </a:r>
            <a:r>
              <a:rPr lang="pt-BR" altLang="pt-BR" sz="1500" dirty="0">
                <a:solidFill>
                  <a:srgbClr val="C00000"/>
                </a:solidFill>
                <a:latin typeface="Arial Black" panose="020B0A04020102020204" pitchFamily="34" charset="0"/>
                <a:cs typeface="Arial" panose="020B0604020202020204" pitchFamily="34" charset="0"/>
              </a:rPr>
              <a:t> 2:12,13).</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Como Jesus adaptou, expandiu e aplicou o cântico sobre a vinha? (</a:t>
            </a:r>
            <a:r>
              <a:rPr lang="pt-BR" altLang="pt-BR" sz="1500" dirty="0" err="1">
                <a:solidFill>
                  <a:srgbClr val="C00000"/>
                </a:solidFill>
                <a:latin typeface="Arial Black" panose="020B0A04020102020204" pitchFamily="34" charset="0"/>
                <a:cs typeface="Arial" panose="020B0604020202020204" pitchFamily="34" charset="0"/>
              </a:rPr>
              <a:t>Mt</a:t>
            </a:r>
            <a:r>
              <a:rPr lang="pt-BR" altLang="pt-BR" sz="1500" dirty="0">
                <a:solidFill>
                  <a:srgbClr val="C00000"/>
                </a:solidFill>
                <a:latin typeface="Arial Black" panose="020B0A04020102020204" pitchFamily="34" charset="0"/>
                <a:cs typeface="Arial" panose="020B0604020202020204" pitchFamily="34" charset="0"/>
              </a:rPr>
              <a:t> 21:33-45; Mc 12:1-12; </a:t>
            </a:r>
            <a:r>
              <a:rPr lang="pt-BR" altLang="pt-BR" sz="1500" dirty="0" err="1">
                <a:solidFill>
                  <a:srgbClr val="C00000"/>
                </a:solidFill>
                <a:latin typeface="Arial Black" panose="020B0A04020102020204" pitchFamily="34" charset="0"/>
                <a:cs typeface="Arial" panose="020B0604020202020204" pitchFamily="34" charset="0"/>
              </a:rPr>
              <a:t>Lc</a:t>
            </a:r>
            <a:r>
              <a:rPr lang="pt-BR" altLang="pt-BR" sz="1500" dirty="0">
                <a:solidFill>
                  <a:srgbClr val="C00000"/>
                </a:solidFill>
                <a:latin typeface="Arial Black" panose="020B0A04020102020204" pitchFamily="34" charset="0"/>
                <a:cs typeface="Arial" panose="020B0604020202020204" pitchFamily="34" charset="0"/>
              </a:rPr>
              <a:t> 20:9-19). Quais são as lições da história acima para nós, adventistas do sétimo dia?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Qual é a relação entre o perdão que Deus oferece e a transformação que Ele realiza em nossa vida? O que vem primeiro: a transformação ou o perdão? É importante saber isso?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4.0 que significa se colocar em oposição às “providências de Deus”?</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6" name="Imagem 5"/>
          <p:cNvPicPr>
            <a:picLocks noChangeAspect="1"/>
          </p:cNvPicPr>
          <p:nvPr/>
        </p:nvPicPr>
        <p:blipFill>
          <a:blip r:embed="rId2"/>
          <a:stretch>
            <a:fillRect/>
          </a:stretch>
        </p:blipFill>
        <p:spPr>
          <a:xfrm>
            <a:off x="7429206" y="1197100"/>
            <a:ext cx="1676400" cy="2401697"/>
          </a:xfrm>
          <a:prstGeom prst="rect">
            <a:avLst/>
          </a:prstGeom>
        </p:spPr>
      </p:pic>
      <p:pic>
        <p:nvPicPr>
          <p:cNvPr id="12" name="Picture 13" descr="Imagem relacionada">
            <a:extLst>
              <a:ext uri="{FF2B5EF4-FFF2-40B4-BE49-F238E27FC236}">
                <a16:creationId xmlns:a16="http://schemas.microsoft.com/office/drawing/2014/main" id="{70305D34-F0DA-4648-AFF3-E95B48B74FCE}"/>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sp>
        <p:nvSpPr>
          <p:cNvPr id="13" name="Retângulo 12">
            <a:extLst>
              <a:ext uri="{FF2B5EF4-FFF2-40B4-BE49-F238E27FC236}">
                <a16:creationId xmlns:a16="http://schemas.microsoft.com/office/drawing/2014/main" id="{73C771E4-F2D5-487A-B577-3F81E4681D2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5" name="Retângulo 14">
            <a:extLst>
              <a:ext uri="{FF2B5EF4-FFF2-40B4-BE49-F238E27FC236}">
                <a16:creationId xmlns:a16="http://schemas.microsoft.com/office/drawing/2014/main" id="{6B461F7E-C89A-4409-8525-6D52D918DEA0}"/>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25000"/>
                  </a:schemeClr>
                </a:solidFill>
                <a:latin typeface="Arial Black" panose="020B0A04020102020204" pitchFamily="34" charset="0"/>
                <a:cs typeface="Arial" panose="020B0604020202020204" pitchFamily="34" charset="0"/>
              </a:rPr>
              <a:t>LEITURAS DA SEMANA: </a:t>
            </a:r>
            <a:r>
              <a:rPr lang="nl-NL" altLang="pt-BR" sz="1200" dirty="0">
                <a:solidFill>
                  <a:schemeClr val="bg2">
                    <a:lumMod val="25000"/>
                  </a:schemeClr>
                </a:solidFill>
                <a:latin typeface="Arial Black" panose="020B0A04020102020204" pitchFamily="34" charset="0"/>
                <a:cs typeface="Arial" panose="020B0604020202020204" pitchFamily="34" charset="0"/>
              </a:rPr>
              <a:t>Is 1; 5:1-7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20" name="Imagem 19">
            <a:extLst>
              <a:ext uri="{FF2B5EF4-FFF2-40B4-BE49-F238E27FC236}">
                <a16:creationId xmlns:a16="http://schemas.microsoft.com/office/drawing/2014/main" id="{5DD17D35-02EF-4C90-B72B-D73C7CDF9FD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380350" y="-18626"/>
            <a:ext cx="1716818" cy="947792"/>
          </a:xfrm>
          <a:prstGeom prst="rect">
            <a:avLst/>
          </a:prstGeom>
          <a:ln>
            <a:noFill/>
          </a:ln>
          <a:effectLst>
            <a:softEdge rad="112500"/>
          </a:effectLst>
        </p:spPr>
      </p:pic>
      <p:pic>
        <p:nvPicPr>
          <p:cNvPr id="21" name="Imagem 20">
            <a:extLst>
              <a:ext uri="{FF2B5EF4-FFF2-40B4-BE49-F238E27FC236}">
                <a16:creationId xmlns:a16="http://schemas.microsoft.com/office/drawing/2014/main" id="{C8E946E4-00D3-4913-96FF-6C267DF4C9ED}"/>
              </a:ext>
            </a:extLst>
          </p:cNvPr>
          <p:cNvPicPr>
            <a:picLocks noChangeAspect="1"/>
          </p:cNvPicPr>
          <p:nvPr/>
        </p:nvPicPr>
        <p:blipFill>
          <a:blip r:embed="rId6"/>
          <a:stretch>
            <a:fillRect/>
          </a:stretch>
        </p:blipFill>
        <p:spPr>
          <a:xfrm>
            <a:off x="8253620" y="3738900"/>
            <a:ext cx="887897" cy="1144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pic>
        <p:nvPicPr>
          <p:cNvPr id="3" name="Picture 13" descr="Imagem relacionada"/>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10"/>
          <p:cNvSpPr txBox="1">
            <a:spLocks noChangeArrowheads="1"/>
          </p:cNvSpPr>
          <p:nvPr/>
        </p:nvSpPr>
        <p:spPr bwMode="auto">
          <a:xfrm>
            <a:off x="53661" y="876000"/>
            <a:ext cx="7091418" cy="33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Se um garotinho em uma loja se separa de sua mãe e grita: “Eu me perdi da minha mãe!”, ele pode não saber exatamente onde está nem onde está sua mãe, mas, em meio a uma multidão de mães andando pela loja, ele conhecerá a única que é a sua mãe.</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Infelizmente, ao contrário das vacas irlandesas e do garotinho perdido, os judeus se esqueceram de que pertenciam ao Senhor, seu Pai celestial, e, assim, perderam sua verdadeira identidade como povo da aliança. “Criei filhos e os engrandeci, mas eles estão revoltados contra Mim. O boi conhece o seu possuidor, e o jumento, o dono da sua manjedoura; mas Israel não tem conhecimento, o Meu povo não entende” (</a:t>
            </a:r>
            <a:r>
              <a:rPr lang="pt-BR" altLang="pt-BR" sz="1650" dirty="0" err="1">
                <a:latin typeface="Arial Black" panose="020B0A04020102020204" pitchFamily="34" charset="0"/>
                <a:cs typeface="Arial" panose="020B0604020202020204" pitchFamily="34" charset="0"/>
              </a:rPr>
              <a:t>Is</a:t>
            </a:r>
            <a:r>
              <a:rPr lang="pt-BR" altLang="pt-BR" sz="1650" dirty="0">
                <a:latin typeface="Arial Black" panose="020B0A04020102020204" pitchFamily="34" charset="0"/>
                <a:cs typeface="Arial" panose="020B0604020202020204" pitchFamily="34" charset="0"/>
              </a:rPr>
              <a:t> 1:2, 3).</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25000"/>
                  </a:schemeClr>
                </a:solidFill>
                <a:latin typeface="Arial Black" panose="020B0A04020102020204" pitchFamily="34" charset="0"/>
                <a:cs typeface="Arial" panose="020B0604020202020204" pitchFamily="34" charset="0"/>
              </a:rPr>
              <a:t>LEITURAS DA SEMANA: </a:t>
            </a:r>
            <a:r>
              <a:rPr lang="nl-NL" altLang="pt-BR" sz="1200" dirty="0">
                <a:solidFill>
                  <a:schemeClr val="bg2">
                    <a:lumMod val="25000"/>
                  </a:schemeClr>
                </a:solidFill>
                <a:latin typeface="Arial Black" panose="020B0A04020102020204" pitchFamily="34" charset="0"/>
                <a:cs typeface="Arial" panose="020B0604020202020204" pitchFamily="34" charset="0"/>
              </a:rPr>
              <a:t>Is 1; 5:1-7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1026" name="Picture 2" descr="Resultado de imagem para profeta jeremias">
            <a:extLst>
              <a:ext uri="{FF2B5EF4-FFF2-40B4-BE49-F238E27FC236}">
                <a16:creationId xmlns:a16="http://schemas.microsoft.com/office/drawing/2014/main" id="{E142E247-6554-4EB7-94F7-18383995F1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3172" y="1371413"/>
            <a:ext cx="1654629" cy="1925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Imagem 14">
            <a:extLst>
              <a:ext uri="{FF2B5EF4-FFF2-40B4-BE49-F238E27FC236}">
                <a16:creationId xmlns:a16="http://schemas.microsoft.com/office/drawing/2014/main" id="{5F6E0530-AC92-4C37-A191-0CC6D9F08A1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380350" y="-18626"/>
            <a:ext cx="1716818" cy="947792"/>
          </a:xfrm>
          <a:prstGeom prst="rect">
            <a:avLst/>
          </a:prstGeom>
          <a:ln>
            <a:noFill/>
          </a:ln>
          <a:effectLst>
            <a:softEdge rad="112500"/>
          </a:effectLst>
        </p:spPr>
      </p:pic>
      <p:pic>
        <p:nvPicPr>
          <p:cNvPr id="17" name="Imagem 16">
            <a:extLst>
              <a:ext uri="{FF2B5EF4-FFF2-40B4-BE49-F238E27FC236}">
                <a16:creationId xmlns:a16="http://schemas.microsoft.com/office/drawing/2014/main" id="{04849132-96E0-49CB-92E6-723365C4EBAA}"/>
              </a:ext>
            </a:extLst>
          </p:cNvPr>
          <p:cNvPicPr>
            <a:picLocks noChangeAspect="1"/>
          </p:cNvPicPr>
          <p:nvPr/>
        </p:nvPicPr>
        <p:blipFill>
          <a:blip r:embed="rId6"/>
          <a:stretch>
            <a:fillRect/>
          </a:stretch>
        </p:blipFill>
        <p:spPr>
          <a:xfrm>
            <a:off x="8253620" y="3738900"/>
            <a:ext cx="887897" cy="1144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Escutem, ó céus! (</a:t>
            </a:r>
            <a:r>
              <a:rPr lang="pt-BR" sz="2000" b="1" dirty="0" err="1">
                <a:solidFill>
                  <a:schemeClr val="tx1"/>
                </a:solidFill>
                <a:latin typeface="Arial Black" panose="020B0A04020102020204" pitchFamily="34" charset="0"/>
              </a:rPr>
              <a:t>Is</a:t>
            </a:r>
            <a:r>
              <a:rPr lang="pt-BR" sz="2000" b="1" dirty="0">
                <a:solidFill>
                  <a:schemeClr val="tx1"/>
                </a:solidFill>
                <a:latin typeface="Arial Black" panose="020B0A04020102020204" pitchFamily="34" charset="0"/>
              </a:rPr>
              <a:t> 1:1-9)</a:t>
            </a:r>
            <a:endParaRPr lang="pt-BR" sz="2000" dirty="0">
              <a:solidFill>
                <a:schemeClr val="tx1"/>
              </a:solidFill>
            </a:endParaRPr>
          </a:p>
        </p:txBody>
      </p:sp>
      <p:sp>
        <p:nvSpPr>
          <p:cNvPr id="13" name="CaixaDeTexto 15"/>
          <p:cNvSpPr txBox="1">
            <a:spLocks noChangeArrowheads="1"/>
          </p:cNvSpPr>
          <p:nvPr/>
        </p:nvSpPr>
        <p:spPr bwMode="auto">
          <a:xfrm>
            <a:off x="33430" y="1268189"/>
            <a:ext cx="7334933"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Qual é a essência da mensagem de Isaías 1:2? Como essa ideia é vista ao longo da história sagrada? Ela também poderia ser declarada sobre a igreja cristã hoje?</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com atenção Isaías 1:1-9. Resuma nas linhas a seguir os pecados de Judá. Anote especialmente os resultados desses pecados. De que Judá era culpado e o que aconteceu por causa de sua culpa? Ao mesmo tempo, que esperança é apresentada no verso 9?</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16" name="Picture 13" descr="Imagem relacionada">
            <a:extLst>
              <a:ext uri="{FF2B5EF4-FFF2-40B4-BE49-F238E27FC236}">
                <a16:creationId xmlns:a16="http://schemas.microsoft.com/office/drawing/2014/main" id="{6869402E-CDB2-4AE1-BBE0-1272A9A97E7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sp>
        <p:nvSpPr>
          <p:cNvPr id="21" name="Retângulo 20">
            <a:extLst>
              <a:ext uri="{FF2B5EF4-FFF2-40B4-BE49-F238E27FC236}">
                <a16:creationId xmlns:a16="http://schemas.microsoft.com/office/drawing/2014/main" id="{E75C6DFB-6A3A-4136-8103-925B326D26A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9" name="Retângulo 18">
            <a:extLst>
              <a:ext uri="{FF2B5EF4-FFF2-40B4-BE49-F238E27FC236}">
                <a16:creationId xmlns:a16="http://schemas.microsoft.com/office/drawing/2014/main" id="{42E7CD78-976A-44AC-8590-0E79BD194D45}"/>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25000"/>
                  </a:schemeClr>
                </a:solidFill>
                <a:latin typeface="Arial Black" panose="020B0A04020102020204" pitchFamily="34" charset="0"/>
                <a:cs typeface="Arial" panose="020B0604020202020204" pitchFamily="34" charset="0"/>
              </a:rPr>
              <a:t>LEITURAS DA SEMANA: </a:t>
            </a:r>
            <a:r>
              <a:rPr lang="nl-NL" altLang="pt-BR" sz="1200" dirty="0">
                <a:solidFill>
                  <a:schemeClr val="bg2">
                    <a:lumMod val="25000"/>
                  </a:schemeClr>
                </a:solidFill>
                <a:latin typeface="Arial Black" panose="020B0A04020102020204" pitchFamily="34" charset="0"/>
                <a:cs typeface="Arial" panose="020B0604020202020204" pitchFamily="34" charset="0"/>
              </a:rPr>
              <a:t>Is 1; 5:1-7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20" name="Imagem 19">
            <a:extLst>
              <a:ext uri="{FF2B5EF4-FFF2-40B4-BE49-F238E27FC236}">
                <a16:creationId xmlns:a16="http://schemas.microsoft.com/office/drawing/2014/main" id="{B84FA315-F8B8-4AA5-A2F4-D46BD78040E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380350" y="-18626"/>
            <a:ext cx="1716818" cy="947792"/>
          </a:xfrm>
          <a:prstGeom prst="rect">
            <a:avLst/>
          </a:prstGeom>
          <a:ln>
            <a:noFill/>
          </a:ln>
          <a:effectLst>
            <a:softEdge rad="112500"/>
          </a:effectLst>
        </p:spPr>
      </p:pic>
      <p:pic>
        <p:nvPicPr>
          <p:cNvPr id="22" name="Imagem 21">
            <a:extLst>
              <a:ext uri="{FF2B5EF4-FFF2-40B4-BE49-F238E27FC236}">
                <a16:creationId xmlns:a16="http://schemas.microsoft.com/office/drawing/2014/main" id="{51728EE1-CD15-4886-A75D-3FD46E864C1A}"/>
              </a:ext>
            </a:extLst>
          </p:cNvPr>
          <p:cNvPicPr>
            <a:picLocks noChangeAspect="1"/>
          </p:cNvPicPr>
          <p:nvPr/>
        </p:nvPicPr>
        <p:blipFill>
          <a:blip r:embed="rId6"/>
          <a:stretch>
            <a:fillRect/>
          </a:stretch>
        </p:blipFill>
        <p:spPr>
          <a:xfrm>
            <a:off x="8253620" y="3738900"/>
            <a:ext cx="887897" cy="1144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 descr="Isaías andou peladão por 3 anos? – Blog Temperança">
            <a:extLst>
              <a:ext uri="{FF2B5EF4-FFF2-40B4-BE49-F238E27FC236}">
                <a16:creationId xmlns:a16="http://schemas.microsoft.com/office/drawing/2014/main" id="{0E8F958F-0ED9-4C62-87D7-EA7DBD33081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21810"/>
          <a:stretch/>
        </p:blipFill>
        <p:spPr bwMode="auto">
          <a:xfrm>
            <a:off x="7453173" y="1260642"/>
            <a:ext cx="1704503" cy="1850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Escutem, ó céus! (</a:t>
            </a:r>
            <a:r>
              <a:rPr lang="pt-BR" sz="2000" b="1" dirty="0" err="1">
                <a:solidFill>
                  <a:schemeClr val="tx1"/>
                </a:solidFill>
                <a:latin typeface="Arial Black" panose="020B0A04020102020204" pitchFamily="34" charset="0"/>
              </a:rPr>
              <a:t>Is</a:t>
            </a:r>
            <a:r>
              <a:rPr lang="pt-BR" sz="2000" b="1" dirty="0">
                <a:solidFill>
                  <a:schemeClr val="tx1"/>
                </a:solidFill>
                <a:latin typeface="Arial Black" panose="020B0A04020102020204" pitchFamily="34" charset="0"/>
              </a:rPr>
              <a:t> 1:1-9)</a:t>
            </a:r>
            <a:endParaRPr lang="pt-BR" sz="2000" dirty="0">
              <a:solidFill>
                <a:schemeClr val="tx1"/>
              </a:solidFill>
            </a:endParaRPr>
          </a:p>
        </p:txBody>
      </p:sp>
      <p:sp>
        <p:nvSpPr>
          <p:cNvPr id="12" name="CaixaDeTexto 10"/>
          <p:cNvSpPr txBox="1">
            <a:spLocks noChangeArrowheads="1"/>
          </p:cNvSpPr>
          <p:nvPr/>
        </p:nvSpPr>
        <p:spPr bwMode="auto">
          <a:xfrm>
            <a:off x="24368" y="1136370"/>
            <a:ext cx="738003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Na breve introdução de seu livro, o profeta identifica seu autor (Isaías, “filho de </a:t>
            </a:r>
            <a:r>
              <a:rPr lang="pt-BR" altLang="pt-BR" sz="1600" dirty="0" err="1">
                <a:latin typeface="Arial Black" panose="020B0A04020102020204" pitchFamily="34" charset="0"/>
                <a:cs typeface="Arial" panose="020B0604020202020204" pitchFamily="34" charset="0"/>
              </a:rPr>
              <a:t>Amoz</a:t>
            </a:r>
            <a:r>
              <a:rPr lang="pt-BR" altLang="pt-BR" sz="1600" dirty="0">
                <a:latin typeface="Arial Black" panose="020B0A04020102020204" pitchFamily="34" charset="0"/>
                <a:cs typeface="Arial" panose="020B0604020202020204" pitchFamily="34" charset="0"/>
              </a:rPr>
              <a:t>”), a fonte de sua mensagem (uma “visão”) e seu assunto (Judá e sua capital, Jerusalém, durante o reinado de quatro reis). Ele também identifica seu público primário como o povo de seu país durante o tempo em que ele viveu. O profeta falou com o povo acerca da condição e do destino dele. Quando um antigo rei do Oriente Próximo, como um imperador hitita, fazia um tratado político com um governante menos importante, ele invocava seus deuses como testemunhas para enfatizar que qualquer violação do acordo certamente seria observada e punida. Porém, quando o divino Rei dos reis fez uma aliança com os israelitas nos dias de Moisés, Ele não Se referiu a outros deuses como testemunhas. Como o único Deus verdadeiro, Ele convocou os céus e a Terra para que cumprissem essa função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4:26).</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3" name="Picture 13" descr="Imagem relacionada">
            <a:extLst>
              <a:ext uri="{FF2B5EF4-FFF2-40B4-BE49-F238E27FC236}">
                <a16:creationId xmlns:a16="http://schemas.microsoft.com/office/drawing/2014/main" id="{5FF1BA55-F722-428F-9323-B8925508E42C}"/>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sp>
        <p:nvSpPr>
          <p:cNvPr id="16" name="Retângulo 15">
            <a:extLst>
              <a:ext uri="{FF2B5EF4-FFF2-40B4-BE49-F238E27FC236}">
                <a16:creationId xmlns:a16="http://schemas.microsoft.com/office/drawing/2014/main" id="{47A7306A-1FEE-414E-9D1E-77A83339356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7" name="Retângulo 16">
            <a:extLst>
              <a:ext uri="{FF2B5EF4-FFF2-40B4-BE49-F238E27FC236}">
                <a16:creationId xmlns:a16="http://schemas.microsoft.com/office/drawing/2014/main" id="{9F836FB7-D293-4873-BF3F-014CC6ED303A}"/>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25000"/>
                  </a:schemeClr>
                </a:solidFill>
                <a:latin typeface="Arial Black" panose="020B0A04020102020204" pitchFamily="34" charset="0"/>
                <a:cs typeface="Arial" panose="020B0604020202020204" pitchFamily="34" charset="0"/>
              </a:rPr>
              <a:t>LEITURAS DA SEMANA: </a:t>
            </a:r>
            <a:r>
              <a:rPr lang="nl-NL" altLang="pt-BR" sz="1200" dirty="0">
                <a:solidFill>
                  <a:schemeClr val="bg2">
                    <a:lumMod val="25000"/>
                  </a:schemeClr>
                </a:solidFill>
                <a:latin typeface="Arial Black" panose="020B0A04020102020204" pitchFamily="34" charset="0"/>
                <a:cs typeface="Arial" panose="020B0604020202020204" pitchFamily="34" charset="0"/>
              </a:rPr>
              <a:t>Is 1; 5:1-7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18" name="Imagem 17">
            <a:extLst>
              <a:ext uri="{FF2B5EF4-FFF2-40B4-BE49-F238E27FC236}">
                <a16:creationId xmlns:a16="http://schemas.microsoft.com/office/drawing/2014/main" id="{9795D0CC-FE6D-4B91-9BAA-F99CA9DC943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380350" y="-18626"/>
            <a:ext cx="1716818" cy="947792"/>
          </a:xfrm>
          <a:prstGeom prst="rect">
            <a:avLst/>
          </a:prstGeom>
          <a:ln>
            <a:noFill/>
          </a:ln>
          <a:effectLst>
            <a:softEdge rad="112500"/>
          </a:effectLst>
        </p:spPr>
      </p:pic>
      <p:pic>
        <p:nvPicPr>
          <p:cNvPr id="21" name="Imagem 20">
            <a:extLst>
              <a:ext uri="{FF2B5EF4-FFF2-40B4-BE49-F238E27FC236}">
                <a16:creationId xmlns:a16="http://schemas.microsoft.com/office/drawing/2014/main" id="{02BBE3DE-77D5-4981-9CDC-D6E2F7993D7D}"/>
              </a:ext>
            </a:extLst>
          </p:cNvPr>
          <p:cNvPicPr>
            <a:picLocks noChangeAspect="1"/>
          </p:cNvPicPr>
          <p:nvPr/>
        </p:nvPicPr>
        <p:blipFill>
          <a:blip r:embed="rId5"/>
          <a:stretch>
            <a:fillRect/>
          </a:stretch>
        </p:blipFill>
        <p:spPr>
          <a:xfrm>
            <a:off x="8253620" y="3738900"/>
            <a:ext cx="887897" cy="1144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2" descr="Isaías andou peladão por 3 anos? – Blog Temperança">
            <a:extLst>
              <a:ext uri="{FF2B5EF4-FFF2-40B4-BE49-F238E27FC236}">
                <a16:creationId xmlns:a16="http://schemas.microsoft.com/office/drawing/2014/main" id="{E584816F-FB09-4F10-8A56-2C5B7CDBCCE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1810"/>
          <a:stretch/>
        </p:blipFill>
        <p:spPr bwMode="auto">
          <a:xfrm>
            <a:off x="7453173" y="1260642"/>
            <a:ext cx="1704503" cy="1850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Ritualismo podre (</a:t>
            </a:r>
            <a:r>
              <a:rPr lang="pt-BR" sz="2000" b="1" dirty="0" err="1">
                <a:solidFill>
                  <a:schemeClr val="tx1"/>
                </a:solidFill>
                <a:latin typeface="Arial Black" panose="020B0A04020102020204" pitchFamily="34" charset="0"/>
              </a:rPr>
              <a:t>Is</a:t>
            </a:r>
            <a:r>
              <a:rPr lang="pt-BR" sz="2000" b="1" dirty="0">
                <a:solidFill>
                  <a:schemeClr val="tx1"/>
                </a:solidFill>
                <a:latin typeface="Arial Black" panose="020B0A04020102020204" pitchFamily="34" charset="0"/>
              </a:rPr>
              <a:t> 1:10-17)</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7430626"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Isaías 1:10. Em sua opinião, por que o profeta usou as imagens de Sodoma e Gomorra? Qual mensagem o Senhor estava apresentando?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Isaías 1:11-15. O que o Senhor disse ao povo? Por que Ele rejeitou a adoração que estava sendo oferecida? Assinale a alternativa correta: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A. ( ) As ofertas eram abomináveis, pois as mãos do povo estavam cheias de sangue.</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B. ( ) Eles estavam roubando o Senhor nos dízimos e nas ofertas.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Isaías 1:16,17. O que o Senhor ordenou que Seu povo fizesse? Nesse contexto, como esses versos são semelhantes ao que jesus disse em Mateus 23:23-28? Que mensagem encontramos para nós nesses textos e no seu contexto?</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13" name="Picture 13" descr="Imagem relacionada">
            <a:extLst>
              <a:ext uri="{FF2B5EF4-FFF2-40B4-BE49-F238E27FC236}">
                <a16:creationId xmlns:a16="http://schemas.microsoft.com/office/drawing/2014/main" id="{77D0039E-73ED-4322-BC14-D6525DCF1342}"/>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sp>
        <p:nvSpPr>
          <p:cNvPr id="16" name="Retângulo 15">
            <a:extLst>
              <a:ext uri="{FF2B5EF4-FFF2-40B4-BE49-F238E27FC236}">
                <a16:creationId xmlns:a16="http://schemas.microsoft.com/office/drawing/2014/main" id="{EA15BD20-CA67-4B42-A580-F52F8676B74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7" name="Retângulo 16">
            <a:extLst>
              <a:ext uri="{FF2B5EF4-FFF2-40B4-BE49-F238E27FC236}">
                <a16:creationId xmlns:a16="http://schemas.microsoft.com/office/drawing/2014/main" id="{B74277F4-CF37-446F-A2EF-F45FE70C5E17}"/>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25000"/>
                  </a:schemeClr>
                </a:solidFill>
                <a:latin typeface="Arial Black" panose="020B0A04020102020204" pitchFamily="34" charset="0"/>
                <a:cs typeface="Arial" panose="020B0604020202020204" pitchFamily="34" charset="0"/>
              </a:rPr>
              <a:t>LEITURAS DA SEMANA: </a:t>
            </a:r>
            <a:r>
              <a:rPr lang="nl-NL" altLang="pt-BR" sz="1200" dirty="0">
                <a:solidFill>
                  <a:schemeClr val="bg2">
                    <a:lumMod val="25000"/>
                  </a:schemeClr>
                </a:solidFill>
                <a:latin typeface="Arial Black" panose="020B0A04020102020204" pitchFamily="34" charset="0"/>
                <a:cs typeface="Arial" panose="020B0604020202020204" pitchFamily="34" charset="0"/>
              </a:rPr>
              <a:t>Is 1; 5:1-7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18" name="Imagem 17">
            <a:extLst>
              <a:ext uri="{FF2B5EF4-FFF2-40B4-BE49-F238E27FC236}">
                <a16:creationId xmlns:a16="http://schemas.microsoft.com/office/drawing/2014/main" id="{50A8D356-0103-47F8-9860-F6978153742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380350" y="-18626"/>
            <a:ext cx="1716818" cy="947792"/>
          </a:xfrm>
          <a:prstGeom prst="rect">
            <a:avLst/>
          </a:prstGeom>
          <a:ln>
            <a:noFill/>
          </a:ln>
          <a:effectLst>
            <a:softEdge rad="112500"/>
          </a:effectLst>
        </p:spPr>
      </p:pic>
      <p:pic>
        <p:nvPicPr>
          <p:cNvPr id="20" name="Imagem 19">
            <a:extLst>
              <a:ext uri="{FF2B5EF4-FFF2-40B4-BE49-F238E27FC236}">
                <a16:creationId xmlns:a16="http://schemas.microsoft.com/office/drawing/2014/main" id="{D499AEE1-23D8-482E-A9DA-A9D5DE032220}"/>
              </a:ext>
            </a:extLst>
          </p:cNvPr>
          <p:cNvPicPr>
            <a:picLocks noChangeAspect="1"/>
          </p:cNvPicPr>
          <p:nvPr/>
        </p:nvPicPr>
        <p:blipFill>
          <a:blip r:embed="rId6"/>
          <a:stretch>
            <a:fillRect/>
          </a:stretch>
        </p:blipFill>
        <p:spPr>
          <a:xfrm>
            <a:off x="8253620" y="3738900"/>
            <a:ext cx="887897" cy="1144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 descr="Apocalipse">
            <a:extLst>
              <a:ext uri="{FF2B5EF4-FFF2-40B4-BE49-F238E27FC236}">
                <a16:creationId xmlns:a16="http://schemas.microsoft.com/office/drawing/2014/main" id="{78D1C679-9F62-401B-BE7E-13A0744140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3066" y="1142205"/>
            <a:ext cx="1710808" cy="2299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Ritualismo podre (</a:t>
            </a:r>
            <a:r>
              <a:rPr lang="pt-BR" sz="2000" b="1" dirty="0" err="1">
                <a:solidFill>
                  <a:schemeClr val="tx1"/>
                </a:solidFill>
                <a:latin typeface="Arial Black" panose="020B0A04020102020204" pitchFamily="34" charset="0"/>
              </a:rPr>
              <a:t>Is</a:t>
            </a:r>
            <a:r>
              <a:rPr lang="pt-BR" sz="2000" b="1" dirty="0">
                <a:solidFill>
                  <a:schemeClr val="tx1"/>
                </a:solidFill>
                <a:latin typeface="Arial Black" panose="020B0A04020102020204" pitchFamily="34" charset="0"/>
              </a:rPr>
              <a:t> 1:10-17)</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99202"/>
            <a:ext cx="738003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As mesmas mãos que ofereciam sacrifícios e eram erguidas em oração estavam “cheias de sangue”; isto é, culpadas de violência e opressão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1:15; 58:3, 4). Quando maltratavam outros membros da comunidade da aliança, eles estavam demonstrando desprezo pelo Protetor de todos os israelitas. Pecados contra outras pessoas são pecados contra o Senhor. Evidentemente, o próprio Deus havia instituído o sistema ritual de adoração (</a:t>
            </a:r>
            <a:r>
              <a:rPr lang="pt-BR" altLang="pt-BR" sz="1600" dirty="0" err="1">
                <a:latin typeface="Arial Black" panose="020B0A04020102020204" pitchFamily="34" charset="0"/>
                <a:cs typeface="Arial" panose="020B0604020202020204" pitchFamily="34" charset="0"/>
              </a:rPr>
              <a:t>Lv</a:t>
            </a:r>
            <a:r>
              <a:rPr lang="pt-BR" altLang="pt-BR" sz="1600" dirty="0">
                <a:latin typeface="Arial Black" panose="020B0A04020102020204" pitchFamily="34" charset="0"/>
                <a:cs typeface="Arial" panose="020B0604020202020204" pitchFamily="34" charset="0"/>
              </a:rPr>
              <a:t> 1-16) e designado o templo de Jerusalém como o local apropriado para tal (</a:t>
            </a:r>
            <a:r>
              <a:rPr lang="pt-BR" altLang="pt-BR" sz="1600" dirty="0" err="1">
                <a:latin typeface="Arial Black" panose="020B0A04020102020204" pitchFamily="34" charset="0"/>
                <a:cs typeface="Arial" panose="020B0604020202020204" pitchFamily="34" charset="0"/>
              </a:rPr>
              <a:t>lRs</a:t>
            </a:r>
            <a:r>
              <a:rPr lang="pt-BR" altLang="pt-BR" sz="1600" dirty="0">
                <a:latin typeface="Arial Black" panose="020B0A04020102020204" pitchFamily="34" charset="0"/>
                <a:cs typeface="Arial" panose="020B0604020202020204" pitchFamily="34" charset="0"/>
              </a:rPr>
              <a:t> 8:10,11). Mas os rituais foram planejados para funcionar no contexto da aliança que Deus havia feito com o povo. A aliança de Deus com Israel possibilitava Sua habitação entre eles no santuário templo. Seus rituais demonstravam lealdade, mas seu comportamento provava que haviam quebrado a aliança.</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5" name="Picture 13" descr="Imagem relacionada">
            <a:extLst>
              <a:ext uri="{FF2B5EF4-FFF2-40B4-BE49-F238E27FC236}">
                <a16:creationId xmlns:a16="http://schemas.microsoft.com/office/drawing/2014/main" id="{7E01D2C2-ABB2-4E1A-A346-3D8F0B272738}"/>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sp>
        <p:nvSpPr>
          <p:cNvPr id="16" name="Retângulo 15">
            <a:extLst>
              <a:ext uri="{FF2B5EF4-FFF2-40B4-BE49-F238E27FC236}">
                <a16:creationId xmlns:a16="http://schemas.microsoft.com/office/drawing/2014/main" id="{548FE312-72FE-453A-A10A-223DD83F62C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7" name="Retângulo 16">
            <a:extLst>
              <a:ext uri="{FF2B5EF4-FFF2-40B4-BE49-F238E27FC236}">
                <a16:creationId xmlns:a16="http://schemas.microsoft.com/office/drawing/2014/main" id="{70931E9A-39F7-4C6C-B471-9EE717088FF3}"/>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25000"/>
                  </a:schemeClr>
                </a:solidFill>
                <a:latin typeface="Arial Black" panose="020B0A04020102020204" pitchFamily="34" charset="0"/>
                <a:cs typeface="Arial" panose="020B0604020202020204" pitchFamily="34" charset="0"/>
              </a:rPr>
              <a:t>LEITURAS DA SEMANA: </a:t>
            </a:r>
            <a:r>
              <a:rPr lang="nl-NL" altLang="pt-BR" sz="1200" dirty="0">
                <a:solidFill>
                  <a:schemeClr val="bg2">
                    <a:lumMod val="25000"/>
                  </a:schemeClr>
                </a:solidFill>
                <a:latin typeface="Arial Black" panose="020B0A04020102020204" pitchFamily="34" charset="0"/>
                <a:cs typeface="Arial" panose="020B0604020202020204" pitchFamily="34" charset="0"/>
              </a:rPr>
              <a:t>Is 1; 5:1-7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22" name="Imagem 21">
            <a:extLst>
              <a:ext uri="{FF2B5EF4-FFF2-40B4-BE49-F238E27FC236}">
                <a16:creationId xmlns:a16="http://schemas.microsoft.com/office/drawing/2014/main" id="{B216CAB5-1E5B-44C3-9275-8EE237C1DD4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380350" y="-18626"/>
            <a:ext cx="1716818" cy="947792"/>
          </a:xfrm>
          <a:prstGeom prst="rect">
            <a:avLst/>
          </a:prstGeom>
          <a:ln>
            <a:noFill/>
          </a:ln>
          <a:effectLst>
            <a:softEdge rad="112500"/>
          </a:effectLst>
        </p:spPr>
      </p:pic>
      <p:pic>
        <p:nvPicPr>
          <p:cNvPr id="23" name="Imagem 22">
            <a:extLst>
              <a:ext uri="{FF2B5EF4-FFF2-40B4-BE49-F238E27FC236}">
                <a16:creationId xmlns:a16="http://schemas.microsoft.com/office/drawing/2014/main" id="{54C70755-700C-4BB7-850D-61BA48989386}"/>
              </a:ext>
            </a:extLst>
          </p:cNvPr>
          <p:cNvPicPr>
            <a:picLocks noChangeAspect="1"/>
          </p:cNvPicPr>
          <p:nvPr/>
        </p:nvPicPr>
        <p:blipFill>
          <a:blip r:embed="rId5"/>
          <a:stretch>
            <a:fillRect/>
          </a:stretch>
        </p:blipFill>
        <p:spPr>
          <a:xfrm>
            <a:off x="8253620" y="3738900"/>
            <a:ext cx="887897" cy="1144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Apocalipse">
            <a:extLst>
              <a:ext uri="{FF2B5EF4-FFF2-40B4-BE49-F238E27FC236}">
                <a16:creationId xmlns:a16="http://schemas.microsoft.com/office/drawing/2014/main" id="{9D1FD7AD-CCF0-4F0A-9A7C-CA2D98B295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3066" y="1142205"/>
            <a:ext cx="1710808" cy="2299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argumento do perdão (</a:t>
            </a:r>
            <a:r>
              <a:rPr lang="pt-BR" sz="2000" b="1" dirty="0" err="1">
                <a:solidFill>
                  <a:schemeClr val="tx1"/>
                </a:solidFill>
                <a:latin typeface="Arial Black" panose="020B0A04020102020204" pitchFamily="34" charset="0"/>
              </a:rPr>
              <a:t>Is</a:t>
            </a:r>
            <a:r>
              <a:rPr lang="pt-BR" sz="2000" b="1" dirty="0">
                <a:solidFill>
                  <a:schemeClr val="tx1"/>
                </a:solidFill>
                <a:latin typeface="Arial Black" panose="020B0A04020102020204" pitchFamily="34" charset="0"/>
              </a:rPr>
              <a:t> 1:18</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7386272"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O que o Senhor disse em Isaías 1:18? Assinale a alternativa correta: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A. ( ) Que o povo devia fazer mais holocaustos e sacrifícios.</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B. ( ) Que os pecados do povo poderiam se tornar brancos como a neve.</a:t>
            </a:r>
          </a:p>
          <a:p>
            <a:pPr algn="just">
              <a:lnSpc>
                <a:spcPct val="100000"/>
              </a:lnSpc>
              <a:spcBef>
                <a:spcPct val="0"/>
              </a:spcBef>
              <a:buNone/>
            </a:pPr>
            <a:endParaRPr lang="pt-BR" altLang="pt-BR" sz="1500" dirty="0">
              <a:solidFill>
                <a:srgbClr val="FF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FF0000"/>
                </a:solidFill>
                <a:latin typeface="Arial Black" panose="020B0A04020102020204" pitchFamily="34" charset="0"/>
                <a:cs typeface="Arial" panose="020B0604020202020204" pitchFamily="34" charset="0"/>
              </a:rPr>
              <a:t>7. Como a oferta divina de perdão servia de argumento para que os judeus mudassem seu comportamento? Compare Isaías 1:18 com Isaías 44:22.</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12" name="Picture 13" descr="Imagem relacionada">
            <a:extLst>
              <a:ext uri="{FF2B5EF4-FFF2-40B4-BE49-F238E27FC236}">
                <a16:creationId xmlns:a16="http://schemas.microsoft.com/office/drawing/2014/main" id="{C8BF414A-7D6B-4A8D-92C7-90622F7CE3FB}"/>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sp>
        <p:nvSpPr>
          <p:cNvPr id="13" name="Retângulo 12">
            <a:extLst>
              <a:ext uri="{FF2B5EF4-FFF2-40B4-BE49-F238E27FC236}">
                <a16:creationId xmlns:a16="http://schemas.microsoft.com/office/drawing/2014/main" id="{8F25D5E1-90B0-40FE-B9AE-3291F37486B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7" name="Retângulo 16">
            <a:extLst>
              <a:ext uri="{FF2B5EF4-FFF2-40B4-BE49-F238E27FC236}">
                <a16:creationId xmlns:a16="http://schemas.microsoft.com/office/drawing/2014/main" id="{71D807EC-41FF-4434-A806-D9E0A63B0608}"/>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25000"/>
                  </a:schemeClr>
                </a:solidFill>
                <a:latin typeface="Arial Black" panose="020B0A04020102020204" pitchFamily="34" charset="0"/>
                <a:cs typeface="Arial" panose="020B0604020202020204" pitchFamily="34" charset="0"/>
              </a:rPr>
              <a:t>LEITURAS DA SEMANA: </a:t>
            </a:r>
            <a:r>
              <a:rPr lang="nl-NL" altLang="pt-BR" sz="1200" dirty="0">
                <a:solidFill>
                  <a:schemeClr val="bg2">
                    <a:lumMod val="25000"/>
                  </a:schemeClr>
                </a:solidFill>
                <a:latin typeface="Arial Black" panose="020B0A04020102020204" pitchFamily="34" charset="0"/>
                <a:cs typeface="Arial" panose="020B0604020202020204" pitchFamily="34" charset="0"/>
              </a:rPr>
              <a:t>Is 1; 5:1-7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21" name="Imagem 20">
            <a:extLst>
              <a:ext uri="{FF2B5EF4-FFF2-40B4-BE49-F238E27FC236}">
                <a16:creationId xmlns:a16="http://schemas.microsoft.com/office/drawing/2014/main" id="{00991CD2-959D-4F52-B434-0548C207FBE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380350" y="-18626"/>
            <a:ext cx="1716818" cy="947792"/>
          </a:xfrm>
          <a:prstGeom prst="rect">
            <a:avLst/>
          </a:prstGeom>
          <a:ln>
            <a:noFill/>
          </a:ln>
          <a:effectLst>
            <a:softEdge rad="112500"/>
          </a:effectLst>
        </p:spPr>
      </p:pic>
      <p:pic>
        <p:nvPicPr>
          <p:cNvPr id="23" name="Imagem 22">
            <a:extLst>
              <a:ext uri="{FF2B5EF4-FFF2-40B4-BE49-F238E27FC236}">
                <a16:creationId xmlns:a16="http://schemas.microsoft.com/office/drawing/2014/main" id="{973B2D5A-D591-4137-8A5A-D01072326D2D}"/>
              </a:ext>
            </a:extLst>
          </p:cNvPr>
          <p:cNvPicPr>
            <a:picLocks noChangeAspect="1"/>
          </p:cNvPicPr>
          <p:nvPr/>
        </p:nvPicPr>
        <p:blipFill>
          <a:blip r:embed="rId6"/>
          <a:stretch>
            <a:fillRect/>
          </a:stretch>
        </p:blipFill>
        <p:spPr>
          <a:xfrm>
            <a:off x="8253620" y="3738900"/>
            <a:ext cx="887897" cy="1144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 descr="Apocalipse">
            <a:extLst>
              <a:ext uri="{FF2B5EF4-FFF2-40B4-BE49-F238E27FC236}">
                <a16:creationId xmlns:a16="http://schemas.microsoft.com/office/drawing/2014/main" id="{1CE012E9-A8CE-4A2F-A8C0-2C743F6182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3066" y="1142205"/>
            <a:ext cx="1710808" cy="2299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argumento do perdão (</a:t>
            </a:r>
            <a:r>
              <a:rPr lang="pt-BR" sz="2000" b="1" dirty="0" err="1">
                <a:solidFill>
                  <a:schemeClr val="tx1"/>
                </a:solidFill>
                <a:latin typeface="Arial Black" panose="020B0A04020102020204" pitchFamily="34" charset="0"/>
              </a:rPr>
              <a:t>Is</a:t>
            </a:r>
            <a:r>
              <a:rPr lang="pt-BR" sz="2000" b="1" dirty="0">
                <a:solidFill>
                  <a:schemeClr val="tx1"/>
                </a:solidFill>
                <a:latin typeface="Arial Black" panose="020B0A04020102020204" pitchFamily="34" charset="0"/>
              </a:rPr>
              <a:t> 1:18</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220718"/>
            <a:ext cx="738003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Deus apresentou poderosas evidências de que os judeus, os acusados, eram culpados de quebra de acordo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1:2-15) e apelou para que eles passassem por uma reforma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1:16,17). Esse apelo sugere que havia esperança. Agora vemos o propósito das incisivas palavras de advertência de Deus. Elas não foram ditas para rejeitar o povo, mas para trazê-lo de volta a Ele. Sua oferta de perdão é o argumento que sustenta Seu apelo para que o povo se purifique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1:16,17). Seu perdão possibilita a transformação por Seu poder. Aqui vemos as sementes da “nova aliança” (Jr 31:31-34), fundamentada no perdão. Começamos “no vermelho”, com uma dívida que nunca poderíamos pagar. Com humilde reconhecimento da nossa necessidade de perdão, estamos prontos para aceitar o que Deus tem para dar.</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7" name="Picture 13" descr="Imagem relacionada">
            <a:extLst>
              <a:ext uri="{FF2B5EF4-FFF2-40B4-BE49-F238E27FC236}">
                <a16:creationId xmlns:a16="http://schemas.microsoft.com/office/drawing/2014/main" id="{2938D2DE-E258-46BB-9E7B-1477BF36093D}"/>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sp>
        <p:nvSpPr>
          <p:cNvPr id="21" name="Retângulo 20">
            <a:extLst>
              <a:ext uri="{FF2B5EF4-FFF2-40B4-BE49-F238E27FC236}">
                <a16:creationId xmlns:a16="http://schemas.microsoft.com/office/drawing/2014/main" id="{148BA098-1985-4D62-912C-64BC7FA6874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9" name="Retângulo 18">
            <a:extLst>
              <a:ext uri="{FF2B5EF4-FFF2-40B4-BE49-F238E27FC236}">
                <a16:creationId xmlns:a16="http://schemas.microsoft.com/office/drawing/2014/main" id="{A77264CA-2E8D-4296-8606-D8EF6CE8B281}"/>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25000"/>
                  </a:schemeClr>
                </a:solidFill>
                <a:latin typeface="Arial Black" panose="020B0A04020102020204" pitchFamily="34" charset="0"/>
                <a:cs typeface="Arial" panose="020B0604020202020204" pitchFamily="34" charset="0"/>
              </a:rPr>
              <a:t>LEITURAS DA SEMANA: </a:t>
            </a:r>
            <a:r>
              <a:rPr lang="nl-NL" altLang="pt-BR" sz="1200" dirty="0">
                <a:solidFill>
                  <a:schemeClr val="bg2">
                    <a:lumMod val="25000"/>
                  </a:schemeClr>
                </a:solidFill>
                <a:latin typeface="Arial Black" panose="020B0A04020102020204" pitchFamily="34" charset="0"/>
                <a:cs typeface="Arial" panose="020B0604020202020204" pitchFamily="34" charset="0"/>
              </a:rPr>
              <a:t>Is 1; 5:1-7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20" name="Imagem 19">
            <a:extLst>
              <a:ext uri="{FF2B5EF4-FFF2-40B4-BE49-F238E27FC236}">
                <a16:creationId xmlns:a16="http://schemas.microsoft.com/office/drawing/2014/main" id="{EFF3D9C1-551C-4E01-95C0-7C336266B92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380350" y="-18626"/>
            <a:ext cx="1716818" cy="947792"/>
          </a:xfrm>
          <a:prstGeom prst="rect">
            <a:avLst/>
          </a:prstGeom>
          <a:ln>
            <a:noFill/>
          </a:ln>
          <a:effectLst>
            <a:softEdge rad="112500"/>
          </a:effectLst>
        </p:spPr>
      </p:pic>
      <p:pic>
        <p:nvPicPr>
          <p:cNvPr id="22" name="Imagem 21">
            <a:extLst>
              <a:ext uri="{FF2B5EF4-FFF2-40B4-BE49-F238E27FC236}">
                <a16:creationId xmlns:a16="http://schemas.microsoft.com/office/drawing/2014/main" id="{1B941EC7-9AD7-40EC-94F8-D6BDC76A41F7}"/>
              </a:ext>
            </a:extLst>
          </p:cNvPr>
          <p:cNvPicPr>
            <a:picLocks noChangeAspect="1"/>
          </p:cNvPicPr>
          <p:nvPr/>
        </p:nvPicPr>
        <p:blipFill>
          <a:blip r:embed="rId5"/>
          <a:stretch>
            <a:fillRect/>
          </a:stretch>
        </p:blipFill>
        <p:spPr>
          <a:xfrm>
            <a:off x="8253620" y="3738900"/>
            <a:ext cx="887897" cy="1144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 descr="Apocalipse">
            <a:extLst>
              <a:ext uri="{FF2B5EF4-FFF2-40B4-BE49-F238E27FC236}">
                <a16:creationId xmlns:a16="http://schemas.microsoft.com/office/drawing/2014/main" id="{AE8756B3-5979-4BBE-BFA0-85042E3A72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3066" y="1142205"/>
            <a:ext cx="1710808" cy="2299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Comer ou ser devorado (</a:t>
            </a:r>
            <a:r>
              <a:rPr lang="pt-BR" sz="2000" b="1" dirty="0" err="1">
                <a:solidFill>
                  <a:schemeClr val="tx1"/>
                </a:solidFill>
                <a:latin typeface="Arial Black" panose="020B0A04020102020204" pitchFamily="34" charset="0"/>
              </a:rPr>
              <a:t>Is</a:t>
            </a:r>
            <a:r>
              <a:rPr lang="pt-BR" sz="2000" b="1" dirty="0">
                <a:solidFill>
                  <a:schemeClr val="tx1"/>
                </a:solidFill>
                <a:latin typeface="Arial Black" panose="020B0A04020102020204" pitchFamily="34" charset="0"/>
              </a:rPr>
              <a:t> 1:19-31)</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30" y="1208029"/>
            <a:ext cx="738627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8. Qual é o tema de Isaías 1:19-31 e que é visto em toda a Bíblia? Assinale a alternativa correta: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A. ( ) Bênçãos mediante a obediência e maldições em caso de rebeldia.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B. (  ) O livramento de Deus.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9. Examine essas palavras de Moisés. Observe que não há meio-termo. É vida ou morte, bênção ou maldição. Porque existe apenas uma das duas opções? Por que não pode haver transigência?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você tem vivenciado o princípio de bênçãos e maldições na sua vida cristã?</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12" name="Picture 13" descr="Imagem relacionada">
            <a:extLst>
              <a:ext uri="{FF2B5EF4-FFF2-40B4-BE49-F238E27FC236}">
                <a16:creationId xmlns:a16="http://schemas.microsoft.com/office/drawing/2014/main" id="{2508FF60-1D6B-4948-8C1B-D94F66D5C3CE}"/>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sp>
        <p:nvSpPr>
          <p:cNvPr id="13" name="Retângulo 12">
            <a:extLst>
              <a:ext uri="{FF2B5EF4-FFF2-40B4-BE49-F238E27FC236}">
                <a16:creationId xmlns:a16="http://schemas.microsoft.com/office/drawing/2014/main" id="{1A0A5590-3756-415A-A574-B222ED30401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20" name="Retângulo 19">
            <a:extLst>
              <a:ext uri="{FF2B5EF4-FFF2-40B4-BE49-F238E27FC236}">
                <a16:creationId xmlns:a16="http://schemas.microsoft.com/office/drawing/2014/main" id="{267CB1C3-5D04-4DD8-BED5-B4D04D60E3AF}"/>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25000"/>
                  </a:schemeClr>
                </a:solidFill>
                <a:latin typeface="Arial Black" panose="020B0A04020102020204" pitchFamily="34" charset="0"/>
                <a:cs typeface="Arial" panose="020B0604020202020204" pitchFamily="34" charset="0"/>
              </a:rPr>
              <a:t>LEITURAS DA SEMANA: </a:t>
            </a:r>
            <a:r>
              <a:rPr lang="nl-NL" altLang="pt-BR" sz="1200" dirty="0">
                <a:solidFill>
                  <a:schemeClr val="bg2">
                    <a:lumMod val="25000"/>
                  </a:schemeClr>
                </a:solidFill>
                <a:latin typeface="Arial Black" panose="020B0A04020102020204" pitchFamily="34" charset="0"/>
                <a:cs typeface="Arial" panose="020B0604020202020204" pitchFamily="34" charset="0"/>
              </a:rPr>
              <a:t>Is 1; 5:1-7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21" name="Imagem 20">
            <a:extLst>
              <a:ext uri="{FF2B5EF4-FFF2-40B4-BE49-F238E27FC236}">
                <a16:creationId xmlns:a16="http://schemas.microsoft.com/office/drawing/2014/main" id="{BC92D456-536C-4816-8A0F-AD799230BB6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380350" y="-18626"/>
            <a:ext cx="1716818" cy="947792"/>
          </a:xfrm>
          <a:prstGeom prst="rect">
            <a:avLst/>
          </a:prstGeom>
          <a:ln>
            <a:noFill/>
          </a:ln>
          <a:effectLst>
            <a:softEdge rad="112500"/>
          </a:effectLst>
        </p:spPr>
      </p:pic>
      <p:pic>
        <p:nvPicPr>
          <p:cNvPr id="23" name="Imagem 22">
            <a:extLst>
              <a:ext uri="{FF2B5EF4-FFF2-40B4-BE49-F238E27FC236}">
                <a16:creationId xmlns:a16="http://schemas.microsoft.com/office/drawing/2014/main" id="{0E5AAD51-8A35-4B09-96BC-6C76F38DE775}"/>
              </a:ext>
            </a:extLst>
          </p:cNvPr>
          <p:cNvPicPr>
            <a:picLocks noChangeAspect="1"/>
          </p:cNvPicPr>
          <p:nvPr/>
        </p:nvPicPr>
        <p:blipFill>
          <a:blip r:embed="rId5"/>
          <a:stretch>
            <a:fillRect/>
          </a:stretch>
        </p:blipFill>
        <p:spPr>
          <a:xfrm>
            <a:off x="8253620" y="3738900"/>
            <a:ext cx="887897" cy="1144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 descr="Moisés: Intercede pelo povo de Deus I">
            <a:extLst>
              <a:ext uri="{FF2B5EF4-FFF2-40B4-BE49-F238E27FC236}">
                <a16:creationId xmlns:a16="http://schemas.microsoft.com/office/drawing/2014/main" id="{0494AE0A-E16E-4316-8A03-4995D87BF4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3065" y="1187170"/>
            <a:ext cx="1680898" cy="2293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3120</TotalTime>
  <Words>2033</Words>
  <Application>Microsoft Office PowerPoint</Application>
  <PresentationFormat>Personalizar</PresentationFormat>
  <Paragraphs>124</Paragraphs>
  <Slides>14</Slides>
  <Notes>4</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Calibri</vt:lpstr>
      <vt:lpstr>Arial</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e Catia Lima</cp:lastModifiedBy>
  <cp:revision>216</cp:revision>
  <dcterms:created xsi:type="dcterms:W3CDTF">2014-05-23T17:49:12Z</dcterms:created>
  <dcterms:modified xsi:type="dcterms:W3CDTF">2020-11-01T10:22:45Z</dcterms:modified>
</cp:coreProperties>
</file>