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9" r:id="rId4"/>
    <p:sldId id="298"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282" r:id="rId2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7273283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41194696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37898901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29582978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40532129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35039711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19456065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29292061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16346871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30083294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95648C67-3FF6-474A-BD14-2674839D5B84}" type="datetimeFigureOut">
              <a:rPr lang="pt-BR" smtClean="0"/>
              <a:pPr/>
              <a:t>06/11/2013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32098209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648C67-3FF6-474A-BD14-2674839D5B84}" type="datetimeFigureOut">
              <a:rPr lang="pt-BR" smtClean="0"/>
              <a:pPr/>
              <a:t>06/11/2013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DBBBB-22AA-40E3-9ED7-7593509C1251}" type="slidenum">
              <a:rPr lang="pt-BR" smtClean="0"/>
              <a:pPr/>
              <a:t>‹nº›</a:t>
            </a:fld>
            <a:endParaRPr lang="pt-BR"/>
          </a:p>
        </p:txBody>
      </p:sp>
    </p:spTree>
    <p:extLst>
      <p:ext uri="{BB962C8B-B14F-4D97-AF65-F5344CB8AC3E}">
        <p14:creationId xmlns:p14="http://schemas.microsoft.com/office/powerpoint/2010/main" xmlns="" val="3075758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984282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79512" y="1988840"/>
            <a:ext cx="4913847" cy="2308324"/>
          </a:xfrm>
          <a:prstGeom prst="rect">
            <a:avLst/>
          </a:prstGeom>
          <a:noFill/>
        </p:spPr>
        <p:txBody>
          <a:bodyPr wrap="square" rtlCol="0">
            <a:spAutoFit/>
          </a:bodyPr>
          <a:lstStyle/>
          <a:p>
            <a:pPr algn="ctr"/>
            <a:r>
              <a:rPr lang="pt-BR" sz="2400" b="1" dirty="0">
                <a:latin typeface="Arial" pitchFamily="34" charset="0"/>
                <a:cs typeface="Arial" pitchFamily="34" charset="0"/>
              </a:rPr>
              <a:t> A igreja, inteiramente consagrada ao seu trabalho, deve levar a mensagem ao mundo. [...] Um mundo, que está a perecer no pecado deve ser iluminado” (Evangelismo, p. 16).</a:t>
            </a:r>
          </a:p>
        </p:txBody>
      </p:sp>
    </p:spTree>
    <p:extLst>
      <p:ext uri="{BB962C8B-B14F-4D97-AF65-F5344CB8AC3E}">
        <p14:creationId xmlns:p14="http://schemas.microsoft.com/office/powerpoint/2010/main" xmlns="" val="15997086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79512" y="1412776"/>
            <a:ext cx="4913847" cy="4524315"/>
          </a:xfrm>
          <a:prstGeom prst="rect">
            <a:avLst/>
          </a:prstGeom>
          <a:noFill/>
        </p:spPr>
        <p:txBody>
          <a:bodyPr wrap="square" rtlCol="0">
            <a:spAutoFit/>
          </a:bodyPr>
          <a:lstStyle/>
          <a:p>
            <a:pPr algn="ctr"/>
            <a:r>
              <a:rPr lang="pt-BR" sz="2400" b="1" dirty="0">
                <a:latin typeface="Arial" pitchFamily="34" charset="0"/>
                <a:cs typeface="Arial" pitchFamily="34" charset="0"/>
              </a:rPr>
              <a:t>“A igreja é o instrumento apontado por Deus para a salvação dos homens. Desde o princípio tem sido plano de Deus que através de Sua igreja seja refletida para o mundo Sua plenitude e suficiência. Aos membros da igreja, a quem Ele chamou das trevas para Sua maravilhosa luz, compete manifestar Sua glória</a:t>
            </a:r>
            <a:r>
              <a:rPr lang="pt-BR" sz="2400" b="1" dirty="0" smtClean="0">
                <a:latin typeface="Arial" pitchFamily="34" charset="0"/>
                <a:cs typeface="Arial" pitchFamily="34" charset="0"/>
              </a:rPr>
              <a:t>”</a:t>
            </a:r>
          </a:p>
          <a:p>
            <a:pPr algn="ctr"/>
            <a:r>
              <a:rPr lang="pt-BR" sz="2400" b="1" dirty="0" smtClean="0">
                <a:latin typeface="Arial" pitchFamily="34" charset="0"/>
                <a:cs typeface="Arial" pitchFamily="34" charset="0"/>
              </a:rPr>
              <a:t>(</a:t>
            </a:r>
            <a:r>
              <a:rPr lang="pt-BR" sz="2400" b="1" dirty="0">
                <a:latin typeface="Arial" pitchFamily="34" charset="0"/>
                <a:cs typeface="Arial" pitchFamily="34" charset="0"/>
              </a:rPr>
              <a:t>Serviço Cristão, p. 15). </a:t>
            </a:r>
          </a:p>
        </p:txBody>
      </p:sp>
    </p:spTree>
    <p:extLst>
      <p:ext uri="{BB962C8B-B14F-4D97-AF65-F5344CB8AC3E}">
        <p14:creationId xmlns:p14="http://schemas.microsoft.com/office/powerpoint/2010/main" xmlns="" val="10814599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060848"/>
            <a:ext cx="7740352"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000" b="1" dirty="0">
                <a:effectLst>
                  <a:outerShdw blurRad="38100" dist="38100" dir="2700000" algn="tl">
                    <a:srgbClr val="000000"/>
                  </a:outerShdw>
                </a:effectLst>
              </a:rPr>
              <a:t>Mensagem Mundial de Deus </a:t>
            </a:r>
            <a:endParaRPr lang="pt-BR" sz="4000" dirty="0">
              <a:effectLst>
                <a:outerShdw blurRad="38100" dist="38100" dir="2700000" algn="tl">
                  <a:srgbClr val="000000"/>
                </a:outerShdw>
              </a:effectLst>
            </a:endParaRPr>
          </a:p>
        </p:txBody>
      </p:sp>
    </p:spTree>
    <p:extLst>
      <p:ext uri="{BB962C8B-B14F-4D97-AF65-F5344CB8AC3E}">
        <p14:creationId xmlns:p14="http://schemas.microsoft.com/office/powerpoint/2010/main" xmlns="" val="32913422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467544" y="1916832"/>
            <a:ext cx="4176464" cy="3046988"/>
          </a:xfrm>
          <a:prstGeom prst="rect">
            <a:avLst/>
          </a:prstGeom>
          <a:noFill/>
        </p:spPr>
        <p:txBody>
          <a:bodyPr wrap="square" rtlCol="0">
            <a:spAutoFit/>
          </a:bodyPr>
          <a:lstStyle/>
          <a:p>
            <a:pPr algn="ctr"/>
            <a:r>
              <a:rPr lang="pt-BR" sz="2400" b="1" dirty="0">
                <a:latin typeface="Arial" pitchFamily="34" charset="0"/>
                <a:cs typeface="Arial" pitchFamily="34" charset="0"/>
              </a:rPr>
              <a:t>Em Apocalipse 14:6 é dito: “Vi outro anjo voando pelo meio do Céu, tendo um evangelho eterno para pregar aos que se assentam sobre a Terra, e a cada nação, e tribo, e língua, e povo”. </a:t>
            </a:r>
          </a:p>
        </p:txBody>
      </p:sp>
    </p:spTree>
    <p:extLst>
      <p:ext uri="{BB962C8B-B14F-4D97-AF65-F5344CB8AC3E}">
        <p14:creationId xmlns:p14="http://schemas.microsoft.com/office/powerpoint/2010/main" xmlns="" val="6268604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39552" y="1700808"/>
            <a:ext cx="4032448" cy="3785652"/>
          </a:xfrm>
          <a:prstGeom prst="rect">
            <a:avLst/>
          </a:prstGeom>
          <a:noFill/>
        </p:spPr>
        <p:txBody>
          <a:bodyPr wrap="square" rtlCol="0">
            <a:spAutoFit/>
          </a:bodyPr>
          <a:lstStyle/>
          <a:p>
            <a:pPr algn="ctr"/>
            <a:r>
              <a:rPr lang="pt-BR" sz="2400" b="1" dirty="0">
                <a:latin typeface="Arial" pitchFamily="34" charset="0"/>
                <a:cs typeface="Arial" pitchFamily="34" charset="0"/>
              </a:rPr>
              <a:t>Deus tem uma visão mundial para a redenção da humanidade. Ele entregou Seu Filho em Sacrifício para alcançar o mundo e estabeleceu Sua igreja com uma missão mundial. Isso torna evidente que Deus tem uma mensagem mundial. </a:t>
            </a:r>
          </a:p>
        </p:txBody>
      </p:sp>
    </p:spTree>
    <p:extLst>
      <p:ext uri="{BB962C8B-B14F-4D97-AF65-F5344CB8AC3E}">
        <p14:creationId xmlns:p14="http://schemas.microsoft.com/office/powerpoint/2010/main" xmlns="" val="9870541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060848"/>
            <a:ext cx="7740352"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000" b="1" dirty="0">
                <a:effectLst>
                  <a:outerShdw blurRad="38100" dist="38100" dir="2700000" algn="tl">
                    <a:srgbClr val="000000"/>
                  </a:outerShdw>
                </a:effectLst>
              </a:rPr>
              <a:t>Plano Financeiro Mundial </a:t>
            </a:r>
            <a:endParaRPr lang="pt-BR" sz="4000" dirty="0">
              <a:effectLst>
                <a:outerShdw blurRad="38100" dist="38100" dir="2700000" algn="tl">
                  <a:srgbClr val="000000"/>
                </a:outerShdw>
              </a:effectLst>
            </a:endParaRPr>
          </a:p>
        </p:txBody>
      </p:sp>
    </p:spTree>
    <p:extLst>
      <p:ext uri="{BB962C8B-B14F-4D97-AF65-F5344CB8AC3E}">
        <p14:creationId xmlns:p14="http://schemas.microsoft.com/office/powerpoint/2010/main" xmlns="" val="10176257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79513" y="1052736"/>
            <a:ext cx="4176464" cy="4154984"/>
          </a:xfrm>
          <a:prstGeom prst="rect">
            <a:avLst/>
          </a:prstGeom>
          <a:noFill/>
        </p:spPr>
        <p:txBody>
          <a:bodyPr wrap="square" rtlCol="0">
            <a:spAutoFit/>
          </a:bodyPr>
          <a:lstStyle/>
          <a:p>
            <a:pPr algn="ctr"/>
            <a:r>
              <a:rPr lang="pt-BR" sz="2400" b="1" dirty="0">
                <a:latin typeface="Arial" pitchFamily="34" charset="0"/>
                <a:cs typeface="Arial" pitchFamily="34" charset="0"/>
              </a:rPr>
              <a:t>Os dízimos e as ofertas fazem parte do plano divino </a:t>
            </a:r>
            <a:r>
              <a:rPr lang="pt-BR" sz="2400" b="1" dirty="0" smtClean="0">
                <a:latin typeface="Arial" pitchFamily="34" charset="0"/>
                <a:cs typeface="Arial" pitchFamily="34" charset="0"/>
              </a:rPr>
              <a:t>para </a:t>
            </a:r>
            <a:r>
              <a:rPr lang="pt-BR" sz="2400" b="1" dirty="0">
                <a:latin typeface="Arial" pitchFamily="34" charset="0"/>
                <a:cs typeface="Arial" pitchFamily="34" charset="0"/>
              </a:rPr>
              <a:t>levar avante a obra mundial de salvação da humanidade. “As ofertas voluntárias e os dízimos constituem o meio da manutenção da obra do Senhor</a:t>
            </a:r>
            <a:r>
              <a:rPr lang="pt-BR" sz="2400" b="1" dirty="0" smtClean="0">
                <a:latin typeface="Arial" pitchFamily="34" charset="0"/>
                <a:cs typeface="Arial" pitchFamily="34" charset="0"/>
              </a:rPr>
              <a:t>”</a:t>
            </a:r>
          </a:p>
          <a:p>
            <a:pPr algn="ctr"/>
            <a:r>
              <a:rPr lang="pt-BR" sz="2400" b="1" dirty="0" smtClean="0">
                <a:latin typeface="Arial" pitchFamily="34" charset="0"/>
                <a:cs typeface="Arial" pitchFamily="34" charset="0"/>
              </a:rPr>
              <a:t>(</a:t>
            </a:r>
            <a:r>
              <a:rPr lang="pt-BR" sz="2400" b="1" dirty="0">
                <a:latin typeface="Arial" pitchFamily="34" charset="0"/>
                <a:cs typeface="Arial" pitchFamily="34" charset="0"/>
              </a:rPr>
              <a:t>Atos dos </a:t>
            </a:r>
            <a:r>
              <a:rPr lang="pt-BR" sz="2400" b="1" dirty="0" smtClean="0">
                <a:latin typeface="Arial" pitchFamily="34" charset="0"/>
                <a:cs typeface="Arial" pitchFamily="34" charset="0"/>
              </a:rPr>
              <a:t>Apóstolos,</a:t>
            </a:r>
          </a:p>
          <a:p>
            <a:pPr algn="ctr"/>
            <a:r>
              <a:rPr lang="pt-BR" sz="2400" b="1" dirty="0" smtClean="0">
                <a:latin typeface="Arial" pitchFamily="34" charset="0"/>
                <a:cs typeface="Arial" pitchFamily="34" charset="0"/>
              </a:rPr>
              <a:t>p</a:t>
            </a:r>
            <a:r>
              <a:rPr lang="pt-BR" sz="2400" b="1" dirty="0">
                <a:latin typeface="Arial" pitchFamily="34" charset="0"/>
                <a:cs typeface="Arial" pitchFamily="34" charset="0"/>
              </a:rPr>
              <a:t>. 74). </a:t>
            </a:r>
          </a:p>
        </p:txBody>
      </p:sp>
    </p:spTree>
    <p:extLst>
      <p:ext uri="{BB962C8B-B14F-4D97-AF65-F5344CB8AC3E}">
        <p14:creationId xmlns:p14="http://schemas.microsoft.com/office/powerpoint/2010/main" xmlns="" val="28136212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060848"/>
            <a:ext cx="7740352"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000" b="1" dirty="0">
                <a:effectLst>
                  <a:outerShdw blurRad="38100" dist="38100" dir="2700000" algn="tl">
                    <a:srgbClr val="000000"/>
                  </a:outerShdw>
                </a:effectLst>
              </a:rPr>
              <a:t>Como o israelita devolvia o dízimo </a:t>
            </a:r>
            <a:endParaRPr lang="pt-BR" sz="4000" dirty="0">
              <a:effectLst>
                <a:outerShdw blurRad="38100" dist="38100" dir="2700000" algn="tl">
                  <a:srgbClr val="000000"/>
                </a:outerShdw>
              </a:effectLst>
            </a:endParaRPr>
          </a:p>
        </p:txBody>
      </p:sp>
    </p:spTree>
    <p:extLst>
      <p:ext uri="{BB962C8B-B14F-4D97-AF65-F5344CB8AC3E}">
        <p14:creationId xmlns:p14="http://schemas.microsoft.com/office/powerpoint/2010/main" xmlns="" val="13789827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923928" y="2708920"/>
            <a:ext cx="4913847" cy="3046988"/>
          </a:xfrm>
          <a:prstGeom prst="rect">
            <a:avLst/>
          </a:prstGeom>
          <a:noFill/>
        </p:spPr>
        <p:txBody>
          <a:bodyPr wrap="square" rtlCol="0">
            <a:spAutoFit/>
          </a:bodyPr>
          <a:lstStyle/>
          <a:p>
            <a:pPr algn="ctr"/>
            <a:r>
              <a:rPr lang="pt-BR" sz="2400" b="1">
                <a:latin typeface="Arial" pitchFamily="34" charset="0"/>
                <a:cs typeface="Arial" pitchFamily="34" charset="0"/>
              </a:rPr>
              <a:t>T</a:t>
            </a:r>
            <a:r>
              <a:rPr lang="pt-BR" sz="2400" b="1" smtClean="0">
                <a:latin typeface="Arial" pitchFamily="34" charset="0"/>
                <a:cs typeface="Arial" pitchFamily="34" charset="0"/>
              </a:rPr>
              <a:t>odos </a:t>
            </a:r>
            <a:r>
              <a:rPr lang="pt-BR" sz="2400" b="1" dirty="0">
                <a:latin typeface="Arial" pitchFamily="34" charset="0"/>
                <a:cs typeface="Arial" pitchFamily="34" charset="0"/>
              </a:rPr>
              <a:t>os seus rebanhos, o israelita separava a décima parte como dízimo (</a:t>
            </a:r>
            <a:r>
              <a:rPr lang="pt-BR" sz="2400" b="1" dirty="0" err="1">
                <a:latin typeface="Arial" pitchFamily="34" charset="0"/>
                <a:cs typeface="Arial" pitchFamily="34" charset="0"/>
              </a:rPr>
              <a:t>Lv</a:t>
            </a:r>
            <a:r>
              <a:rPr lang="pt-BR" sz="2400" b="1" dirty="0">
                <a:latin typeface="Arial" pitchFamily="34" charset="0"/>
                <a:cs typeface="Arial" pitchFamily="34" charset="0"/>
              </a:rPr>
              <a:t> 27:32, 33). O critério para apresentar o dízimo ao Senhor era separar o que passasse por baixo da vara, mesmo que um ou outro tivesse algum defeito, não importava.</a:t>
            </a:r>
          </a:p>
        </p:txBody>
      </p:sp>
    </p:spTree>
    <p:extLst>
      <p:ext uri="{BB962C8B-B14F-4D97-AF65-F5344CB8AC3E}">
        <p14:creationId xmlns:p14="http://schemas.microsoft.com/office/powerpoint/2010/main" xmlns="" val="36631121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060848"/>
            <a:ext cx="7740352"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000" b="1" dirty="0">
                <a:effectLst>
                  <a:outerShdw blurRad="38100" dist="38100" dir="2700000" algn="tl">
                    <a:srgbClr val="000000"/>
                  </a:outerShdw>
                </a:effectLst>
              </a:rPr>
              <a:t>Como o israelita entregava a oferta </a:t>
            </a:r>
            <a:endParaRPr lang="pt-BR" sz="4000" dirty="0">
              <a:effectLst>
                <a:outerShdw blurRad="38100" dist="38100" dir="2700000" algn="tl">
                  <a:srgbClr val="000000"/>
                </a:outerShdw>
              </a:effectLst>
            </a:endParaRPr>
          </a:p>
        </p:txBody>
      </p:sp>
    </p:spTree>
    <p:extLst>
      <p:ext uri="{BB962C8B-B14F-4D97-AF65-F5344CB8AC3E}">
        <p14:creationId xmlns:p14="http://schemas.microsoft.com/office/powerpoint/2010/main" xmlns="" val="36309565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955955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995936" y="2420888"/>
            <a:ext cx="4913847" cy="3046988"/>
          </a:xfrm>
          <a:prstGeom prst="rect">
            <a:avLst/>
          </a:prstGeom>
          <a:noFill/>
        </p:spPr>
        <p:txBody>
          <a:bodyPr wrap="square" rtlCol="0">
            <a:spAutoFit/>
          </a:bodyPr>
          <a:lstStyle/>
          <a:p>
            <a:pPr algn="ctr"/>
            <a:r>
              <a:rPr lang="pt-BR" sz="2400" b="1" dirty="0">
                <a:latin typeface="Arial" pitchFamily="34" charset="0"/>
                <a:cs typeface="Arial" pitchFamily="34" charset="0"/>
              </a:rPr>
              <a:t>“As ofertas apresentadas ao Senhor deviam ser sem mancha. Representavam a Cristo, de onde se conclui evidentemente que Jesus era o Cordeiro imaculado e sem defeito (1Pd 1:9)” (O Desejado de Todas as Nações, p. 50).</a:t>
            </a:r>
          </a:p>
        </p:txBody>
      </p:sp>
    </p:spTree>
    <p:extLst>
      <p:ext uri="{BB962C8B-B14F-4D97-AF65-F5344CB8AC3E}">
        <p14:creationId xmlns:p14="http://schemas.microsoft.com/office/powerpoint/2010/main" xmlns="" val="32659509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08520" y="1787535"/>
            <a:ext cx="7740352" cy="132343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000" b="1" dirty="0">
                <a:effectLst>
                  <a:outerShdw blurRad="38100" dist="38100" dir="2700000" algn="tl">
                    <a:srgbClr val="000000"/>
                  </a:outerShdw>
                </a:effectLst>
              </a:rPr>
              <a:t>Plano Missionário no Novo Testamento e a Igreja de Hoje</a:t>
            </a:r>
            <a:endParaRPr lang="pt-BR" sz="4000" dirty="0">
              <a:effectLst>
                <a:outerShdw blurRad="38100" dist="38100" dir="2700000" algn="tl">
                  <a:srgbClr val="000000"/>
                </a:outerShdw>
              </a:effectLst>
            </a:endParaRPr>
          </a:p>
        </p:txBody>
      </p:sp>
    </p:spTree>
    <p:extLst>
      <p:ext uri="{BB962C8B-B14F-4D97-AF65-F5344CB8AC3E}">
        <p14:creationId xmlns:p14="http://schemas.microsoft.com/office/powerpoint/2010/main" xmlns="" val="12905726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995936" y="2265631"/>
            <a:ext cx="4913847" cy="830997"/>
          </a:xfrm>
          <a:prstGeom prst="rect">
            <a:avLst/>
          </a:prstGeom>
          <a:noFill/>
        </p:spPr>
        <p:txBody>
          <a:bodyPr wrap="square" rtlCol="0">
            <a:spAutoFit/>
          </a:bodyPr>
          <a:lstStyle/>
          <a:p>
            <a:pPr algn="ctr"/>
            <a:r>
              <a:rPr lang="pt-BR" sz="2400" b="1" dirty="0">
                <a:latin typeface="Arial" pitchFamily="34" charset="0"/>
                <a:cs typeface="Arial" pitchFamily="34" charset="0"/>
              </a:rPr>
              <a:t>“Ide, portanto, fazei discípulos de todas as nações” (</a:t>
            </a:r>
            <a:r>
              <a:rPr lang="pt-BR" sz="2400" b="1" dirty="0" err="1">
                <a:latin typeface="Arial" pitchFamily="34" charset="0"/>
                <a:cs typeface="Arial" pitchFamily="34" charset="0"/>
              </a:rPr>
              <a:t>Mt</a:t>
            </a:r>
            <a:r>
              <a:rPr lang="pt-BR" sz="2400" b="1" dirty="0">
                <a:latin typeface="Arial" pitchFamily="34" charset="0"/>
                <a:cs typeface="Arial" pitchFamily="34" charset="0"/>
              </a:rPr>
              <a:t> 28:19). </a:t>
            </a:r>
          </a:p>
        </p:txBody>
      </p:sp>
      <p:sp>
        <p:nvSpPr>
          <p:cNvPr id="3" name="CaixaDeTexto 2"/>
          <p:cNvSpPr txBox="1"/>
          <p:nvPr/>
        </p:nvSpPr>
        <p:spPr>
          <a:xfrm>
            <a:off x="4000558" y="3417759"/>
            <a:ext cx="4913847" cy="2677656"/>
          </a:xfrm>
          <a:prstGeom prst="rect">
            <a:avLst/>
          </a:prstGeom>
          <a:noFill/>
        </p:spPr>
        <p:txBody>
          <a:bodyPr wrap="square" rtlCol="0">
            <a:spAutoFit/>
          </a:bodyPr>
          <a:lstStyle/>
          <a:p>
            <a:pPr algn="ctr"/>
            <a:r>
              <a:rPr lang="pt-BR" sz="2400" b="1" dirty="0">
                <a:latin typeface="Arial" pitchFamily="34" charset="0"/>
                <a:cs typeface="Arial" pitchFamily="34" charset="0"/>
              </a:rPr>
              <a:t>“Mas recebereis poder, ao descer sobre vós o Espírito Santo, e sereis minhas testemunhas tanto em Jerusalém como em toda a Judéia e Samaria e até os confins da Terra” (At 1:8).</a:t>
            </a:r>
          </a:p>
        </p:txBody>
      </p:sp>
    </p:spTree>
    <p:extLst>
      <p:ext uri="{BB962C8B-B14F-4D97-AF65-F5344CB8AC3E}">
        <p14:creationId xmlns:p14="http://schemas.microsoft.com/office/powerpoint/2010/main" xmlns="" val="9415424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79622" y="1237403"/>
            <a:ext cx="4769831"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400" b="1" dirty="0" smtClean="0">
                <a:latin typeface="Arial" pitchFamily="34" charset="0"/>
                <a:cs typeface="Arial" pitchFamily="34" charset="0"/>
              </a:rPr>
              <a:t>“... </a:t>
            </a:r>
            <a:r>
              <a:rPr lang="pt-BR" sz="2400" b="1" dirty="0">
                <a:latin typeface="Arial" pitchFamily="34" charset="0"/>
                <a:cs typeface="Arial" pitchFamily="34" charset="0"/>
              </a:rPr>
              <a:t>ao descer sobre vós o Espírito Santo” (At 1:8) </a:t>
            </a:r>
          </a:p>
        </p:txBody>
      </p:sp>
      <p:sp>
        <p:nvSpPr>
          <p:cNvPr id="4" name="CaixaDeTexto 3"/>
          <p:cNvSpPr txBox="1"/>
          <p:nvPr/>
        </p:nvSpPr>
        <p:spPr>
          <a:xfrm>
            <a:off x="179512" y="1052736"/>
            <a:ext cx="800219" cy="120032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pt-BR" sz="7200" b="1" dirty="0" smtClean="0">
                <a:effectLst>
                  <a:outerShdw blurRad="38100" dist="38100" dir="2700000" algn="tl">
                    <a:srgbClr val="000000">
                      <a:alpha val="43137"/>
                    </a:srgbClr>
                  </a:outerShdw>
                </a:effectLst>
                <a:latin typeface="Arial Black" panose="020B0A04020102020204" pitchFamily="34" charset="0"/>
              </a:rPr>
              <a:t>1</a:t>
            </a:r>
            <a:endParaRPr lang="pt-BR" sz="7200" b="1" dirty="0">
              <a:effectLst>
                <a:outerShdw blurRad="38100" dist="38100" dir="2700000" algn="tl">
                  <a:srgbClr val="000000">
                    <a:alpha val="43137"/>
                  </a:srgbClr>
                </a:outerShdw>
              </a:effectLst>
              <a:latin typeface="Arial Black" panose="020B0A04020102020204" pitchFamily="34" charset="0"/>
            </a:endParaRPr>
          </a:p>
        </p:txBody>
      </p:sp>
      <p:sp>
        <p:nvSpPr>
          <p:cNvPr id="7" name="CaixaDeTexto 6"/>
          <p:cNvSpPr txBox="1"/>
          <p:nvPr/>
        </p:nvSpPr>
        <p:spPr>
          <a:xfrm>
            <a:off x="4572000" y="2996952"/>
            <a:ext cx="4049751" cy="3046988"/>
          </a:xfrm>
          <a:prstGeom prst="rect">
            <a:avLst/>
          </a:prstGeom>
          <a:noFill/>
        </p:spPr>
        <p:txBody>
          <a:bodyPr wrap="square" rtlCol="0">
            <a:spAutoFit/>
          </a:bodyPr>
          <a:lstStyle/>
          <a:p>
            <a:pPr algn="ctr"/>
            <a:r>
              <a:rPr lang="pt-BR" sz="2400" b="1" dirty="0">
                <a:latin typeface="Arial" pitchFamily="34" charset="0"/>
                <a:cs typeface="Arial" pitchFamily="34" charset="0"/>
              </a:rPr>
              <a:t>A pregação do evangelho deve seguir avante por influência direta do Espírito Santo na vida do crente. Um verdadeiro </a:t>
            </a:r>
            <a:r>
              <a:rPr lang="pt-BR" sz="2400" b="1" dirty="0" err="1">
                <a:latin typeface="Arial" pitchFamily="34" charset="0"/>
                <a:cs typeface="Arial" pitchFamily="34" charset="0"/>
              </a:rPr>
              <a:t>reavivamento</a:t>
            </a:r>
            <a:r>
              <a:rPr lang="pt-BR" sz="2400" b="1" dirty="0">
                <a:latin typeface="Arial" pitchFamily="34" charset="0"/>
                <a:cs typeface="Arial" pitchFamily="34" charset="0"/>
              </a:rPr>
              <a:t> deve fazer parte da vida dos filhos de Deus. </a:t>
            </a:r>
          </a:p>
        </p:txBody>
      </p:sp>
    </p:spTree>
    <p:extLst>
      <p:ext uri="{BB962C8B-B14F-4D97-AF65-F5344CB8AC3E}">
        <p14:creationId xmlns:p14="http://schemas.microsoft.com/office/powerpoint/2010/main" xmlns="" val="18157736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aixaDeTexto 4"/>
          <p:cNvSpPr txBox="1"/>
          <p:nvPr/>
        </p:nvSpPr>
        <p:spPr>
          <a:xfrm>
            <a:off x="715506" y="1340768"/>
            <a:ext cx="4769831"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400" b="1" dirty="0" smtClean="0">
                <a:latin typeface="Arial" pitchFamily="34" charset="0"/>
                <a:cs typeface="Arial" pitchFamily="34" charset="0"/>
              </a:rPr>
              <a:t>    “... </a:t>
            </a:r>
            <a:r>
              <a:rPr lang="pt-BR" sz="2400" b="1" dirty="0">
                <a:latin typeface="Arial" pitchFamily="34" charset="0"/>
                <a:cs typeface="Arial" pitchFamily="34" charset="0"/>
              </a:rPr>
              <a:t>fazei discípulos de todas as nações” (</a:t>
            </a:r>
            <a:r>
              <a:rPr lang="pt-BR" sz="2400" b="1" dirty="0" err="1">
                <a:latin typeface="Arial" pitchFamily="34" charset="0"/>
                <a:cs typeface="Arial" pitchFamily="34" charset="0"/>
              </a:rPr>
              <a:t>Mt</a:t>
            </a:r>
            <a:r>
              <a:rPr lang="pt-BR" sz="2400" b="1" dirty="0">
                <a:latin typeface="Arial" pitchFamily="34" charset="0"/>
                <a:cs typeface="Arial" pitchFamily="34" charset="0"/>
              </a:rPr>
              <a:t> 28:19) </a:t>
            </a:r>
          </a:p>
        </p:txBody>
      </p:sp>
      <p:sp>
        <p:nvSpPr>
          <p:cNvPr id="6" name="CaixaDeTexto 5"/>
          <p:cNvSpPr txBox="1"/>
          <p:nvPr/>
        </p:nvSpPr>
        <p:spPr>
          <a:xfrm>
            <a:off x="315396" y="1156101"/>
            <a:ext cx="800219" cy="120032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pt-BR" sz="7200" b="1" dirty="0" smtClean="0">
                <a:effectLst>
                  <a:outerShdw blurRad="38100" dist="38100" dir="2700000" algn="tl">
                    <a:srgbClr val="000000">
                      <a:alpha val="43137"/>
                    </a:srgbClr>
                  </a:outerShdw>
                </a:effectLst>
                <a:latin typeface="Arial Black" panose="020B0A04020102020204" pitchFamily="34" charset="0"/>
              </a:rPr>
              <a:t>2</a:t>
            </a:r>
            <a:endParaRPr lang="pt-BR" sz="7200" b="1" dirty="0">
              <a:effectLst>
                <a:outerShdw blurRad="38100" dist="38100" dir="2700000" algn="tl">
                  <a:srgbClr val="000000">
                    <a:alpha val="43137"/>
                  </a:srgbClr>
                </a:outerShdw>
              </a:effectLst>
              <a:latin typeface="Arial Black" panose="020B0A04020102020204" pitchFamily="34" charset="0"/>
            </a:endParaRPr>
          </a:p>
        </p:txBody>
      </p:sp>
      <p:sp>
        <p:nvSpPr>
          <p:cNvPr id="7" name="CaixaDeTexto 6"/>
          <p:cNvSpPr txBox="1"/>
          <p:nvPr/>
        </p:nvSpPr>
        <p:spPr>
          <a:xfrm>
            <a:off x="3995936" y="2564904"/>
            <a:ext cx="4913847" cy="3416320"/>
          </a:xfrm>
          <a:prstGeom prst="rect">
            <a:avLst/>
          </a:prstGeom>
          <a:noFill/>
        </p:spPr>
        <p:txBody>
          <a:bodyPr wrap="square" rtlCol="0">
            <a:spAutoFit/>
          </a:bodyPr>
          <a:lstStyle/>
          <a:p>
            <a:pPr algn="ctr"/>
            <a:r>
              <a:rPr lang="pt-BR" sz="2400" b="1" dirty="0">
                <a:latin typeface="Arial" pitchFamily="34" charset="0"/>
                <a:cs typeface="Arial" pitchFamily="34" charset="0"/>
              </a:rPr>
              <a:t>Na ordem e plano divinos, as ações da pregação do evangelho devem marcar presença no mundo todo. Devemos estar cientes de proclamar o amor de Deus tanto aos nossos vizinhos do outro lado da nossa rua, como do outro lado do mundo. </a:t>
            </a:r>
          </a:p>
        </p:txBody>
      </p:sp>
    </p:spTree>
    <p:extLst>
      <p:ext uri="{BB962C8B-B14F-4D97-AF65-F5344CB8AC3E}">
        <p14:creationId xmlns:p14="http://schemas.microsoft.com/office/powerpoint/2010/main" xmlns="" val="6151618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79512" y="908720"/>
            <a:ext cx="3960440" cy="4154984"/>
          </a:xfrm>
          <a:prstGeom prst="rect">
            <a:avLst/>
          </a:prstGeom>
          <a:noFill/>
        </p:spPr>
        <p:txBody>
          <a:bodyPr wrap="square" rtlCol="0">
            <a:spAutoFit/>
          </a:bodyPr>
          <a:lstStyle/>
          <a:p>
            <a:pPr algn="ctr"/>
            <a:r>
              <a:rPr lang="pt-BR" sz="2400" b="1" dirty="0">
                <a:latin typeface="Arial" pitchFamily="34" charset="0"/>
                <a:cs typeface="Arial" pitchFamily="34" charset="0"/>
              </a:rPr>
              <a:t>Os dízimos e as ofertas foram apresentados pelo Senhor com propósitos mundiais. Para que sejam empregados no cumprimento da missão em nível mundial, não devem ser direcionados para uso apenas na igreja local, mas sim, circular em todo o mundo. </a:t>
            </a:r>
          </a:p>
        </p:txBody>
      </p:sp>
    </p:spTree>
    <p:extLst>
      <p:ext uri="{BB962C8B-B14F-4D97-AF65-F5344CB8AC3E}">
        <p14:creationId xmlns:p14="http://schemas.microsoft.com/office/powerpoint/2010/main" xmlns="" val="27261030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9" y="620688"/>
            <a:ext cx="3816424" cy="4524315"/>
          </a:xfrm>
          <a:prstGeom prst="rect">
            <a:avLst/>
          </a:prstGeom>
          <a:noFill/>
        </p:spPr>
        <p:txBody>
          <a:bodyPr wrap="square" rtlCol="0">
            <a:spAutoFit/>
          </a:bodyPr>
          <a:lstStyle/>
          <a:p>
            <a:pPr algn="ctr"/>
            <a:r>
              <a:rPr lang="pt-BR" sz="2400" b="1" dirty="0">
                <a:latin typeface="Arial" pitchFamily="34" charset="0"/>
                <a:cs typeface="Arial" pitchFamily="34" charset="0"/>
              </a:rPr>
              <a:t>“O dinheiro de Deus deve ser usado não apenas em nossa vizinhança imediata, mas nos países e ilhas longínquas. Se Seu povo não se unir nesta obra, Deus seguramente retirará o poder que não é devidamente utilizado” (Ellen G. White, </a:t>
            </a:r>
            <a:r>
              <a:rPr lang="pt-BR" sz="2400" b="1" dirty="0" err="1">
                <a:latin typeface="Arial" pitchFamily="34" charset="0"/>
                <a:cs typeface="Arial" pitchFamily="34" charset="0"/>
              </a:rPr>
              <a:t>Testimonies</a:t>
            </a:r>
            <a:r>
              <a:rPr lang="pt-BR" sz="2400" b="1" dirty="0">
                <a:latin typeface="Arial" pitchFamily="34" charset="0"/>
                <a:cs typeface="Arial" pitchFamily="34" charset="0"/>
              </a:rPr>
              <a:t>, v. 7, p. 215).</a:t>
            </a:r>
          </a:p>
        </p:txBody>
      </p:sp>
    </p:spTree>
    <p:extLst>
      <p:ext uri="{BB962C8B-B14F-4D97-AF65-F5344CB8AC3E}">
        <p14:creationId xmlns:p14="http://schemas.microsoft.com/office/powerpoint/2010/main" xmlns="" val="33645052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269279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276872"/>
            <a:ext cx="6300192"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000" b="1" dirty="0">
                <a:effectLst>
                  <a:outerShdw blurRad="38100" dist="38100" dir="2700000" algn="tl">
                    <a:srgbClr val="000000"/>
                  </a:outerShdw>
                </a:effectLst>
              </a:rPr>
              <a:t>Salvação disponível a todos </a:t>
            </a:r>
            <a:endParaRPr lang="pt-BR" sz="4000" dirty="0">
              <a:effectLst>
                <a:outerShdw blurRad="38100" dist="38100" dir="2700000" algn="tl">
                  <a:srgbClr val="000000"/>
                </a:outerShdw>
              </a:effectLst>
            </a:endParaRPr>
          </a:p>
        </p:txBody>
      </p:sp>
    </p:spTree>
    <p:extLst>
      <p:ext uri="{BB962C8B-B14F-4D97-AF65-F5344CB8AC3E}">
        <p14:creationId xmlns:p14="http://schemas.microsoft.com/office/powerpoint/2010/main" xmlns="" val="20133876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4572000" y="2420888"/>
            <a:ext cx="4337783" cy="3785652"/>
          </a:xfrm>
          <a:prstGeom prst="rect">
            <a:avLst/>
          </a:prstGeom>
          <a:noFill/>
        </p:spPr>
        <p:txBody>
          <a:bodyPr wrap="square" rtlCol="0">
            <a:spAutoFit/>
          </a:bodyPr>
          <a:lstStyle/>
          <a:p>
            <a:pPr algn="ctr"/>
            <a:r>
              <a:rPr lang="pt-BR" sz="2400" b="1" dirty="0">
                <a:latin typeface="Arial" pitchFamily="34" charset="0"/>
                <a:cs typeface="Arial" pitchFamily="34" charset="0"/>
              </a:rPr>
              <a:t>O amor de Deus não é exclusivista e nem seletivo. Deus ama incondicionalmente toda humanidade. Quando Ele olha amorosamente para o planeta Terra e todos os seus moradores são objeto de Sua misericórdia e Seu perdão. </a:t>
            </a:r>
          </a:p>
        </p:txBody>
      </p:sp>
    </p:spTree>
    <p:extLst>
      <p:ext uri="{BB962C8B-B14F-4D97-AF65-F5344CB8AC3E}">
        <p14:creationId xmlns:p14="http://schemas.microsoft.com/office/powerpoint/2010/main" xmlns="" val="25036028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4716016" y="2852936"/>
            <a:ext cx="4121759" cy="3046988"/>
          </a:xfrm>
          <a:prstGeom prst="rect">
            <a:avLst/>
          </a:prstGeom>
          <a:noFill/>
        </p:spPr>
        <p:txBody>
          <a:bodyPr wrap="square" rtlCol="0">
            <a:spAutoFit/>
          </a:bodyPr>
          <a:lstStyle/>
          <a:p>
            <a:pPr algn="ctr"/>
            <a:r>
              <a:rPr lang="pt-BR" sz="2400" b="1" dirty="0">
                <a:latin typeface="Arial" pitchFamily="34" charset="0"/>
                <a:cs typeface="Arial" pitchFamily="34" charset="0"/>
              </a:rPr>
              <a:t>Ninguém, por mais pecador que seja está fora e impossibilitado de ser alcançado pelo amor de Deus “Por que Deus amou o mundo de tal maneira que deu o Seu Filho Unigênito” (</a:t>
            </a:r>
            <a:r>
              <a:rPr lang="pt-BR" sz="2400" b="1" dirty="0" err="1">
                <a:latin typeface="Arial" pitchFamily="34" charset="0"/>
                <a:cs typeface="Arial" pitchFamily="34" charset="0"/>
              </a:rPr>
              <a:t>Jo</a:t>
            </a:r>
            <a:r>
              <a:rPr lang="pt-BR" sz="2400" b="1" dirty="0">
                <a:latin typeface="Arial" pitchFamily="34" charset="0"/>
                <a:cs typeface="Arial" pitchFamily="34" charset="0"/>
              </a:rPr>
              <a:t> 3:16).</a:t>
            </a:r>
          </a:p>
        </p:txBody>
      </p:sp>
    </p:spTree>
    <p:extLst>
      <p:ext uri="{BB962C8B-B14F-4D97-AF65-F5344CB8AC3E}">
        <p14:creationId xmlns:p14="http://schemas.microsoft.com/office/powerpoint/2010/main" xmlns="" val="16828707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060848"/>
            <a:ext cx="6300192"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000" b="1" dirty="0">
                <a:effectLst>
                  <a:outerShdw blurRad="38100" dist="38100" dir="2700000" algn="tl">
                    <a:srgbClr val="000000"/>
                  </a:outerShdw>
                </a:effectLst>
              </a:rPr>
              <a:t>Sacrifício por todos</a:t>
            </a:r>
            <a:endParaRPr lang="pt-BR" sz="4000" dirty="0">
              <a:effectLst>
                <a:outerShdw blurRad="38100" dist="38100" dir="2700000" algn="tl">
                  <a:srgbClr val="000000"/>
                </a:outerShdw>
              </a:effectLst>
            </a:endParaRPr>
          </a:p>
        </p:txBody>
      </p:sp>
    </p:spTree>
    <p:extLst>
      <p:ext uri="{BB962C8B-B14F-4D97-AF65-F5344CB8AC3E}">
        <p14:creationId xmlns:p14="http://schemas.microsoft.com/office/powerpoint/2010/main" xmlns="" val="33810935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995936" y="2132856"/>
            <a:ext cx="4913847" cy="3785652"/>
          </a:xfrm>
          <a:prstGeom prst="rect">
            <a:avLst/>
          </a:prstGeom>
          <a:noFill/>
        </p:spPr>
        <p:txBody>
          <a:bodyPr wrap="square" rtlCol="0">
            <a:spAutoFit/>
          </a:bodyPr>
          <a:lstStyle/>
          <a:p>
            <a:pPr algn="ctr"/>
            <a:r>
              <a:rPr lang="pt-BR" sz="2400" b="1" dirty="0">
                <a:latin typeface="Arial" pitchFamily="34" charset="0"/>
                <a:cs typeface="Arial" pitchFamily="34" charset="0"/>
              </a:rPr>
              <a:t> Quando Cristo foi pregado na Cruz, estava pensando na salvação de toda a humanidade. O sacrifício de Cristo teve efeitos mundiais.  Considerando que a visão de resgate espiritual da humanidade seja de abrangência mundial, é natural que o sacrifício que garante tal resgate também o seja.</a:t>
            </a:r>
          </a:p>
        </p:txBody>
      </p:sp>
    </p:spTree>
    <p:extLst>
      <p:ext uri="{BB962C8B-B14F-4D97-AF65-F5344CB8AC3E}">
        <p14:creationId xmlns:p14="http://schemas.microsoft.com/office/powerpoint/2010/main" xmlns="" val="2225617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060848"/>
            <a:ext cx="5940152" cy="132343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4000" b="1" dirty="0">
                <a:effectLst>
                  <a:outerShdw blurRad="38100" dist="38100" dir="2700000" algn="tl">
                    <a:srgbClr val="000000"/>
                  </a:outerShdw>
                </a:effectLst>
              </a:rPr>
              <a:t>Missão Mundial da </a:t>
            </a:r>
            <a:r>
              <a:rPr lang="pt-BR" sz="4000" b="1" dirty="0" smtClean="0">
                <a:effectLst>
                  <a:outerShdw blurRad="38100" dist="38100" dir="2700000" algn="tl">
                    <a:srgbClr val="000000"/>
                  </a:outerShdw>
                </a:effectLst>
              </a:rPr>
              <a:t>Igreja</a:t>
            </a:r>
          </a:p>
          <a:p>
            <a:pPr algn="ctr"/>
            <a:r>
              <a:rPr lang="pt-BR" sz="4000" b="1" dirty="0" smtClean="0">
                <a:effectLst>
                  <a:outerShdw blurRad="38100" dist="38100" dir="2700000" algn="tl">
                    <a:srgbClr val="000000"/>
                  </a:outerShdw>
                </a:effectLst>
              </a:rPr>
              <a:t>de </a:t>
            </a:r>
            <a:r>
              <a:rPr lang="pt-BR" sz="4000" b="1" dirty="0">
                <a:effectLst>
                  <a:outerShdw blurRad="38100" dist="38100" dir="2700000" algn="tl">
                    <a:srgbClr val="000000"/>
                  </a:outerShdw>
                </a:effectLst>
              </a:rPr>
              <a:t>Deus</a:t>
            </a:r>
            <a:endParaRPr lang="pt-BR" sz="4000" dirty="0">
              <a:effectLst>
                <a:outerShdw blurRad="38100" dist="38100" dir="2700000" algn="tl">
                  <a:srgbClr val="000000"/>
                </a:outerShdw>
              </a:effectLst>
            </a:endParaRPr>
          </a:p>
        </p:txBody>
      </p:sp>
    </p:spTree>
    <p:extLst>
      <p:ext uri="{BB962C8B-B14F-4D97-AF65-F5344CB8AC3E}">
        <p14:creationId xmlns:p14="http://schemas.microsoft.com/office/powerpoint/2010/main" xmlns="" val="8033399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79512" y="1988840"/>
            <a:ext cx="4913847" cy="2677656"/>
          </a:xfrm>
          <a:prstGeom prst="rect">
            <a:avLst/>
          </a:prstGeom>
          <a:noFill/>
        </p:spPr>
        <p:txBody>
          <a:bodyPr wrap="square" rtlCol="0">
            <a:spAutoFit/>
          </a:bodyPr>
          <a:lstStyle/>
          <a:p>
            <a:pPr algn="ctr"/>
            <a:r>
              <a:rPr lang="pt-BR" sz="2400" b="1" dirty="0">
                <a:latin typeface="Arial" pitchFamily="34" charset="0"/>
                <a:cs typeface="Arial" pitchFamily="34" charset="0"/>
              </a:rPr>
              <a:t> Tendo como pano de fundo o Grande Conflito, devemos entender que o papel da igreja de Deus é de proclamar a tríplice mensagem angélica de Apocalipse 14 a toda criatura, língua e povo. </a:t>
            </a:r>
          </a:p>
        </p:txBody>
      </p:sp>
    </p:spTree>
    <p:extLst>
      <p:ext uri="{BB962C8B-B14F-4D97-AF65-F5344CB8AC3E}">
        <p14:creationId xmlns:p14="http://schemas.microsoft.com/office/powerpoint/2010/main" xmlns="" val="42772052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1377</TotalTime>
  <Words>801</Words>
  <Application>Microsoft Office PowerPoint</Application>
  <PresentationFormat>Apresentação na tela (4:3)</PresentationFormat>
  <Paragraphs>33</Paragraphs>
  <Slides>27</Slides>
  <Notes>0</Notes>
  <HiddenSlides>0</HiddenSlides>
  <MMClips>0</MMClips>
  <ScaleCrop>false</ScaleCrop>
  <HeadingPairs>
    <vt:vector size="4" baseType="variant">
      <vt:variant>
        <vt:lpstr>Tema</vt:lpstr>
      </vt:variant>
      <vt:variant>
        <vt:i4>1</vt:i4>
      </vt:variant>
      <vt:variant>
        <vt:lpstr>Títulos de slides</vt:lpstr>
      </vt:variant>
      <vt:variant>
        <vt:i4>27</vt:i4>
      </vt:variant>
    </vt:vector>
  </HeadingPairs>
  <TitlesOfParts>
    <vt:vector size="28"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Alana</dc:creator>
  <cp:lastModifiedBy>erleni.nemes</cp:lastModifiedBy>
  <cp:revision>63</cp:revision>
  <dcterms:created xsi:type="dcterms:W3CDTF">2013-09-16T12:41:59Z</dcterms:created>
  <dcterms:modified xsi:type="dcterms:W3CDTF">2013-11-06T15:56:13Z</dcterms:modified>
</cp:coreProperties>
</file>