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333" r:id="rId3"/>
    <p:sldId id="256" r:id="rId4"/>
    <p:sldId id="257" r:id="rId5"/>
    <p:sldId id="302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32" r:id="rId25"/>
    <p:sldId id="323" r:id="rId26"/>
    <p:sldId id="322" r:id="rId27"/>
    <p:sldId id="324" r:id="rId28"/>
    <p:sldId id="325" r:id="rId29"/>
    <p:sldId id="327" r:id="rId30"/>
    <p:sldId id="326" r:id="rId31"/>
    <p:sldId id="328" r:id="rId32"/>
    <p:sldId id="329" r:id="rId33"/>
    <p:sldId id="330" r:id="rId34"/>
    <p:sldId id="331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0B2"/>
    <a:srgbClr val="06111F"/>
    <a:srgbClr val="9397AA"/>
    <a:srgbClr val="191759"/>
    <a:srgbClr val="EFF01E"/>
    <a:srgbClr val="747EB8"/>
    <a:srgbClr val="FEA23D"/>
    <a:srgbClr val="303A22"/>
    <a:srgbClr val="1E1540"/>
    <a:srgbClr val="D2E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58912"/>
          </a:xfrm>
        </p:spPr>
        <p:txBody>
          <a:bodyPr anchor="b">
            <a:normAutofit/>
          </a:bodyPr>
          <a:lstStyle>
            <a:lvl1pPr algn="ctr">
              <a:defRPr sz="4800">
                <a:latin typeface="Impact" panose="020B080603090205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6257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39459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75" y="15843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4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ransition spd="slow">
    <p:wipe dir="r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4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B57FB2D-3BBF-403B-A58F-BC66E6F37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384313" y="1951386"/>
            <a:ext cx="86536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João 15, aparece mais de </a:t>
            </a:r>
          </a:p>
          <a:p>
            <a:pPr algn="ctr"/>
            <a:r>
              <a:rPr lang="pt-BR" sz="44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vezes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palavra </a:t>
            </a:r>
            <a:r>
              <a:rPr lang="pt-BR" sz="44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“permanecer” </a:t>
            </a:r>
            <a:endParaRPr lang="pt-BR" sz="4000" b="1" dirty="0">
              <a:solidFill>
                <a:srgbClr val="1917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5961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5F01BD-45DC-45A9-91AF-2C239C704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"/>
          <a:stretch/>
        </p:blipFill>
        <p:spPr>
          <a:xfrm>
            <a:off x="0" y="1382367"/>
            <a:ext cx="9144000" cy="547563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44691" y="1982450"/>
            <a:ext cx="75537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Em João 6, aparece </a:t>
            </a:r>
            <a:r>
              <a:rPr lang="pt-BR" sz="44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vezes </a:t>
            </a:r>
            <a:r>
              <a:rPr lang="pt-BR" sz="3200" dirty="0"/>
              <a:t>as palavras </a:t>
            </a:r>
            <a:r>
              <a:rPr lang="pt-BR" sz="44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“vida eterna”</a:t>
            </a:r>
            <a:endParaRPr lang="pt-BR" sz="3200" b="1" dirty="0">
              <a:solidFill>
                <a:srgbClr val="1917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33561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C9729A3-6943-4924-9AC8-A52AAA2CDE49}"/>
              </a:ext>
            </a:extLst>
          </p:cNvPr>
          <p:cNvSpPr/>
          <p:nvPr/>
        </p:nvSpPr>
        <p:spPr>
          <a:xfrm>
            <a:off x="0" y="1335314"/>
            <a:ext cx="9143999" cy="552268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35C292E7-7419-4D3B-AD4E-91E13AB28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9"/>
          <a:stretch/>
        </p:blipFill>
        <p:spPr>
          <a:xfrm>
            <a:off x="-1" y="1873236"/>
            <a:ext cx="9144000" cy="498476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281449" y="1641008"/>
            <a:ext cx="8581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toda Bíblia mais de </a:t>
            </a:r>
            <a:r>
              <a:rPr lang="pt-BR" sz="4000" b="1" dirty="0">
                <a:solidFill>
                  <a:srgbClr val="7A8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2.000 vezes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repete a promessa que </a:t>
            </a:r>
            <a:r>
              <a:rPr lang="pt-BR" sz="4000" b="1" dirty="0">
                <a:solidFill>
                  <a:srgbClr val="7A8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vai voltar </a:t>
            </a:r>
            <a:endParaRPr lang="pt-BR" sz="3200" b="1" dirty="0">
              <a:solidFill>
                <a:srgbClr val="7A80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8302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chão&#10;&#10;Descrição gerada automaticamente">
            <a:extLst>
              <a:ext uri="{FF2B5EF4-FFF2-40B4-BE49-F238E27FC236}">
                <a16:creationId xmlns:a16="http://schemas.microsoft.com/office/drawing/2014/main" id="{4E38AA67-3C7A-4E6B-90B5-3112FDF06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177"/>
            <a:ext cx="4252686" cy="51958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4426857" y="2560936"/>
            <a:ext cx="4151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Sobre dinheiro e riquezas temos mais de </a:t>
            </a:r>
            <a:r>
              <a:rPr lang="pt-BR" sz="44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2.300 textos </a:t>
            </a:r>
            <a:r>
              <a:rPr lang="pt-BR" sz="3200" dirty="0"/>
              <a:t>na Bíblia.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3365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00343EC-AF58-495E-8641-4390D0EBEE4C}"/>
              </a:ext>
            </a:extLst>
          </p:cNvPr>
          <p:cNvSpPr/>
          <p:nvPr/>
        </p:nvSpPr>
        <p:spPr>
          <a:xfrm>
            <a:off x="0" y="1364342"/>
            <a:ext cx="5140397" cy="5493657"/>
          </a:xfrm>
          <a:prstGeom prst="rect">
            <a:avLst/>
          </a:prstGeom>
          <a:solidFill>
            <a:srgbClr val="939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186608" y="1818046"/>
            <a:ext cx="4953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 Ele convidava o povo de Israel para </a:t>
            </a:r>
          </a:p>
          <a:p>
            <a:pPr algn="ctr"/>
            <a:r>
              <a:rPr lang="pt-BR" sz="36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festas anuais </a:t>
            </a:r>
          </a:p>
          <a:p>
            <a:pPr algn="ctr"/>
            <a:r>
              <a:rPr lang="pt-BR" sz="2400" b="1" dirty="0"/>
              <a:t>e a cada sábado ele nos espera </a:t>
            </a:r>
          </a:p>
          <a:p>
            <a:pPr algn="ctr"/>
            <a:r>
              <a:rPr lang="pt-BR" sz="2400" b="1" dirty="0"/>
              <a:t>para uma deliciosa festa espiritual. </a:t>
            </a:r>
          </a:p>
          <a:p>
            <a:pPr algn="ctr"/>
            <a:r>
              <a:rPr lang="pt-BR" sz="2400" b="1" dirty="0"/>
              <a:t>Das 7 festas anuais, todos deveriam participar de 3, pois era Santa Convocação, eram elas: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AC5324-D28D-4373-BC9C-CD86E43CA733}"/>
              </a:ext>
            </a:extLst>
          </p:cNvPr>
          <p:cNvSpPr/>
          <p:nvPr/>
        </p:nvSpPr>
        <p:spPr>
          <a:xfrm>
            <a:off x="586249" y="4901077"/>
            <a:ext cx="4099498" cy="1384995"/>
          </a:xfrm>
          <a:prstGeom prst="rect">
            <a:avLst/>
          </a:prstGeom>
          <a:solidFill>
            <a:srgbClr val="EFF01E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A festa dos pães </a:t>
            </a:r>
            <a:r>
              <a:rPr lang="pt-BR" sz="2800" dirty="0" err="1"/>
              <a:t>asmos</a:t>
            </a:r>
            <a:r>
              <a:rPr lang="pt-BR" sz="2800" dirty="0"/>
              <a:t> </a:t>
            </a:r>
          </a:p>
          <a:p>
            <a:pPr algn="ctr"/>
            <a:r>
              <a:rPr lang="pt-BR" sz="2800" dirty="0"/>
              <a:t>A festa das semanas </a:t>
            </a:r>
          </a:p>
          <a:p>
            <a:pPr algn="ctr"/>
            <a:r>
              <a:rPr lang="pt-BR" sz="2800" dirty="0"/>
              <a:t>A festa dos tabernáculos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EC967C7-5429-4E10-86FB-DBF0D6D77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96" y="2496457"/>
            <a:ext cx="3562496" cy="35624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16456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ao ar livre, pessoa&#10;&#10;Descrição gerada automaticamente">
            <a:extLst>
              <a:ext uri="{FF2B5EF4-FFF2-40B4-BE49-F238E27FC236}">
                <a16:creationId xmlns:a16="http://schemas.microsoft.com/office/drawing/2014/main" id="{D6B1FF6E-FC1C-480F-A2D2-2D30AB59A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/>
          <a:stretch/>
        </p:blipFill>
        <p:spPr>
          <a:xfrm>
            <a:off x="0" y="1320800"/>
            <a:ext cx="9144000" cy="55372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4629259"/>
            <a:ext cx="75537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Todo homem judeu deveria comparecer a essas três festas, era santa convocação, não importava onde eles estavam, eles deviam vir para celebrarem as bênçãos do Senhor.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34908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ior, sentado&#10;&#10;Descrição gerada automaticamente">
            <a:extLst>
              <a:ext uri="{FF2B5EF4-FFF2-40B4-BE49-F238E27FC236}">
                <a16:creationId xmlns:a16="http://schemas.microsoft.com/office/drawing/2014/main" id="{8A249440-5CE2-4594-A35B-A1B7F1F5C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9"/>
          <a:stretch/>
        </p:blipFill>
        <p:spPr>
          <a:xfrm>
            <a:off x="0" y="1286622"/>
            <a:ext cx="9144000" cy="55713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2307772" y="1646845"/>
            <a:ext cx="63058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/>
              <a:t>Mas eles não deveriam vir somente, deveriam trazer algo como oferta ao Senhor. E essa orientação se repete três vezes na Bíblia, vejam os textos: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2EA749E-5692-4716-B4DC-E2F3005E7D52}"/>
              </a:ext>
            </a:extLst>
          </p:cNvPr>
          <p:cNvSpPr/>
          <p:nvPr/>
        </p:nvSpPr>
        <p:spPr>
          <a:xfrm>
            <a:off x="726977" y="4092117"/>
            <a:ext cx="3998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Deuteronômio 16:16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D0D557-4433-4EC7-AE79-6B6B41545E92}"/>
              </a:ext>
            </a:extLst>
          </p:cNvPr>
          <p:cNvSpPr/>
          <p:nvPr/>
        </p:nvSpPr>
        <p:spPr>
          <a:xfrm>
            <a:off x="726977" y="4842891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Êxodo 23:15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684562-217E-4389-9C95-41DCFEFB97B1}"/>
              </a:ext>
            </a:extLst>
          </p:cNvPr>
          <p:cNvSpPr/>
          <p:nvPr/>
        </p:nvSpPr>
        <p:spPr>
          <a:xfrm>
            <a:off x="726977" y="5593665"/>
            <a:ext cx="2419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Êxodo 34:20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87723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quadro-negro&#10;&#10;Descrição gerada automaticamente">
            <a:extLst>
              <a:ext uri="{FF2B5EF4-FFF2-40B4-BE49-F238E27FC236}">
                <a16:creationId xmlns:a16="http://schemas.microsoft.com/office/drawing/2014/main" id="{03B45E6A-DE88-40C7-BC85-990686F1F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>
          <a:xfrm>
            <a:off x="0" y="1330669"/>
            <a:ext cx="9144000" cy="55273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1632021"/>
            <a:ext cx="7553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Por que motivo? Qual razão?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Por que tal exigência?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3810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chão, sentado, ao ar livre&#10;&#10;Descrição gerada automaticamente">
            <a:extLst>
              <a:ext uri="{FF2B5EF4-FFF2-40B4-BE49-F238E27FC236}">
                <a16:creationId xmlns:a16="http://schemas.microsoft.com/office/drawing/2014/main" id="{AC378ADA-029E-4393-B502-816F5F2CB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911"/>
            <a:ext cx="9144000" cy="609708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3968820"/>
            <a:ext cx="75537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Levítico 5:6;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8A34A1-9CEF-452E-A8F3-A1CA87C0AF8D}"/>
              </a:ext>
            </a:extLst>
          </p:cNvPr>
          <p:cNvSpPr/>
          <p:nvPr/>
        </p:nvSpPr>
        <p:spPr>
          <a:xfrm>
            <a:off x="3059359" y="4797094"/>
            <a:ext cx="2932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Levítico 5:7;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872C35-D8AD-4A5C-B784-A42C42686E56}"/>
              </a:ext>
            </a:extLst>
          </p:cNvPr>
          <p:cNvSpPr/>
          <p:nvPr/>
        </p:nvSpPr>
        <p:spPr>
          <a:xfrm>
            <a:off x="5309072" y="5566872"/>
            <a:ext cx="30267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Levítico 5:11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99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01148" y="1632566"/>
            <a:ext cx="7553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Ninguém de mãos vazias. Sendo rico, pobre ou miserável, a ordem era para não virem de mãos vazias. </a:t>
            </a:r>
          </a:p>
          <a:p>
            <a:pPr algn="ctr"/>
            <a:r>
              <a:rPr lang="pt-BR" sz="2400" dirty="0"/>
              <a:t>Eram ofertas pelo pecado.</a:t>
            </a:r>
          </a:p>
        </p:txBody>
      </p:sp>
      <p:pic>
        <p:nvPicPr>
          <p:cNvPr id="4" name="Imagem 3" descr="Uma imagem contendo em pé, ovelha, animal, mamífero&#10;&#10;Descrição gerada automaticamente">
            <a:extLst>
              <a:ext uri="{FF2B5EF4-FFF2-40B4-BE49-F238E27FC236}">
                <a16:creationId xmlns:a16="http://schemas.microsoft.com/office/drawing/2014/main" id="{CA84648B-9BD2-4F64-A784-B01089C53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39" y="2646324"/>
            <a:ext cx="6598233" cy="4010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5739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6D5968-A8D7-48AA-B68E-F8A92CBBE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22161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éu, objeto ao ar livre&#10;&#10;Descrição gerada automaticamente">
            <a:extLst>
              <a:ext uri="{FF2B5EF4-FFF2-40B4-BE49-F238E27FC236}">
                <a16:creationId xmlns:a16="http://schemas.microsoft.com/office/drawing/2014/main" id="{302D310B-F8B3-454E-A1C4-D5B5BE39B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8371"/>
          <a:stretch/>
        </p:blipFill>
        <p:spPr>
          <a:xfrm>
            <a:off x="-1" y="1298713"/>
            <a:ext cx="9204601" cy="555928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5522686"/>
            <a:ext cx="7553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Isaías 53 nos lembra que Jesus foi moído por cada um dos nossos pecados. Por isso a farinha era uma oferta de gratidão pelo perdão e salvação, pois para ser produzida, o trigo também precisa ser moído.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78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4B71D4F-28CA-445A-A0FB-06303D8FD5DD}"/>
              </a:ext>
            </a:extLst>
          </p:cNvPr>
          <p:cNvSpPr/>
          <p:nvPr/>
        </p:nvSpPr>
        <p:spPr>
          <a:xfrm>
            <a:off x="0" y="1364343"/>
            <a:ext cx="9144000" cy="5493657"/>
          </a:xfrm>
          <a:prstGeom prst="rect">
            <a:avLst/>
          </a:prstGeom>
          <a:solidFill>
            <a:srgbClr val="061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pessoa, homem, vestindo&#10;&#10;Descrição gerada automaticamente">
            <a:extLst>
              <a:ext uri="{FF2B5EF4-FFF2-40B4-BE49-F238E27FC236}">
                <a16:creationId xmlns:a16="http://schemas.microsoft.com/office/drawing/2014/main" id="{508880CE-ED8A-4A16-88C8-7612DE91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515"/>
            <a:ext cx="7199376" cy="540105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3425372" y="2531906"/>
            <a:ext cx="5384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O SÁBADO E O DÍZIMO SÃO SANTOS. </a:t>
            </a:r>
          </a:p>
          <a:p>
            <a:pPr algn="ctr"/>
            <a:r>
              <a:rPr lang="pt-BR" sz="4800" dirty="0">
                <a:solidFill>
                  <a:srgbClr val="FFC000"/>
                </a:solidFill>
                <a:latin typeface="Impact" panose="020B0806030902050204" pitchFamily="34" charset="0"/>
              </a:rPr>
              <a:t>E AS OFERTAS?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0163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stuário&#10;&#10;Descrição gerada automaticamente">
            <a:extLst>
              <a:ext uri="{FF2B5EF4-FFF2-40B4-BE49-F238E27FC236}">
                <a16:creationId xmlns:a16="http://schemas.microsoft.com/office/drawing/2014/main" id="{DA95BE55-8F76-4F03-83F0-60FE239E6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1799771" y="2461093"/>
            <a:ext cx="7344229" cy="439690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625376" y="1806192"/>
            <a:ext cx="44255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/>
              <a:t>Será que Deus considera as ofertas menos importantes que o dízimo?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31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D3745607-7325-4E4E-881A-C97BC9035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2952"/>
          <a:stretch/>
        </p:blipFill>
        <p:spPr>
          <a:xfrm>
            <a:off x="-47843" y="1374685"/>
            <a:ext cx="9191843" cy="5483315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5AE117D7-EAB8-4437-B7B1-E8ADFCC25791}"/>
              </a:ext>
            </a:extLst>
          </p:cNvPr>
          <p:cNvSpPr/>
          <p:nvPr/>
        </p:nvSpPr>
        <p:spPr>
          <a:xfrm>
            <a:off x="3438781" y="4914183"/>
            <a:ext cx="5029990" cy="5248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Levítico 27:32; Malaquias 3:10;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4EA752A-69E2-4DF0-A96A-DFD9548BD159}"/>
              </a:ext>
            </a:extLst>
          </p:cNvPr>
          <p:cNvSpPr/>
          <p:nvPr/>
        </p:nvSpPr>
        <p:spPr>
          <a:xfrm>
            <a:off x="755373" y="4261212"/>
            <a:ext cx="2572500" cy="524884"/>
          </a:xfrm>
          <a:prstGeom prst="roundRect">
            <a:avLst/>
          </a:prstGeom>
          <a:solidFill>
            <a:srgbClr val="7A8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Dízimo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01147" y="1629388"/>
            <a:ext cx="7553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Vamos ver como a Bíblia considera o sábado, </a:t>
            </a:r>
          </a:p>
          <a:p>
            <a:pPr algn="ctr"/>
            <a:r>
              <a:rPr lang="pt-BR" sz="2800" b="1" dirty="0"/>
              <a:t>o dízimo e as ofertas: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79E0D32-AC40-4045-94D6-768B14AA6A3A}"/>
              </a:ext>
            </a:extLst>
          </p:cNvPr>
          <p:cNvSpPr/>
          <p:nvPr/>
        </p:nvSpPr>
        <p:spPr>
          <a:xfrm>
            <a:off x="755373" y="2858169"/>
            <a:ext cx="2572500" cy="524884"/>
          </a:xfrm>
          <a:prstGeom prst="roundRect">
            <a:avLst/>
          </a:prstGeom>
          <a:solidFill>
            <a:srgbClr val="7A8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Sábado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B0D0715-F016-4D24-B7EC-F73B97D43826}"/>
              </a:ext>
            </a:extLst>
          </p:cNvPr>
          <p:cNvSpPr/>
          <p:nvPr/>
        </p:nvSpPr>
        <p:spPr>
          <a:xfrm>
            <a:off x="3411011" y="2858169"/>
            <a:ext cx="5029990" cy="524884"/>
          </a:xfrm>
          <a:prstGeom prst="roundRect">
            <a:avLst/>
          </a:prstGeom>
          <a:solidFill>
            <a:srgbClr val="7A8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A Bíblia diz que é santo</a:t>
            </a:r>
            <a:endParaRPr lang="pt-BR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4688CEA-8F4D-4A41-B333-8BDF0B0B5FEA}"/>
              </a:ext>
            </a:extLst>
          </p:cNvPr>
          <p:cNvSpPr/>
          <p:nvPr/>
        </p:nvSpPr>
        <p:spPr>
          <a:xfrm>
            <a:off x="3424896" y="4261212"/>
            <a:ext cx="5029990" cy="524884"/>
          </a:xfrm>
          <a:prstGeom prst="roundRect">
            <a:avLst/>
          </a:prstGeom>
          <a:solidFill>
            <a:srgbClr val="7A8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A Bíblia diz que é santo</a:t>
            </a:r>
            <a:endParaRPr lang="pt-BR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90D67C63-7FE9-4A73-922F-4E6BE1617BD8}"/>
              </a:ext>
            </a:extLst>
          </p:cNvPr>
          <p:cNvSpPr/>
          <p:nvPr/>
        </p:nvSpPr>
        <p:spPr>
          <a:xfrm>
            <a:off x="3424896" y="3511140"/>
            <a:ext cx="5029990" cy="5248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Êxodo 31:14; Ezequiel 20:20;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251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2EB5CC36-EA8A-456D-88B0-0DAF09550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2952"/>
          <a:stretch/>
        </p:blipFill>
        <p:spPr>
          <a:xfrm>
            <a:off x="-47843" y="1374685"/>
            <a:ext cx="9191843" cy="548331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20CAEF0-E5EC-45F0-9BB7-DFC49B1F50AA}"/>
              </a:ext>
            </a:extLst>
          </p:cNvPr>
          <p:cNvSpPr/>
          <p:nvPr/>
        </p:nvSpPr>
        <p:spPr>
          <a:xfrm>
            <a:off x="557893" y="1737925"/>
            <a:ext cx="8305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E as Ofertas?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20F3755-9ABD-40FA-A4C3-56F3628FF668}"/>
              </a:ext>
            </a:extLst>
          </p:cNvPr>
          <p:cNvSpPr/>
          <p:nvPr/>
        </p:nvSpPr>
        <p:spPr>
          <a:xfrm>
            <a:off x="1136690" y="2322700"/>
            <a:ext cx="7148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/>
              <a:t>Será que também são santas ao Senhor?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70B03A-AD95-454C-A373-9D789F139D10}"/>
              </a:ext>
            </a:extLst>
          </p:cNvPr>
          <p:cNvSpPr/>
          <p:nvPr/>
        </p:nvSpPr>
        <p:spPr>
          <a:xfrm>
            <a:off x="2339850" y="3270715"/>
            <a:ext cx="446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/>
              <a:t>Levítico 6:25 - última palavra;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BFFD2B3-D724-49E8-B575-F1ECA1914D89}"/>
              </a:ext>
            </a:extLst>
          </p:cNvPr>
          <p:cNvSpPr/>
          <p:nvPr/>
        </p:nvSpPr>
        <p:spPr>
          <a:xfrm>
            <a:off x="2440839" y="3845161"/>
            <a:ext cx="4363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/>
              <a:t>Levítico 7:1 - última palavra;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C57EA32-21C9-449D-99D0-0BBC39165D21}"/>
              </a:ext>
            </a:extLst>
          </p:cNvPr>
          <p:cNvSpPr/>
          <p:nvPr/>
        </p:nvSpPr>
        <p:spPr>
          <a:xfrm>
            <a:off x="2260501" y="4419607"/>
            <a:ext cx="472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/>
              <a:t>Levítico 14:13 - última palavra.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525BC0-3FBA-45EC-88A1-ED64ED256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3296"/>
          <a:stretch/>
        </p:blipFill>
        <p:spPr>
          <a:xfrm>
            <a:off x="0" y="1357086"/>
            <a:ext cx="9144000" cy="55009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2077054"/>
            <a:ext cx="7553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 Biblicamente as ofertas não são menos importantes que os dízimos, portanto devemos tratar as ofertas com o mesmo respeito que os dízimos. Nossas ofertas devem ser sistemáticas e planejadas.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258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pôr do sol, nuvens&#10;&#10;Descrição gerada automaticamente">
            <a:extLst>
              <a:ext uri="{FF2B5EF4-FFF2-40B4-BE49-F238E27FC236}">
                <a16:creationId xmlns:a16="http://schemas.microsoft.com/office/drawing/2014/main" id="{F7DAEF36-073E-4357-9AB5-F4B0E81BD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11881"/>
          <a:stretch/>
        </p:blipFill>
        <p:spPr>
          <a:xfrm>
            <a:off x="-1" y="1040130"/>
            <a:ext cx="9144001" cy="581787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4920342" y="3429000"/>
            <a:ext cx="36859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</a:rPr>
              <a:t>Deus não estipulou, como fez com o dízimo, qual deveria ser o percentual de nossas ofertas, porque as ofertas demonstram nossa gratidão a Jesus pelo que Ele fez por nós.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7285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pôr do sol, água, céu&#10;&#10;Descrição gerada automaticamente">
            <a:extLst>
              <a:ext uri="{FF2B5EF4-FFF2-40B4-BE49-F238E27FC236}">
                <a16:creationId xmlns:a16="http://schemas.microsoft.com/office/drawing/2014/main" id="{211455B3-DDFF-47C8-9494-B2E9FC638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"/>
          <a:stretch/>
        </p:blipFill>
        <p:spPr>
          <a:xfrm>
            <a:off x="0" y="1364342"/>
            <a:ext cx="9144000" cy="549365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01148" y="1820707"/>
            <a:ext cx="7553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 Gratidão é algo que brota do coração, cada um de nós devemos dizer para Deus o quanto somos gratos, nós fazemos isso através das ofertas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0044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01148" y="2079624"/>
            <a:ext cx="7553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i="1" dirty="0"/>
              <a:t>“Deus não obriga os homens a dar. Tudo quanto derem, deve ser voluntário. Não quer ter o Seu tesouro cheio de ofertas dadas de má vontade.”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78E62F-20AE-49FE-95AA-1DD93F0EF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7" y="3110676"/>
            <a:ext cx="3183253" cy="374732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50DC88F-1256-4E90-9ED2-3B615DD2E230}"/>
              </a:ext>
            </a:extLst>
          </p:cNvPr>
          <p:cNvSpPr/>
          <p:nvPr/>
        </p:nvSpPr>
        <p:spPr>
          <a:xfrm>
            <a:off x="3988904" y="4339993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8252F29-90EC-4B78-A309-3ABE5155390F}"/>
              </a:ext>
            </a:extLst>
          </p:cNvPr>
          <p:cNvSpPr/>
          <p:nvPr/>
        </p:nvSpPr>
        <p:spPr>
          <a:xfrm>
            <a:off x="6725996" y="4604520"/>
            <a:ext cx="1994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i="1" dirty="0"/>
              <a:t>(CM, p. 69). </a:t>
            </a:r>
            <a:endParaRPr lang="pt-BR" sz="28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4076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01148" y="2052935"/>
            <a:ext cx="75537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i="1" dirty="0"/>
              <a:t>“Depois de ser o dízimo posto a parte, sejam as ofertas proporcionais, segundo à sua prosperidade”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78E62F-20AE-49FE-95AA-1DD93F0EF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7" y="3110676"/>
            <a:ext cx="3183253" cy="374732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50DC88F-1256-4E90-9ED2-3B615DD2E230}"/>
              </a:ext>
            </a:extLst>
          </p:cNvPr>
          <p:cNvSpPr/>
          <p:nvPr/>
        </p:nvSpPr>
        <p:spPr>
          <a:xfrm>
            <a:off x="3988904" y="4110104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429C51E-F161-4817-839F-D0085993A3DD}"/>
              </a:ext>
            </a:extLst>
          </p:cNvPr>
          <p:cNvSpPr/>
          <p:nvPr/>
        </p:nvSpPr>
        <p:spPr>
          <a:xfrm>
            <a:off x="6397508" y="4399563"/>
            <a:ext cx="2164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(CM, p. 81).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6448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EE3A4D20-C85F-4887-9EEE-29184AE65665}"/>
              </a:ext>
            </a:extLst>
          </p:cNvPr>
          <p:cNvSpPr/>
          <p:nvPr/>
        </p:nvSpPr>
        <p:spPr>
          <a:xfrm>
            <a:off x="0" y="1351722"/>
            <a:ext cx="9144000" cy="5506278"/>
          </a:xfrm>
          <a:prstGeom prst="rect">
            <a:avLst/>
          </a:prstGeom>
          <a:solidFill>
            <a:srgbClr val="D2E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homem, pessoa, parede, terno&#10;&#10;Descrição gerada automaticamente">
            <a:extLst>
              <a:ext uri="{FF2B5EF4-FFF2-40B4-BE49-F238E27FC236}">
                <a16:creationId xmlns:a16="http://schemas.microsoft.com/office/drawing/2014/main" id="{17B8D9AC-5A24-457D-BD98-260B94C5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48" y="1351722"/>
            <a:ext cx="3670852" cy="55062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1040295" y="2251930"/>
            <a:ext cx="4300331" cy="30076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200" dirty="0"/>
              <a:t>“Eu nunca encontrei uma pessoa amarga que estivesse grata; ou uma pessoa grata que fosse amarga”.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911D37B-9D53-4A63-BF1C-7685CA7F4342}"/>
              </a:ext>
            </a:extLst>
          </p:cNvPr>
          <p:cNvSpPr/>
          <p:nvPr/>
        </p:nvSpPr>
        <p:spPr>
          <a:xfrm>
            <a:off x="2232088" y="5198725"/>
            <a:ext cx="1916743" cy="523220"/>
          </a:xfrm>
          <a:prstGeom prst="rect">
            <a:avLst/>
          </a:prstGeom>
          <a:solidFill>
            <a:srgbClr val="1E1540"/>
          </a:solidFill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Nick </a:t>
            </a:r>
            <a:r>
              <a:rPr lang="pt-BR" sz="2800" dirty="0" err="1">
                <a:solidFill>
                  <a:schemeClr val="bg1"/>
                </a:solidFill>
              </a:rPr>
              <a:t>Vujicic</a:t>
            </a:r>
            <a:r>
              <a:rPr lang="pt-BR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298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pôr do sol, ao ar livre, sol&#10;&#10;Descrição gerada automaticamente">
            <a:extLst>
              <a:ext uri="{FF2B5EF4-FFF2-40B4-BE49-F238E27FC236}">
                <a16:creationId xmlns:a16="http://schemas.microsoft.com/office/drawing/2014/main" id="{347D7904-F112-4ACC-8EFD-EA6DA9D55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23"/>
            <a:ext cx="9144000" cy="583177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4107543" y="1846419"/>
            <a:ext cx="4498797" cy="316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b="1" dirty="0"/>
              <a:t>Dessa forma nós vemos que o Sábado é um memorial da criação. O Dízimo é um memorial que Deus é Criador e Senhor de tudo, e as OFERTAS são um memorial da redenção unicamente por Jesus.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38691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gua, pôr do sol&#10;&#10;Descrição gerada automaticamente">
            <a:extLst>
              <a:ext uri="{FF2B5EF4-FFF2-40B4-BE49-F238E27FC236}">
                <a16:creationId xmlns:a16="http://schemas.microsoft.com/office/drawing/2014/main" id="{F0792ECC-2735-41A9-9D7A-464C0B440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/>
          <a:stretch/>
        </p:blipFill>
        <p:spPr>
          <a:xfrm>
            <a:off x="0" y="1320800"/>
            <a:ext cx="9144000" cy="55372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896730" y="2081964"/>
            <a:ext cx="75537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Podemos considerar que é por esta razão que a Bíblia não menciona um percentual para as ofertas, pois é impossível mensurar o preço da oferta que é Jesus.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289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58E16D9-E0D6-4426-9958-C9E2809530D3}"/>
              </a:ext>
            </a:extLst>
          </p:cNvPr>
          <p:cNvSpPr/>
          <p:nvPr/>
        </p:nvSpPr>
        <p:spPr>
          <a:xfrm>
            <a:off x="950213" y="1687554"/>
            <a:ext cx="7243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Missão é o que a igreja faz com esta gratidão materializada em recursos para levar o amor de Deus a todas as pessoas possíveis. </a:t>
            </a:r>
          </a:p>
        </p:txBody>
      </p:sp>
      <p:pic>
        <p:nvPicPr>
          <p:cNvPr id="4" name="Imagem 3" descr="Uma imagem contendo pessoa&#10;&#10;Descrição gerada automaticamente">
            <a:extLst>
              <a:ext uri="{FF2B5EF4-FFF2-40B4-BE49-F238E27FC236}">
                <a16:creationId xmlns:a16="http://schemas.microsoft.com/office/drawing/2014/main" id="{09406A64-F1F6-46A5-AEF2-6BE45C49F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"/>
          <a:stretch/>
        </p:blipFill>
        <p:spPr>
          <a:xfrm>
            <a:off x="1080841" y="2231572"/>
            <a:ext cx="6574971" cy="46264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76838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homem&#10;&#10;Descrição gerada automaticamente">
            <a:extLst>
              <a:ext uri="{FF2B5EF4-FFF2-40B4-BE49-F238E27FC236}">
                <a16:creationId xmlns:a16="http://schemas.microsoft.com/office/drawing/2014/main" id="{C75D2349-424C-4304-9E10-FBC736D2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/>
          <a:stretch/>
        </p:blipFill>
        <p:spPr>
          <a:xfrm>
            <a:off x="-1" y="1335314"/>
            <a:ext cx="9144000" cy="552268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1736229"/>
            <a:ext cx="75537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A gratidão dá sentido à vida, ao apresentar a vida e o que temos como um presente. É por isso que </a:t>
            </a:r>
            <a:r>
              <a:rPr lang="pt-B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ADORAÇÃO É MISSÃO. </a:t>
            </a:r>
            <a:endParaRPr lang="pt-B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23867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ao ar livre, céu, montanha, natureza&#10;&#10;Descrição gerada automaticamente">
            <a:extLst>
              <a:ext uri="{FF2B5EF4-FFF2-40B4-BE49-F238E27FC236}">
                <a16:creationId xmlns:a16="http://schemas.microsoft.com/office/drawing/2014/main" id="{44B4D36D-B74C-4A22-B18E-9CDD4E48F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12307"/>
          <a:stretch/>
        </p:blipFill>
        <p:spPr>
          <a:xfrm>
            <a:off x="0" y="1349829"/>
            <a:ext cx="9144000" cy="550817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994228" y="1674674"/>
            <a:ext cx="7155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GRATIDÃO pela liberdade que temos para viver a religião aqui neste país, e VONTADE de fazer mais para que Jesus volte  logo a esta terra.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“Adoração é Fidelidade”.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2793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582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xícara, mesa, sentado, café&#10;&#10;Descrição gerada automaticamente">
            <a:extLst>
              <a:ext uri="{FF2B5EF4-FFF2-40B4-BE49-F238E27FC236}">
                <a16:creationId xmlns:a16="http://schemas.microsoft.com/office/drawing/2014/main" id="{BB6C3DFF-BE54-43CF-B705-3F461E077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1005C84-112B-46F1-A5F7-C4245CB66D74}"/>
              </a:ext>
            </a:extLst>
          </p:cNvPr>
          <p:cNvSpPr/>
          <p:nvPr/>
        </p:nvSpPr>
        <p:spPr>
          <a:xfrm>
            <a:off x="755375" y="2076056"/>
            <a:ext cx="5287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rgbClr val="303A22"/>
                </a:solidFill>
                <a:latin typeface="Impact" panose="020B0806030902050204" pitchFamily="34" charset="0"/>
              </a:rPr>
              <a:t>Salmos 100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369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17219" y="1831766"/>
            <a:ext cx="7747000" cy="300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3200" i="1" dirty="0">
                <a:latin typeface="+mj-lt"/>
              </a:rPr>
              <a:t>“As bênçãos diárias que recebemos das mãos de Deus, e acima de tudo, a morte de Jesus para trazer a felicidade e o Céu ao nosso alcance, devem ser objeto </a:t>
            </a:r>
          </a:p>
          <a:p>
            <a:pPr algn="r">
              <a:lnSpc>
                <a:spcPct val="120000"/>
              </a:lnSpc>
            </a:pPr>
            <a:r>
              <a:rPr lang="pt-BR" sz="3200" i="1" dirty="0">
                <a:latin typeface="+mj-lt"/>
              </a:rPr>
              <a:t>de gratidão constante”.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E0EEE5-683C-4701-B665-6B88E01F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5" y="3335575"/>
            <a:ext cx="3183253" cy="374732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95A8EF5-A384-4A36-9C9E-FEED91C96239}"/>
              </a:ext>
            </a:extLst>
          </p:cNvPr>
          <p:cNvSpPr/>
          <p:nvPr/>
        </p:nvSpPr>
        <p:spPr>
          <a:xfrm>
            <a:off x="4098236" y="5209237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114638" y="5500397"/>
            <a:ext cx="2449581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800" b="1" dirty="0"/>
              <a:t>(EGW, MG 356)</a:t>
            </a:r>
            <a:endParaRPr lang="pt-BR" sz="2800" b="1" dirty="0"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946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éu, nuvens, em pé&#10;&#10;Descrição gerada automaticamente">
            <a:extLst>
              <a:ext uri="{FF2B5EF4-FFF2-40B4-BE49-F238E27FC236}">
                <a16:creationId xmlns:a16="http://schemas.microsoft.com/office/drawing/2014/main" id="{2793F7C1-CA6C-4CD1-896F-C91254030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817"/>
            <a:ext cx="9144000" cy="606018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516835" y="1832836"/>
            <a:ext cx="44129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Deus deseja despertar a gratidão diária em cada coração. Deus se alegra quando lhe manifestamos nossa gratidão.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2087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335B46-1799-4CB8-B607-E0625ECC6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r="34019"/>
          <a:stretch/>
        </p:blipFill>
        <p:spPr>
          <a:xfrm>
            <a:off x="0" y="1368183"/>
            <a:ext cx="9144000" cy="548981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4333461" y="2031618"/>
            <a:ext cx="42009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rgbClr val="FEA23D"/>
                </a:solidFill>
              </a:rPr>
              <a:t>Como podemos demonstrar nossa gratidão a Deus de forma concreta e objetiva, e não apenas de forma verbal?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803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115CB47-96E7-4F40-BAF1-525009CF0B4F}"/>
              </a:ext>
            </a:extLst>
          </p:cNvPr>
          <p:cNvSpPr/>
          <p:nvPr/>
        </p:nvSpPr>
        <p:spPr>
          <a:xfrm>
            <a:off x="0" y="4794803"/>
            <a:ext cx="9144000" cy="2063197"/>
          </a:xfrm>
          <a:prstGeom prst="rect">
            <a:avLst/>
          </a:prstGeom>
          <a:solidFill>
            <a:srgbClr val="747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>
            <a:off x="795130" y="5041571"/>
            <a:ext cx="7553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ATENÇÃO A TEMAS QUE SE REPETEM NA BÍBLIA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66391C-DD54-4A8D-A152-A7693A3F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13" y="1283805"/>
            <a:ext cx="6241774" cy="35109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2469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chão, mesa, de madeira&#10;&#10;Descrição gerada automaticamente">
            <a:extLst>
              <a:ext uri="{FF2B5EF4-FFF2-40B4-BE49-F238E27FC236}">
                <a16:creationId xmlns:a16="http://schemas.microsoft.com/office/drawing/2014/main" id="{E3A42124-05D9-4AE3-9CF3-DFA0F85BF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74"/>
            <a:ext cx="9144000" cy="549302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B8D451-9971-4399-BDB3-6DB44DBD64A3}"/>
              </a:ext>
            </a:extLst>
          </p:cNvPr>
          <p:cNvSpPr/>
          <p:nvPr/>
        </p:nvSpPr>
        <p:spPr>
          <a:xfrm rot="21029106">
            <a:off x="1273981" y="2396593"/>
            <a:ext cx="63918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algum tema se repete três vezes ou mais na Bíblia, é porque Deus tem algo a nos ensinar com Sua repetição didática.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C3DB1-01C9-4EAB-A160-6614DBDE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"/>
            <a:ext cx="9144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7398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999</TotalTime>
  <Words>813</Words>
  <Application>Microsoft Office PowerPoint</Application>
  <PresentationFormat>Apresentação na tela (4:3)</PresentationFormat>
  <Paragraphs>65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Impact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ADORAÇÃO É MISSÃO QUANDO ENTREGAMOS OS FILHOS PARA DEUS</dc:title>
  <dc:creator>UNeB - Daniele Duarte da Silva Santos</dc:creator>
  <cp:lastModifiedBy>Daniele Santos</cp:lastModifiedBy>
  <cp:revision>44</cp:revision>
  <dcterms:created xsi:type="dcterms:W3CDTF">2019-01-24T14:30:36Z</dcterms:created>
  <dcterms:modified xsi:type="dcterms:W3CDTF">2019-01-30T20:39:57Z</dcterms:modified>
</cp:coreProperties>
</file>