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image2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5" r:id="rId2"/>
    <p:sldId id="256" r:id="rId3"/>
    <p:sldId id="257" r:id="rId4"/>
    <p:sldId id="297" r:id="rId5"/>
    <p:sldId id="259" r:id="rId6"/>
    <p:sldId id="298" r:id="rId7"/>
    <p:sldId id="294"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3" r:id="rId21"/>
    <p:sldId id="314" r:id="rId22"/>
    <p:sldId id="315" r:id="rId23"/>
    <p:sldId id="316" r:id="rId24"/>
    <p:sldId id="317" r:id="rId25"/>
    <p:sldId id="318" r:id="rId26"/>
    <p:sldId id="319" r:id="rId27"/>
    <p:sldId id="320" r:id="rId28"/>
    <p:sldId id="321" r:id="rId29"/>
    <p:sldId id="29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238"/>
    <a:srgbClr val="191759"/>
    <a:srgbClr val="747EB8"/>
    <a:srgbClr val="A9AFD3"/>
    <a:srgbClr val="7A80B2"/>
    <a:srgbClr val="9397AA"/>
    <a:srgbClr val="6670B1"/>
    <a:srgbClr val="FF7963"/>
    <a:srgbClr val="F5B901"/>
    <a:srgbClr val="0B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2" d="100"/>
          <a:sy n="72" d="100"/>
        </p:scale>
        <p:origin x="4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458912"/>
          </a:xfrm>
        </p:spPr>
        <p:txBody>
          <a:bodyPr anchor="b">
            <a:normAutofit/>
          </a:bodyPr>
          <a:lstStyle>
            <a:lvl1pPr algn="ctr">
              <a:defRPr sz="4800">
                <a:latin typeface="Impact" panose="020B0806030902050204" pitchFamily="34" charset="0"/>
              </a:defRPr>
            </a:lvl1pPr>
          </a:lstStyle>
          <a:p>
            <a:r>
              <a:rPr lang="pt-BR" dirty="0"/>
              <a:t>Clique para editar o título mestre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0434117-06B2-4DB2-A3F6-A7C1B28160AF}" type="datetimeFigureOut">
              <a:rPr lang="pt-BR" smtClean="0"/>
              <a:t>30/01/2019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ADBF0BC-C67F-4EF9-A8C6-AA95A28A429B}" type="slidenum">
              <a:rPr lang="pt-BR" smtClean="0"/>
              <a:t>‹nº›</a:t>
            </a:fld>
            <a:endParaRPr lang="pt-BR"/>
          </a:p>
        </p:txBody>
      </p:sp>
    </p:spTree>
    <p:extLst>
      <p:ext uri="{BB962C8B-B14F-4D97-AF65-F5344CB8AC3E}">
        <p14:creationId xmlns:p14="http://schemas.microsoft.com/office/powerpoint/2010/main" val="118936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pt-BR" dirty="0"/>
              <a:t>Clique para editar o título mestre</a:t>
            </a:r>
            <a:endParaRPr lang="en-US" dirty="0"/>
          </a:p>
        </p:txBody>
      </p:sp>
      <p:sp>
        <p:nvSpPr>
          <p:cNvPr id="3" name="Date Placeholder 2"/>
          <p:cNvSpPr>
            <a:spLocks noGrp="1"/>
          </p:cNvSpPr>
          <p:nvPr>
            <p:ph type="dt" sz="half" idx="10"/>
          </p:nvPr>
        </p:nvSpPr>
        <p:spPr/>
        <p:txBody>
          <a:bodyPr/>
          <a:lstStyle/>
          <a:p>
            <a:fld id="{10434117-06B2-4DB2-A3F6-A7C1B28160AF}" type="datetimeFigureOut">
              <a:rPr lang="pt-BR" smtClean="0"/>
              <a:t>30/01/2019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ADBF0BC-C67F-4EF9-A8C6-AA95A28A429B}" type="slidenum">
              <a:rPr lang="pt-BR" smtClean="0"/>
              <a:t>‹nº›</a:t>
            </a:fld>
            <a:endParaRPr lang="pt-BR"/>
          </a:p>
        </p:txBody>
      </p:sp>
    </p:spTree>
    <p:extLst>
      <p:ext uri="{BB962C8B-B14F-4D97-AF65-F5344CB8AC3E}">
        <p14:creationId xmlns:p14="http://schemas.microsoft.com/office/powerpoint/2010/main" val="241639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4375" y="1584326"/>
            <a:ext cx="7886700" cy="1325563"/>
          </a:xfrm>
          <a:prstGeom prst="rect">
            <a:avLst/>
          </a:prstGeom>
        </p:spPr>
        <p:txBody>
          <a:bodyPr vert="horz" lIns="91440" tIns="45720" rIns="91440" bIns="45720" rtlCol="0" anchor="ctr">
            <a:noAutofit/>
          </a:bodyPr>
          <a:lstStyle/>
          <a:p>
            <a:r>
              <a:rPr lang="pt-BR" dirty="0"/>
              <a:t>CLIQUE PARA EDITAR O TÍTULO MESTRE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34117-06B2-4DB2-A3F6-A7C1B28160AF}" type="datetimeFigureOut">
              <a:rPr lang="pt-BR" smtClean="0"/>
              <a:t>30/01/2019</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BF0BC-C67F-4EF9-A8C6-AA95A28A429B}" type="slidenum">
              <a:rPr lang="pt-BR" smtClean="0"/>
              <a:t>‹nº›</a:t>
            </a:fld>
            <a:endParaRPr lang="pt-BR"/>
          </a:p>
        </p:txBody>
      </p:sp>
    </p:spTree>
    <p:extLst>
      <p:ext uri="{BB962C8B-B14F-4D97-AF65-F5344CB8AC3E}">
        <p14:creationId xmlns:p14="http://schemas.microsoft.com/office/powerpoint/2010/main" val="1328400917"/>
      </p:ext>
    </p:extLst>
  </p:cSld>
  <p:clrMap bg1="lt1" tx1="dk1" bg2="lt2" tx2="dk2" accent1="accent1" accent2="accent2" accent3="accent3" accent4="accent4" accent5="accent5" accent6="accent6" hlink="hlink" folHlink="folHlink"/>
  <p:sldLayoutIdLst>
    <p:sldLayoutId id="2147483661" r:id="rId1"/>
    <p:sldLayoutId id="2147483666"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936"/>
          </a:xfrm>
          <a:prstGeom prst="rect">
            <a:avLst/>
          </a:prstGeom>
        </p:spPr>
      </p:pic>
    </p:spTree>
    <p:extLst>
      <p:ext uri="{BB962C8B-B14F-4D97-AF65-F5344CB8AC3E}">
        <p14:creationId xmlns:p14="http://schemas.microsoft.com/office/powerpoint/2010/main" val="249780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1201" y="1868386"/>
            <a:ext cx="7747000" cy="3349828"/>
          </a:xfrm>
          <a:prstGeom prst="rect">
            <a:avLst/>
          </a:prstGeom>
        </p:spPr>
        <p:txBody>
          <a:bodyPr wrap="square">
            <a:spAutoFit/>
          </a:bodyPr>
          <a:lstStyle/>
          <a:p>
            <a:pPr algn="r">
              <a:lnSpc>
                <a:spcPct val="120000"/>
              </a:lnSpc>
            </a:pPr>
            <a:r>
              <a:rPr lang="pt-BR" sz="2200" i="1" dirty="0">
                <a:latin typeface="+mj-lt"/>
              </a:rPr>
              <a:t>Esse etíope era homem de boa posição e grande influência. Deus viu que, quando se convertesse, proporcionaria a outros a luz que recebera, e exerceria forte influência em favor do evangelho. Anjos de Deus estavam auxiliando esse inquiridor da luz, </a:t>
            </a:r>
          </a:p>
          <a:p>
            <a:pPr algn="r">
              <a:lnSpc>
                <a:spcPct val="120000"/>
              </a:lnSpc>
            </a:pPr>
            <a:r>
              <a:rPr lang="pt-BR" sz="2200" i="1" dirty="0">
                <a:latin typeface="+mj-lt"/>
              </a:rPr>
              <a:t>e ele estava sendo atraído para o Salvador. </a:t>
            </a:r>
          </a:p>
          <a:p>
            <a:pPr algn="r">
              <a:lnSpc>
                <a:spcPct val="120000"/>
              </a:lnSpc>
            </a:pPr>
            <a:r>
              <a:rPr lang="pt-BR" sz="2200" i="1" dirty="0">
                <a:latin typeface="+mj-lt"/>
              </a:rPr>
              <a:t>Pelo ministério do Espírito Santo, o Senhor </a:t>
            </a:r>
          </a:p>
          <a:p>
            <a:pPr algn="r">
              <a:lnSpc>
                <a:spcPct val="120000"/>
              </a:lnSpc>
            </a:pPr>
            <a:r>
              <a:rPr lang="pt-BR" sz="2200" i="1" dirty="0">
                <a:latin typeface="+mj-lt"/>
              </a:rPr>
              <a:t>o pôs em contato com quem o poderia </a:t>
            </a:r>
          </a:p>
          <a:p>
            <a:pPr algn="r">
              <a:lnSpc>
                <a:spcPct val="120000"/>
              </a:lnSpc>
            </a:pPr>
            <a:r>
              <a:rPr lang="pt-BR" sz="2400" i="1" dirty="0">
                <a:latin typeface="+mj-lt"/>
              </a:rPr>
              <a:t>guiar</a:t>
            </a:r>
            <a:r>
              <a:rPr lang="pt-BR" sz="2200" i="1" dirty="0">
                <a:latin typeface="+mj-lt"/>
              </a:rPr>
              <a:t> à luz. – </a:t>
            </a:r>
          </a:p>
        </p:txBody>
      </p:sp>
      <p:pic>
        <p:nvPicPr>
          <p:cNvPr id="4" name="Imagem 3">
            <a:extLst>
              <a:ext uri="{FF2B5EF4-FFF2-40B4-BE49-F238E27FC236}">
                <a16:creationId xmlns:a16="http://schemas.microsoft.com/office/drawing/2014/main" id="{1DE0EEE5-683C-4701-B665-6B88E01FD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16" y="2931676"/>
            <a:ext cx="3435350" cy="4044092"/>
          </a:xfrm>
          <a:prstGeom prst="rect">
            <a:avLst/>
          </a:prstGeom>
        </p:spPr>
      </p:pic>
      <p:sp>
        <p:nvSpPr>
          <p:cNvPr id="5" name="Retângulo 4">
            <a:extLst>
              <a:ext uri="{FF2B5EF4-FFF2-40B4-BE49-F238E27FC236}">
                <a16:creationId xmlns:a16="http://schemas.microsoft.com/office/drawing/2014/main" id="{C95A8EF5-A384-4A36-9C9E-FEED91C96239}"/>
              </a:ext>
            </a:extLst>
          </p:cNvPr>
          <p:cNvSpPr/>
          <p:nvPr/>
        </p:nvSpPr>
        <p:spPr>
          <a:xfrm>
            <a:off x="3859092" y="5356518"/>
            <a:ext cx="4465983" cy="66261"/>
          </a:xfrm>
          <a:prstGeom prst="rect">
            <a:avLst/>
          </a:prstGeom>
          <a:solidFill>
            <a:srgbClr val="171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AB087B28-8D66-4E2F-AD11-9C42A2CFB05D}"/>
              </a:ext>
            </a:extLst>
          </p:cNvPr>
          <p:cNvSpPr/>
          <p:nvPr/>
        </p:nvSpPr>
        <p:spPr>
          <a:xfrm>
            <a:off x="7080901" y="5561083"/>
            <a:ext cx="1377300" cy="461665"/>
          </a:xfrm>
          <a:prstGeom prst="rect">
            <a:avLst/>
          </a:prstGeom>
        </p:spPr>
        <p:txBody>
          <a:bodyPr wrap="none">
            <a:spAutoFit/>
          </a:bodyPr>
          <a:lstStyle/>
          <a:p>
            <a:r>
              <a:rPr lang="pt-BR" sz="2400" b="1" i="1" dirty="0">
                <a:latin typeface="+mj-lt"/>
              </a:rPr>
              <a:t>(AA 59.4) </a:t>
            </a:r>
            <a:endParaRPr lang="pt-BR" sz="2400" b="1" dirty="0"/>
          </a:p>
        </p:txBody>
      </p:sp>
      <p:pic>
        <p:nvPicPr>
          <p:cNvPr id="6" name="Imagem 5">
            <a:extLst>
              <a:ext uri="{FF2B5EF4-FFF2-40B4-BE49-F238E27FC236}">
                <a16:creationId xmlns:a16="http://schemas.microsoft.com/office/drawing/2014/main" id="{09A4F020-F378-42B4-8480-37842D43F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400229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ássaro, animal, interior&#10;&#10;Descrição gerada automaticamente">
            <a:extLst>
              <a:ext uri="{FF2B5EF4-FFF2-40B4-BE49-F238E27FC236}">
                <a16:creationId xmlns:a16="http://schemas.microsoft.com/office/drawing/2014/main" id="{76B6EDC2-81C1-4690-AB3C-695CB80ADE65}"/>
              </a:ext>
            </a:extLst>
          </p:cNvPr>
          <p:cNvPicPr>
            <a:picLocks noChangeAspect="1"/>
          </p:cNvPicPr>
          <p:nvPr/>
        </p:nvPicPr>
        <p:blipFill rotWithShape="1">
          <a:blip r:embed="rId2">
            <a:extLst>
              <a:ext uri="{28A0092B-C50C-407E-A947-70E740481C1C}">
                <a14:useLocalDpi xmlns:a14="http://schemas.microsoft.com/office/drawing/2010/main" val="0"/>
              </a:ext>
            </a:extLst>
          </a:blip>
          <a:srcRect l="6575"/>
          <a:stretch/>
        </p:blipFill>
        <p:spPr>
          <a:xfrm>
            <a:off x="0" y="1352550"/>
            <a:ext cx="9144000" cy="5505450"/>
          </a:xfrm>
          <a:prstGeom prst="rect">
            <a:avLst/>
          </a:prstGeom>
        </p:spPr>
      </p:pic>
      <p:sp>
        <p:nvSpPr>
          <p:cNvPr id="4" name="Título 3"/>
          <p:cNvSpPr>
            <a:spLocks noGrp="1"/>
          </p:cNvSpPr>
          <p:nvPr>
            <p:ph type="title"/>
          </p:nvPr>
        </p:nvSpPr>
        <p:spPr>
          <a:xfrm>
            <a:off x="522598" y="4742764"/>
            <a:ext cx="4220852" cy="1078532"/>
          </a:xfrm>
        </p:spPr>
        <p:txBody>
          <a:bodyPr>
            <a:noAutofit/>
          </a:bodyPr>
          <a:lstStyle/>
          <a:p>
            <a:pPr algn="l"/>
            <a:r>
              <a:rPr lang="pt-BR" sz="2400" b="1" dirty="0">
                <a:solidFill>
                  <a:schemeClr val="bg1"/>
                </a:solidFill>
                <a:effectLst>
                  <a:outerShdw blurRad="38100" dist="38100" dir="2700000" algn="tl">
                    <a:srgbClr val="000000">
                      <a:alpha val="43137"/>
                    </a:srgbClr>
                  </a:outerShdw>
                </a:effectLst>
              </a:rPr>
              <a:t>Após este mordomo-mor adorar, o Espírito Santo o coloca em contado com a mensagem de Jesus por meio do livro do profeta Isaías e usa Felipe para explicar as escrituras e batizá-lo. </a:t>
            </a:r>
          </a:p>
        </p:txBody>
      </p:sp>
      <p:pic>
        <p:nvPicPr>
          <p:cNvPr id="5" name="Imagem 4">
            <a:extLst>
              <a:ext uri="{FF2B5EF4-FFF2-40B4-BE49-F238E27FC236}">
                <a16:creationId xmlns:a16="http://schemas.microsoft.com/office/drawing/2014/main" id="{04C0EBBC-D67D-4EF2-A1E9-6782F4C2D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1126248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céu, ao ar livre, edifício, pedra&#10;&#10;Descrição gerada automaticamente">
            <a:extLst>
              <a:ext uri="{FF2B5EF4-FFF2-40B4-BE49-F238E27FC236}">
                <a16:creationId xmlns:a16="http://schemas.microsoft.com/office/drawing/2014/main" id="{3C25A79E-1ED6-468B-A4F6-2EC0AB6F2208}"/>
              </a:ext>
            </a:extLst>
          </p:cNvPr>
          <p:cNvPicPr>
            <a:picLocks noChangeAspect="1"/>
          </p:cNvPicPr>
          <p:nvPr/>
        </p:nvPicPr>
        <p:blipFill rotWithShape="1">
          <a:blip r:embed="rId2">
            <a:extLst>
              <a:ext uri="{28A0092B-C50C-407E-A947-70E740481C1C}">
                <a14:useLocalDpi xmlns:a14="http://schemas.microsoft.com/office/drawing/2010/main" val="0"/>
              </a:ext>
            </a:extLst>
          </a:blip>
          <a:srcRect l="3031" t="12122"/>
          <a:stretch/>
        </p:blipFill>
        <p:spPr>
          <a:xfrm>
            <a:off x="0" y="1333500"/>
            <a:ext cx="9144000" cy="5524500"/>
          </a:xfrm>
          <a:prstGeom prst="rect">
            <a:avLst/>
          </a:prstGeom>
        </p:spPr>
      </p:pic>
      <p:sp>
        <p:nvSpPr>
          <p:cNvPr id="4" name="Título 3"/>
          <p:cNvSpPr>
            <a:spLocks noGrp="1"/>
          </p:cNvSpPr>
          <p:nvPr>
            <p:ph type="title"/>
          </p:nvPr>
        </p:nvSpPr>
        <p:spPr>
          <a:xfrm>
            <a:off x="5257800" y="2889734"/>
            <a:ext cx="3238500" cy="1078532"/>
          </a:xfrm>
        </p:spPr>
        <p:txBody>
          <a:bodyPr>
            <a:noAutofit/>
          </a:bodyPr>
          <a:lstStyle/>
          <a:p>
            <a:pPr algn="r"/>
            <a:r>
              <a:rPr lang="pt-BR" sz="3600" b="1" dirty="0"/>
              <a:t>Dizem alguns historiadores que este Eunuco foi o precursor do Evangelho na África. </a:t>
            </a:r>
          </a:p>
        </p:txBody>
      </p:sp>
      <p:pic>
        <p:nvPicPr>
          <p:cNvPr id="5" name="Imagem 4">
            <a:extLst>
              <a:ext uri="{FF2B5EF4-FFF2-40B4-BE49-F238E27FC236}">
                <a16:creationId xmlns:a16="http://schemas.microsoft.com/office/drawing/2014/main" id="{3B678EED-BCD9-4DF0-9813-88D8D361D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74480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vestuário, homem, interior&#10;&#10;Descrição gerada automaticamente">
            <a:extLst>
              <a:ext uri="{FF2B5EF4-FFF2-40B4-BE49-F238E27FC236}">
                <a16:creationId xmlns:a16="http://schemas.microsoft.com/office/drawing/2014/main" id="{66F43980-6F37-42F2-A136-25B9A724BFAF}"/>
              </a:ext>
            </a:extLst>
          </p:cNvPr>
          <p:cNvPicPr>
            <a:picLocks noChangeAspect="1"/>
          </p:cNvPicPr>
          <p:nvPr/>
        </p:nvPicPr>
        <p:blipFill rotWithShape="1">
          <a:blip r:embed="rId2">
            <a:extLst>
              <a:ext uri="{28A0092B-C50C-407E-A947-70E740481C1C}">
                <a14:useLocalDpi xmlns:a14="http://schemas.microsoft.com/office/drawing/2010/main" val="0"/>
              </a:ext>
            </a:extLst>
          </a:blip>
          <a:srcRect l="3846" r="3846"/>
          <a:stretch/>
        </p:blipFill>
        <p:spPr>
          <a:xfrm>
            <a:off x="0" y="1285875"/>
            <a:ext cx="9144000" cy="5572125"/>
          </a:xfrm>
          <a:prstGeom prst="rect">
            <a:avLst/>
          </a:prstGeom>
        </p:spPr>
      </p:pic>
      <p:sp>
        <p:nvSpPr>
          <p:cNvPr id="4" name="Título 3"/>
          <p:cNvSpPr>
            <a:spLocks noGrp="1"/>
          </p:cNvSpPr>
          <p:nvPr>
            <p:ph type="title"/>
          </p:nvPr>
        </p:nvSpPr>
        <p:spPr>
          <a:xfrm>
            <a:off x="1814685" y="5238064"/>
            <a:ext cx="5514630" cy="1078532"/>
          </a:xfrm>
        </p:spPr>
        <p:txBody>
          <a:bodyPr>
            <a:noAutofit/>
          </a:bodyPr>
          <a:lstStyle/>
          <a:p>
            <a:r>
              <a:rPr lang="pt-BR" sz="6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 VIÚVA</a:t>
            </a:r>
          </a:p>
        </p:txBody>
      </p:sp>
      <p:pic>
        <p:nvPicPr>
          <p:cNvPr id="5" name="Imagem 4">
            <a:extLst>
              <a:ext uri="{FF2B5EF4-FFF2-40B4-BE49-F238E27FC236}">
                <a16:creationId xmlns:a16="http://schemas.microsoft.com/office/drawing/2014/main" id="{BB11926B-8058-41EE-8044-5712B536E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92968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DCDA0D5-7515-4E54-9DD8-E72B7D752B3F}"/>
              </a:ext>
            </a:extLst>
          </p:cNvPr>
          <p:cNvPicPr>
            <a:picLocks noChangeAspect="1"/>
          </p:cNvPicPr>
          <p:nvPr/>
        </p:nvPicPr>
        <p:blipFill rotWithShape="1">
          <a:blip r:embed="rId2">
            <a:extLst>
              <a:ext uri="{28A0092B-C50C-407E-A947-70E740481C1C}">
                <a14:useLocalDpi xmlns:a14="http://schemas.microsoft.com/office/drawing/2010/main" val="0"/>
              </a:ext>
            </a:extLst>
          </a:blip>
          <a:srcRect l="1941" r="4855"/>
          <a:stretch/>
        </p:blipFill>
        <p:spPr>
          <a:xfrm>
            <a:off x="0" y="1322169"/>
            <a:ext cx="9144000" cy="5535831"/>
          </a:xfrm>
          <a:prstGeom prst="rect">
            <a:avLst/>
          </a:prstGeom>
        </p:spPr>
      </p:pic>
      <p:sp>
        <p:nvSpPr>
          <p:cNvPr id="4" name="Título 3"/>
          <p:cNvSpPr>
            <a:spLocks noGrp="1"/>
          </p:cNvSpPr>
          <p:nvPr>
            <p:ph type="title"/>
          </p:nvPr>
        </p:nvSpPr>
        <p:spPr>
          <a:xfrm>
            <a:off x="655119" y="1758289"/>
            <a:ext cx="7833761" cy="3137561"/>
          </a:xfrm>
          <a:ln>
            <a:solidFill>
              <a:schemeClr val="tx1"/>
            </a:solidFill>
          </a:ln>
        </p:spPr>
        <p:txBody>
          <a:bodyPr>
            <a:noAutofit/>
          </a:bodyPr>
          <a:lstStyle/>
          <a:p>
            <a:r>
              <a:rPr lang="pt-BR" sz="2400" b="1" i="1" dirty="0"/>
              <a:t>“E, estando Jesus assentado defronte da arca do tesouro, observava a maneira como a multidão lançava o dinheiro na arca do tesouro; e muitos ricos deitavam muito. Vindo, porém, uma  pobre viúva, deitou duas pequenas moedas, que valiam meio centavo. E, chamando os seus discípulos, disse-lhes: Em verdade vos digo que esta pobre viúva deitou mais do que todos os que deitaram na arca do tesouro; Porque todos ali deitaram do que lhes sobejava, mas esta, da sua pobreza, deitou tudo o que tinha, todo o seu sustento.” </a:t>
            </a:r>
          </a:p>
        </p:txBody>
      </p:sp>
      <p:sp>
        <p:nvSpPr>
          <p:cNvPr id="2" name="Retângulo 1">
            <a:extLst>
              <a:ext uri="{FF2B5EF4-FFF2-40B4-BE49-F238E27FC236}">
                <a16:creationId xmlns:a16="http://schemas.microsoft.com/office/drawing/2014/main" id="{6C585984-8F2A-43E1-85CD-4AB3BEC73F67}"/>
              </a:ext>
            </a:extLst>
          </p:cNvPr>
          <p:cNvSpPr/>
          <p:nvPr/>
        </p:nvSpPr>
        <p:spPr>
          <a:xfrm>
            <a:off x="5637204" y="4808750"/>
            <a:ext cx="2119491" cy="523220"/>
          </a:xfrm>
          <a:prstGeom prst="rect">
            <a:avLst/>
          </a:prstGeom>
          <a:solidFill>
            <a:srgbClr val="191759"/>
          </a:solidFill>
        </p:spPr>
        <p:txBody>
          <a:bodyPr wrap="none">
            <a:spAutoFit/>
          </a:bodyPr>
          <a:lstStyle/>
          <a:p>
            <a:r>
              <a:rPr lang="pt-BR" sz="2800" b="1" dirty="0">
                <a:solidFill>
                  <a:schemeClr val="bg1"/>
                </a:solidFill>
              </a:rPr>
              <a:t>Mc 12:41-44 </a:t>
            </a:r>
            <a:endParaRPr lang="pt-BR" sz="2800" dirty="0">
              <a:solidFill>
                <a:schemeClr val="bg1"/>
              </a:solidFill>
            </a:endParaRPr>
          </a:p>
        </p:txBody>
      </p:sp>
      <p:pic>
        <p:nvPicPr>
          <p:cNvPr id="6" name="Imagem 5">
            <a:extLst>
              <a:ext uri="{FF2B5EF4-FFF2-40B4-BE49-F238E27FC236}">
                <a16:creationId xmlns:a16="http://schemas.microsoft.com/office/drawing/2014/main" id="{7817FBFE-A7EC-45BD-9C31-839EA830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05567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42716663-BB84-4B1E-A760-86D77B19EC00}"/>
              </a:ext>
            </a:extLst>
          </p:cNvPr>
          <p:cNvPicPr>
            <a:picLocks noChangeAspect="1"/>
          </p:cNvPicPr>
          <p:nvPr/>
        </p:nvPicPr>
        <p:blipFill rotWithShape="1">
          <a:blip r:embed="rId2">
            <a:extLst>
              <a:ext uri="{28A0092B-C50C-407E-A947-70E740481C1C}">
                <a14:useLocalDpi xmlns:a14="http://schemas.microsoft.com/office/drawing/2010/main" val="0"/>
              </a:ext>
            </a:extLst>
          </a:blip>
          <a:srcRect t="11092"/>
          <a:stretch/>
        </p:blipFill>
        <p:spPr>
          <a:xfrm>
            <a:off x="0" y="1390650"/>
            <a:ext cx="9144000" cy="5434062"/>
          </a:xfrm>
          <a:prstGeom prst="rect">
            <a:avLst/>
          </a:prstGeom>
        </p:spPr>
      </p:pic>
      <p:sp>
        <p:nvSpPr>
          <p:cNvPr id="4" name="Título 3"/>
          <p:cNvSpPr>
            <a:spLocks noGrp="1"/>
          </p:cNvSpPr>
          <p:nvPr>
            <p:ph type="title"/>
          </p:nvPr>
        </p:nvSpPr>
        <p:spPr>
          <a:xfrm>
            <a:off x="484462" y="1558977"/>
            <a:ext cx="7764187" cy="669921"/>
          </a:xfrm>
        </p:spPr>
        <p:txBody>
          <a:bodyPr>
            <a:noAutofit/>
          </a:bodyPr>
          <a:lstStyle/>
          <a:p>
            <a:pPr algn="l"/>
            <a:r>
              <a:rPr lang="pt-BR" b="1" dirty="0"/>
              <a:t>Podemos destacar alguns pontos deste fato: </a:t>
            </a:r>
          </a:p>
        </p:txBody>
      </p:sp>
      <p:sp>
        <p:nvSpPr>
          <p:cNvPr id="3" name="Retângulo: Cantos Arredondados 2">
            <a:extLst>
              <a:ext uri="{FF2B5EF4-FFF2-40B4-BE49-F238E27FC236}">
                <a16:creationId xmlns:a16="http://schemas.microsoft.com/office/drawing/2014/main" id="{074F3414-7037-46E0-9A54-ACBE7F7B9690}"/>
              </a:ext>
            </a:extLst>
          </p:cNvPr>
          <p:cNvSpPr/>
          <p:nvPr/>
        </p:nvSpPr>
        <p:spPr>
          <a:xfrm>
            <a:off x="-171450" y="2416203"/>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tx1"/>
                </a:solidFill>
              </a:rPr>
              <a:t>Jesus observa os fiéis adoradores</a:t>
            </a:r>
          </a:p>
        </p:txBody>
      </p:sp>
      <p:sp>
        <p:nvSpPr>
          <p:cNvPr id="5" name="Retângulo: Cantos Arredondados 4">
            <a:extLst>
              <a:ext uri="{FF2B5EF4-FFF2-40B4-BE49-F238E27FC236}">
                <a16:creationId xmlns:a16="http://schemas.microsoft.com/office/drawing/2014/main" id="{A189573D-1186-4EEF-8C57-C5FB0E4A79F1}"/>
              </a:ext>
            </a:extLst>
          </p:cNvPr>
          <p:cNvSpPr/>
          <p:nvPr/>
        </p:nvSpPr>
        <p:spPr>
          <a:xfrm>
            <a:off x="-171450" y="3127395"/>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tx1"/>
                </a:solidFill>
              </a:rPr>
              <a:t>Jesus reconhece e elogia a fidelidade</a:t>
            </a:r>
          </a:p>
        </p:txBody>
      </p:sp>
      <p:sp>
        <p:nvSpPr>
          <p:cNvPr id="6" name="Retângulo: Cantos Arredondados 5">
            <a:extLst>
              <a:ext uri="{FF2B5EF4-FFF2-40B4-BE49-F238E27FC236}">
                <a16:creationId xmlns:a16="http://schemas.microsoft.com/office/drawing/2014/main" id="{C396D2A6-9251-4A53-AFC0-E06F8FBE612F}"/>
              </a:ext>
            </a:extLst>
          </p:cNvPr>
          <p:cNvSpPr/>
          <p:nvPr/>
        </p:nvSpPr>
        <p:spPr>
          <a:xfrm>
            <a:off x="-171450" y="3838587"/>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tx1"/>
                </a:solidFill>
              </a:rPr>
              <a:t>A adoração da viúva foi para Deus</a:t>
            </a:r>
          </a:p>
        </p:txBody>
      </p:sp>
      <p:sp>
        <p:nvSpPr>
          <p:cNvPr id="7" name="Retângulo: Cantos Arredondados 6">
            <a:extLst>
              <a:ext uri="{FF2B5EF4-FFF2-40B4-BE49-F238E27FC236}">
                <a16:creationId xmlns:a16="http://schemas.microsoft.com/office/drawing/2014/main" id="{36055E74-D914-4533-BA22-CE5333FBB6B6}"/>
              </a:ext>
            </a:extLst>
          </p:cNvPr>
          <p:cNvSpPr/>
          <p:nvPr/>
        </p:nvSpPr>
        <p:spPr>
          <a:xfrm>
            <a:off x="-171450" y="4549779"/>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Jesus não está preocupado com o quanto, mas como entregamos</a:t>
            </a:r>
          </a:p>
        </p:txBody>
      </p:sp>
      <p:sp>
        <p:nvSpPr>
          <p:cNvPr id="8" name="Retângulo: Cantos Arredondados 7">
            <a:extLst>
              <a:ext uri="{FF2B5EF4-FFF2-40B4-BE49-F238E27FC236}">
                <a16:creationId xmlns:a16="http://schemas.microsoft.com/office/drawing/2014/main" id="{7B78A4A4-017D-4374-A8DF-CFEF766ED3A5}"/>
              </a:ext>
            </a:extLst>
          </p:cNvPr>
          <p:cNvSpPr/>
          <p:nvPr/>
        </p:nvSpPr>
        <p:spPr>
          <a:xfrm>
            <a:off x="-171450" y="5260971"/>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tx1"/>
                </a:solidFill>
              </a:rPr>
              <a:t>Ofertar não é trazer dinheiro para a igreja</a:t>
            </a:r>
          </a:p>
        </p:txBody>
      </p:sp>
      <p:sp>
        <p:nvSpPr>
          <p:cNvPr id="9" name="Retângulo: Cantos Arredondados 8">
            <a:extLst>
              <a:ext uri="{FF2B5EF4-FFF2-40B4-BE49-F238E27FC236}">
                <a16:creationId xmlns:a16="http://schemas.microsoft.com/office/drawing/2014/main" id="{8E34DACE-9D9A-48EF-B750-E6740BC057F5}"/>
              </a:ext>
            </a:extLst>
          </p:cNvPr>
          <p:cNvSpPr/>
          <p:nvPr/>
        </p:nvSpPr>
        <p:spPr>
          <a:xfrm>
            <a:off x="-171450" y="5972163"/>
            <a:ext cx="7620000" cy="523887"/>
          </a:xfrm>
          <a:prstGeom prst="roundRect">
            <a:avLst/>
          </a:prstGeom>
          <a:solidFill>
            <a:srgbClr val="7A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tx1"/>
                </a:solidFill>
              </a:rPr>
              <a:t>ofertar é um ato de adoração a Deus.</a:t>
            </a:r>
            <a:endParaRPr lang="pt-BR" sz="2000" b="1" dirty="0">
              <a:solidFill>
                <a:schemeClr val="tx1"/>
              </a:solidFill>
            </a:endParaRPr>
          </a:p>
        </p:txBody>
      </p:sp>
      <p:pic>
        <p:nvPicPr>
          <p:cNvPr id="10" name="Imagem 9">
            <a:extLst>
              <a:ext uri="{FF2B5EF4-FFF2-40B4-BE49-F238E27FC236}">
                <a16:creationId xmlns:a16="http://schemas.microsoft.com/office/drawing/2014/main" id="{5E90C77E-39FB-4245-88C4-6D45050E6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4224288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7B19492-D4FC-4569-B097-FE45732BE166}"/>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a:stretch/>
        </p:blipFill>
        <p:spPr>
          <a:xfrm>
            <a:off x="0" y="1295400"/>
            <a:ext cx="9139943" cy="5562600"/>
          </a:xfrm>
          <a:prstGeom prst="rect">
            <a:avLst/>
          </a:prstGeom>
        </p:spPr>
      </p:pic>
      <p:sp>
        <p:nvSpPr>
          <p:cNvPr id="2" name="Retângulo 1">
            <a:extLst>
              <a:ext uri="{FF2B5EF4-FFF2-40B4-BE49-F238E27FC236}">
                <a16:creationId xmlns:a16="http://schemas.microsoft.com/office/drawing/2014/main" id="{7A6DF901-6ABE-41E3-BD3B-B4F456C2241B}"/>
              </a:ext>
            </a:extLst>
          </p:cNvPr>
          <p:cNvSpPr/>
          <p:nvPr/>
        </p:nvSpPr>
        <p:spPr>
          <a:xfrm>
            <a:off x="1394791" y="1859340"/>
            <a:ext cx="6834809" cy="1815882"/>
          </a:xfrm>
          <a:prstGeom prst="rect">
            <a:avLst/>
          </a:prstGeom>
          <a:ln>
            <a:solidFill>
              <a:schemeClr val="tx1"/>
            </a:solidFill>
          </a:ln>
        </p:spPr>
        <p:txBody>
          <a:bodyPr wrap="square">
            <a:spAutoFit/>
          </a:bodyPr>
          <a:lstStyle/>
          <a:p>
            <a:pPr algn="ctr"/>
            <a:r>
              <a:rPr lang="pt-BR" sz="2800" i="1" dirty="0"/>
              <a:t>“Mestre, olha que pedras, e que edifícios! E, respondendo Jesus, disse-lhe: Vês estes grandes edifícios? Não ficará pedra sobre pedra que não seja derrubada.” </a:t>
            </a:r>
          </a:p>
        </p:txBody>
      </p:sp>
      <p:sp>
        <p:nvSpPr>
          <p:cNvPr id="3" name="Retângulo 2">
            <a:extLst>
              <a:ext uri="{FF2B5EF4-FFF2-40B4-BE49-F238E27FC236}">
                <a16:creationId xmlns:a16="http://schemas.microsoft.com/office/drawing/2014/main" id="{F925B616-61E4-4130-9E65-DF9B37B52BDD}"/>
              </a:ext>
            </a:extLst>
          </p:cNvPr>
          <p:cNvSpPr/>
          <p:nvPr/>
        </p:nvSpPr>
        <p:spPr>
          <a:xfrm>
            <a:off x="1996099" y="3591580"/>
            <a:ext cx="1745991" cy="523220"/>
          </a:xfrm>
          <a:prstGeom prst="rect">
            <a:avLst/>
          </a:prstGeom>
          <a:solidFill>
            <a:srgbClr val="191759"/>
          </a:solidFill>
        </p:spPr>
        <p:txBody>
          <a:bodyPr wrap="none">
            <a:spAutoFit/>
          </a:bodyPr>
          <a:lstStyle/>
          <a:p>
            <a:r>
              <a:rPr lang="pt-BR" sz="2800" dirty="0">
                <a:solidFill>
                  <a:schemeClr val="bg1"/>
                </a:solidFill>
              </a:rPr>
              <a:t>Mc 13:1-2 </a:t>
            </a:r>
          </a:p>
        </p:txBody>
      </p:sp>
      <p:pic>
        <p:nvPicPr>
          <p:cNvPr id="6" name="Imagem 5">
            <a:extLst>
              <a:ext uri="{FF2B5EF4-FFF2-40B4-BE49-F238E27FC236}">
                <a16:creationId xmlns:a16="http://schemas.microsoft.com/office/drawing/2014/main" id="{B11D578E-1535-46A8-856D-486EBBBC8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1077579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homem, céu&#10;&#10;Descrição gerada automaticamente">
            <a:extLst>
              <a:ext uri="{FF2B5EF4-FFF2-40B4-BE49-F238E27FC236}">
                <a16:creationId xmlns:a16="http://schemas.microsoft.com/office/drawing/2014/main" id="{DF4D371B-3848-4135-9E32-61EE38E7899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2"/>
                    </a14:imgEffect>
                  </a14:imgLayer>
                </a14:imgProps>
              </a:ext>
              <a:ext uri="{28A0092B-C50C-407E-A947-70E740481C1C}">
                <a14:useLocalDpi xmlns:a14="http://schemas.microsoft.com/office/drawing/2010/main" val="0"/>
              </a:ext>
            </a:extLst>
          </a:blip>
          <a:srcRect t="11942" b="5125"/>
          <a:stretch/>
        </p:blipFill>
        <p:spPr>
          <a:xfrm>
            <a:off x="0" y="1371600"/>
            <a:ext cx="9144000" cy="5486400"/>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687870" y="5239075"/>
            <a:ext cx="7768259" cy="1200329"/>
          </a:xfrm>
          <a:prstGeom prst="rect">
            <a:avLst/>
          </a:prstGeom>
        </p:spPr>
        <p:txBody>
          <a:bodyPr wrap="square">
            <a:spAutoFit/>
          </a:bodyPr>
          <a:lstStyle/>
          <a:p>
            <a:pPr algn="ctr"/>
            <a:r>
              <a:rPr lang="pt-BR" sz="2400" b="1" dirty="0"/>
              <a:t>Os olhos deles estavam nas coisas e não nas pessoas. </a:t>
            </a:r>
          </a:p>
          <a:p>
            <a:pPr algn="ctr"/>
            <a:r>
              <a:rPr lang="pt-BR" sz="2400" b="1" dirty="0"/>
              <a:t>A resposta de Jesus fortaleceu ainda mais a mensagem que Ele a pouco havia ensinado: pessoas, não pedras...</a:t>
            </a:r>
          </a:p>
        </p:txBody>
      </p:sp>
      <p:pic>
        <p:nvPicPr>
          <p:cNvPr id="5" name="Imagem 4">
            <a:extLst>
              <a:ext uri="{FF2B5EF4-FFF2-40B4-BE49-F238E27FC236}">
                <a16:creationId xmlns:a16="http://schemas.microsoft.com/office/drawing/2014/main" id="{21C5A086-C24C-49D9-B573-CE17F3C19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71885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0DBDCD7-6E26-454B-862E-0F8660CECB4D}"/>
              </a:ext>
            </a:extLst>
          </p:cNvPr>
          <p:cNvSpPr/>
          <p:nvPr/>
        </p:nvSpPr>
        <p:spPr>
          <a:xfrm>
            <a:off x="400051" y="1734747"/>
            <a:ext cx="8257760" cy="3785652"/>
          </a:xfrm>
          <a:prstGeom prst="rect">
            <a:avLst/>
          </a:prstGeom>
        </p:spPr>
        <p:txBody>
          <a:bodyPr wrap="square">
            <a:spAutoFit/>
          </a:bodyPr>
          <a:lstStyle/>
          <a:p>
            <a:pPr algn="r"/>
            <a:r>
              <a:rPr lang="pt-BR" sz="2000" i="1" dirty="0"/>
              <a:t>“A viúva pobre que entregou suas duas moedas na tesouraria do Senhor, longe estava de imaginar o que fazia. Seu exemplo de sacrifício pessoal exerceu e exerce influência sobre milhares de corações em todas as terras e em todas as eras. Tem trazido para o tesouro de Deus dádivas de nobres e humildes, ricos e pobres. Tem ajudado a manter missões, a estabelecer hospitais, a alimentar os famintos, vestir os nus, curar os doentes e pregar o evangelho aos pobres. Multidões têm sido abençoadas pelo seu ato de desprendimento. E, no dia de Deus, ela verá os resultados de todas essas linhas de influência. O mesmo</a:t>
            </a:r>
          </a:p>
          <a:p>
            <a:pPr algn="r"/>
            <a:r>
              <a:rPr lang="pt-BR" sz="2000" i="1" dirty="0"/>
              <a:t> se pode dizer da preciosa dádiva de Maria  ao Salvador. </a:t>
            </a:r>
          </a:p>
          <a:p>
            <a:pPr algn="r"/>
            <a:r>
              <a:rPr lang="pt-BR" sz="2000" i="1" dirty="0"/>
              <a:t>Quantos têm sido inspirado ao amoroso serviço </a:t>
            </a:r>
          </a:p>
          <a:p>
            <a:pPr algn="r"/>
            <a:r>
              <a:rPr lang="pt-BR" sz="2000" i="1" dirty="0"/>
              <a:t>pela lembrança daquele partido vaso de alabastro!</a:t>
            </a:r>
          </a:p>
          <a:p>
            <a:pPr algn="r"/>
            <a:r>
              <a:rPr lang="pt-BR" sz="2000" i="1" dirty="0"/>
              <a:t> E como ela se regozijará ao contemplar tudo isso!” </a:t>
            </a:r>
          </a:p>
        </p:txBody>
      </p:sp>
      <p:sp>
        <p:nvSpPr>
          <p:cNvPr id="2" name="Retângulo 1">
            <a:extLst>
              <a:ext uri="{FF2B5EF4-FFF2-40B4-BE49-F238E27FC236}">
                <a16:creationId xmlns:a16="http://schemas.microsoft.com/office/drawing/2014/main" id="{D068A819-E9E8-41AA-8D7E-ADBE3C7D02BA}"/>
              </a:ext>
            </a:extLst>
          </p:cNvPr>
          <p:cNvSpPr/>
          <p:nvPr/>
        </p:nvSpPr>
        <p:spPr>
          <a:xfrm>
            <a:off x="6699415" y="5790778"/>
            <a:ext cx="2044534" cy="461665"/>
          </a:xfrm>
          <a:prstGeom prst="rect">
            <a:avLst/>
          </a:prstGeom>
        </p:spPr>
        <p:txBody>
          <a:bodyPr wrap="none">
            <a:spAutoFit/>
          </a:bodyPr>
          <a:lstStyle/>
          <a:p>
            <a:r>
              <a:rPr lang="pt-BR" sz="2400" b="1" dirty="0"/>
              <a:t>(EGW, T6 310).</a:t>
            </a:r>
          </a:p>
        </p:txBody>
      </p:sp>
      <p:pic>
        <p:nvPicPr>
          <p:cNvPr id="5" name="Imagem 4">
            <a:extLst>
              <a:ext uri="{FF2B5EF4-FFF2-40B4-BE49-F238E27FC236}">
                <a16:creationId xmlns:a16="http://schemas.microsoft.com/office/drawing/2014/main" id="{D99FE0CA-670C-468B-980A-48BB6C800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1" y="3760923"/>
            <a:ext cx="2738334" cy="3223565"/>
          </a:xfrm>
          <a:prstGeom prst="rect">
            <a:avLst/>
          </a:prstGeom>
        </p:spPr>
      </p:pic>
      <p:sp>
        <p:nvSpPr>
          <p:cNvPr id="6" name="Retângulo 5">
            <a:extLst>
              <a:ext uri="{FF2B5EF4-FFF2-40B4-BE49-F238E27FC236}">
                <a16:creationId xmlns:a16="http://schemas.microsoft.com/office/drawing/2014/main" id="{06E93A9C-C748-478B-8601-673C629DF0A3}"/>
              </a:ext>
            </a:extLst>
          </p:cNvPr>
          <p:cNvSpPr/>
          <p:nvPr/>
        </p:nvSpPr>
        <p:spPr>
          <a:xfrm>
            <a:off x="4875068" y="5583949"/>
            <a:ext cx="3782743" cy="50073"/>
          </a:xfrm>
          <a:prstGeom prst="rect">
            <a:avLst/>
          </a:prstGeom>
          <a:solidFill>
            <a:srgbClr val="171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D53581BB-5A78-4D99-8B02-88876EA3A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553043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rimata&#10;&#10;Descrição gerada automaticamente">
            <a:extLst>
              <a:ext uri="{FF2B5EF4-FFF2-40B4-BE49-F238E27FC236}">
                <a16:creationId xmlns:a16="http://schemas.microsoft.com/office/drawing/2014/main" id="{F2D57FC3-2188-4102-9C0A-6A2AD2230F01}"/>
              </a:ext>
            </a:extLst>
          </p:cNvPr>
          <p:cNvPicPr>
            <a:picLocks noChangeAspect="1"/>
          </p:cNvPicPr>
          <p:nvPr/>
        </p:nvPicPr>
        <p:blipFill rotWithShape="1">
          <a:blip r:embed="rId2">
            <a:extLst>
              <a:ext uri="{28A0092B-C50C-407E-A947-70E740481C1C}">
                <a14:useLocalDpi xmlns:a14="http://schemas.microsoft.com/office/drawing/2010/main" val="0"/>
              </a:ext>
            </a:extLst>
          </a:blip>
          <a:srcRect l="8970" r="8970"/>
          <a:stretch/>
        </p:blipFill>
        <p:spPr>
          <a:xfrm>
            <a:off x="0" y="1286448"/>
            <a:ext cx="9144000" cy="5571552"/>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697395" y="5571552"/>
            <a:ext cx="7749209" cy="923330"/>
          </a:xfrm>
          <a:prstGeom prst="rect">
            <a:avLst/>
          </a:prstGeom>
        </p:spPr>
        <p:txBody>
          <a:bodyPr wrap="square">
            <a:spAutoFit/>
          </a:bodyPr>
          <a:lstStyle/>
          <a:p>
            <a:pPr algn="ctr"/>
            <a:r>
              <a:rPr lang="pt-BR" sz="5400" b="1" dirty="0">
                <a:solidFill>
                  <a:srgbClr val="747EB8"/>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PAULO E SILAS </a:t>
            </a:r>
          </a:p>
        </p:txBody>
      </p:sp>
      <p:pic>
        <p:nvPicPr>
          <p:cNvPr id="5" name="Imagem 4">
            <a:extLst>
              <a:ext uri="{FF2B5EF4-FFF2-40B4-BE49-F238E27FC236}">
                <a16:creationId xmlns:a16="http://schemas.microsoft.com/office/drawing/2014/main" id="{F50E0F62-C9B3-4CB2-BA31-DBA91DCEF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403873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02A2E60-F380-4AF3-AA19-6677B9508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1420" cy="6858000"/>
          </a:xfrm>
          <a:prstGeom prst="rect">
            <a:avLst/>
          </a:prstGeom>
        </p:spPr>
      </p:pic>
    </p:spTree>
    <p:extLst>
      <p:ext uri="{BB962C8B-B14F-4D97-AF65-F5344CB8AC3E}">
        <p14:creationId xmlns:p14="http://schemas.microsoft.com/office/powerpoint/2010/main" val="16417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1544ACE-884C-480D-86FF-AAF42CDCDD61}"/>
              </a:ext>
            </a:extLst>
          </p:cNvPr>
          <p:cNvPicPr>
            <a:picLocks noChangeAspect="1"/>
          </p:cNvPicPr>
          <p:nvPr/>
        </p:nvPicPr>
        <p:blipFill rotWithShape="1">
          <a:blip r:embed="rId2">
            <a:extLst>
              <a:ext uri="{28A0092B-C50C-407E-A947-70E740481C1C}">
                <a14:useLocalDpi xmlns:a14="http://schemas.microsoft.com/office/drawing/2010/main" val="0"/>
              </a:ext>
            </a:extLst>
          </a:blip>
          <a:srcRect l="4451" r="4451"/>
          <a:stretch/>
        </p:blipFill>
        <p:spPr>
          <a:xfrm>
            <a:off x="-1" y="1211855"/>
            <a:ext cx="9144001" cy="5646145"/>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697394" y="1941768"/>
            <a:ext cx="7749209" cy="1200329"/>
          </a:xfrm>
          <a:prstGeom prst="rect">
            <a:avLst/>
          </a:prstGeom>
        </p:spPr>
        <p:txBody>
          <a:bodyPr wrap="square">
            <a:spAutoFit/>
          </a:bodyPr>
          <a:lstStyle/>
          <a:p>
            <a:pPr algn="ctr"/>
            <a:r>
              <a:rPr lang="pt-BR" sz="2400" b="1" dirty="0"/>
              <a:t>Paulo e Silas nos ajudam a entender a adoração a Deus pelo que Ele é, não por aquilo que Ele nos dá. Independente das circunstâncias que nos envolvem.</a:t>
            </a:r>
          </a:p>
        </p:txBody>
      </p:sp>
      <p:pic>
        <p:nvPicPr>
          <p:cNvPr id="5" name="Imagem 4">
            <a:extLst>
              <a:ext uri="{FF2B5EF4-FFF2-40B4-BE49-F238E27FC236}">
                <a16:creationId xmlns:a16="http://schemas.microsoft.com/office/drawing/2014/main" id="{92A57A33-BE34-4ED4-99B3-00F445A2E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237350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0DBDCD7-6E26-454B-862E-0F8660CECB4D}"/>
              </a:ext>
            </a:extLst>
          </p:cNvPr>
          <p:cNvSpPr/>
          <p:nvPr/>
        </p:nvSpPr>
        <p:spPr>
          <a:xfrm>
            <a:off x="483755" y="1527751"/>
            <a:ext cx="8176489" cy="4154984"/>
          </a:xfrm>
          <a:prstGeom prst="rect">
            <a:avLst/>
          </a:prstGeom>
        </p:spPr>
        <p:txBody>
          <a:bodyPr wrap="square">
            <a:spAutoFit/>
          </a:bodyPr>
          <a:lstStyle/>
          <a:p>
            <a:pPr algn="r"/>
            <a:r>
              <a:rPr lang="pt-BR" sz="2400" i="1" dirty="0"/>
              <a:t>“Os apóstolos não reputaram preciosa a própria vida, regozijando-se em ser considerados dignos de sofrer pelo nome de Cristo. Paulo e Silas perderam tudo. Suportaram açoites, e foram atirados, não com brandura, sobre o chão frio de uma prisão, em posição por demais penosa, com os pés erguidos e presos a um tronco. Chegaram então aos ouvidos do carcereiro queixas e murmurações? Oh, não! Da prisão interior irromperam vozes quebrando o silêncio da meia-noite com hinos </a:t>
            </a:r>
          </a:p>
          <a:p>
            <a:pPr algn="r"/>
            <a:r>
              <a:rPr lang="pt-BR" sz="2400" i="1" dirty="0"/>
              <a:t>de alegria e louvor a Deus. Esses discípulos eram </a:t>
            </a:r>
          </a:p>
          <a:p>
            <a:pPr algn="r"/>
            <a:r>
              <a:rPr lang="pt-BR" sz="2400" i="1" dirty="0"/>
              <a:t>animados  por profundo e fervoroso amor </a:t>
            </a:r>
          </a:p>
          <a:p>
            <a:pPr algn="r"/>
            <a:r>
              <a:rPr lang="pt-BR" sz="2400" i="1" dirty="0"/>
              <a:t>pela causa de seu Redentor, pela qual sofriam.” </a:t>
            </a:r>
          </a:p>
        </p:txBody>
      </p:sp>
      <p:pic>
        <p:nvPicPr>
          <p:cNvPr id="3" name="Imagem 2">
            <a:extLst>
              <a:ext uri="{FF2B5EF4-FFF2-40B4-BE49-F238E27FC236}">
                <a16:creationId xmlns:a16="http://schemas.microsoft.com/office/drawing/2014/main" id="{B9FAC02D-35F3-421D-8284-6635AB0CA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46" y="4070626"/>
            <a:ext cx="2514599" cy="2960184"/>
          </a:xfrm>
          <a:prstGeom prst="rect">
            <a:avLst/>
          </a:prstGeom>
        </p:spPr>
      </p:pic>
      <p:sp>
        <p:nvSpPr>
          <p:cNvPr id="5" name="Retângulo 4">
            <a:extLst>
              <a:ext uri="{FF2B5EF4-FFF2-40B4-BE49-F238E27FC236}">
                <a16:creationId xmlns:a16="http://schemas.microsoft.com/office/drawing/2014/main" id="{8A4CE2A7-0575-421D-85B3-A9BFEC624BA5}"/>
              </a:ext>
            </a:extLst>
          </p:cNvPr>
          <p:cNvSpPr/>
          <p:nvPr/>
        </p:nvSpPr>
        <p:spPr>
          <a:xfrm>
            <a:off x="4877501" y="5788989"/>
            <a:ext cx="3782743" cy="50073"/>
          </a:xfrm>
          <a:prstGeom prst="rect">
            <a:avLst/>
          </a:prstGeom>
          <a:solidFill>
            <a:srgbClr val="171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41883F97-2FB1-4B93-AAB9-A56ABA3DA281}"/>
              </a:ext>
            </a:extLst>
          </p:cNvPr>
          <p:cNvSpPr/>
          <p:nvPr/>
        </p:nvSpPr>
        <p:spPr>
          <a:xfrm>
            <a:off x="6308055" y="6032406"/>
            <a:ext cx="2493503" cy="461665"/>
          </a:xfrm>
          <a:prstGeom prst="rect">
            <a:avLst/>
          </a:prstGeom>
        </p:spPr>
        <p:txBody>
          <a:bodyPr wrap="none">
            <a:spAutoFit/>
          </a:bodyPr>
          <a:lstStyle/>
          <a:p>
            <a:r>
              <a:rPr lang="pt-BR" sz="2400" b="1" dirty="0"/>
              <a:t>(EGW, TS1, 387.1)</a:t>
            </a:r>
          </a:p>
        </p:txBody>
      </p:sp>
      <p:pic>
        <p:nvPicPr>
          <p:cNvPr id="6" name="Imagem 5">
            <a:extLst>
              <a:ext uri="{FF2B5EF4-FFF2-40B4-BE49-F238E27FC236}">
                <a16:creationId xmlns:a16="http://schemas.microsoft.com/office/drawing/2014/main" id="{7773D353-2780-4EDC-9040-8B4064711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64068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shoji, edifício&#10;&#10;Descrição gerada automaticamente">
            <a:extLst>
              <a:ext uri="{FF2B5EF4-FFF2-40B4-BE49-F238E27FC236}">
                <a16:creationId xmlns:a16="http://schemas.microsoft.com/office/drawing/2014/main" id="{706A841D-27C7-40CE-9D6D-B4F4F148A1D7}"/>
              </a:ext>
            </a:extLst>
          </p:cNvPr>
          <p:cNvPicPr>
            <a:picLocks noChangeAspect="1"/>
          </p:cNvPicPr>
          <p:nvPr/>
        </p:nvPicPr>
        <p:blipFill rotWithShape="1">
          <a:blip r:embed="rId2">
            <a:extLst>
              <a:ext uri="{28A0092B-C50C-407E-A947-70E740481C1C}">
                <a14:useLocalDpi xmlns:a14="http://schemas.microsoft.com/office/drawing/2010/main" val="0"/>
              </a:ext>
            </a:extLst>
          </a:blip>
          <a:srcRect t="12587"/>
          <a:stretch/>
        </p:blipFill>
        <p:spPr>
          <a:xfrm>
            <a:off x="0" y="1276350"/>
            <a:ext cx="9144000" cy="5581650"/>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535056" y="4286250"/>
            <a:ext cx="4398894" cy="2062103"/>
          </a:xfrm>
          <a:prstGeom prst="rect">
            <a:avLst/>
          </a:prstGeom>
          <a:solidFill>
            <a:schemeClr val="tx1">
              <a:alpha val="50000"/>
            </a:schemeClr>
          </a:solidFill>
        </p:spPr>
        <p:txBody>
          <a:bodyPr wrap="square">
            <a:spAutoFit/>
          </a:bodyPr>
          <a:lstStyle/>
          <a:p>
            <a:r>
              <a:rPr lang="pt-BR" sz="3200" b="1" dirty="0">
                <a:solidFill>
                  <a:schemeClr val="bg1"/>
                </a:solidFill>
                <a:effectLst>
                  <a:outerShdw blurRad="38100" dist="38100" dir="2700000" algn="tl">
                    <a:srgbClr val="000000">
                      <a:alpha val="43137"/>
                    </a:srgbClr>
                  </a:outerShdw>
                </a:effectLst>
                <a:latin typeface="+mj-lt"/>
              </a:rPr>
              <a:t>A adoração de Paulo e Silas naquela noite salvou a vida do carcereiro e de toda sua família. </a:t>
            </a:r>
          </a:p>
        </p:txBody>
      </p:sp>
      <p:pic>
        <p:nvPicPr>
          <p:cNvPr id="5" name="Imagem 4">
            <a:extLst>
              <a:ext uri="{FF2B5EF4-FFF2-40B4-BE49-F238E27FC236}">
                <a16:creationId xmlns:a16="http://schemas.microsoft.com/office/drawing/2014/main" id="{92ABF543-41A1-463B-8BFC-7D0DF8CDD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47433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0DBDCD7-6E26-454B-862E-0F8660CECB4D}"/>
              </a:ext>
            </a:extLst>
          </p:cNvPr>
          <p:cNvSpPr/>
          <p:nvPr/>
        </p:nvSpPr>
        <p:spPr>
          <a:xfrm>
            <a:off x="837371" y="5020414"/>
            <a:ext cx="7749209" cy="1077218"/>
          </a:xfrm>
          <a:prstGeom prst="rect">
            <a:avLst/>
          </a:prstGeom>
        </p:spPr>
        <p:txBody>
          <a:bodyPr wrap="square">
            <a:spAutoFit/>
          </a:bodyPr>
          <a:lstStyle/>
          <a:p>
            <a:pPr algn="ctr"/>
            <a:r>
              <a:rPr lang="pt-BR" sz="3200" b="1" dirty="0"/>
              <a:t> Devemos adorar a Deus ainda que as circunstâncias sejam desfavoráveis.</a:t>
            </a:r>
          </a:p>
        </p:txBody>
      </p:sp>
      <p:pic>
        <p:nvPicPr>
          <p:cNvPr id="3" name="Imagem 2">
            <a:extLst>
              <a:ext uri="{FF2B5EF4-FFF2-40B4-BE49-F238E27FC236}">
                <a16:creationId xmlns:a16="http://schemas.microsoft.com/office/drawing/2014/main" id="{E0BF72F1-4B32-48A7-9C01-633C95F30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274"/>
            <a:ext cx="9144000" cy="2745362"/>
          </a:xfrm>
          <a:prstGeom prst="rect">
            <a:avLst/>
          </a:prstGeom>
        </p:spPr>
      </p:pic>
      <p:pic>
        <p:nvPicPr>
          <p:cNvPr id="5" name="Imagem 4">
            <a:extLst>
              <a:ext uri="{FF2B5EF4-FFF2-40B4-BE49-F238E27FC236}">
                <a16:creationId xmlns:a16="http://schemas.microsoft.com/office/drawing/2014/main" id="{4633811B-4BB3-4EEF-9A73-B716CEC26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122243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E806143-01CE-4B02-B1A8-EBDFA476CD3E}"/>
              </a:ext>
            </a:extLst>
          </p:cNvPr>
          <p:cNvPicPr>
            <a:picLocks noChangeAspect="1"/>
          </p:cNvPicPr>
          <p:nvPr/>
        </p:nvPicPr>
        <p:blipFill rotWithShape="1">
          <a:blip r:embed="rId2">
            <a:extLst>
              <a:ext uri="{28A0092B-C50C-407E-A947-70E740481C1C}">
                <a14:useLocalDpi xmlns:a14="http://schemas.microsoft.com/office/drawing/2010/main" val="0"/>
              </a:ext>
            </a:extLst>
          </a:blip>
          <a:srcRect l="14420" t="5868" b="8549"/>
          <a:stretch/>
        </p:blipFill>
        <p:spPr>
          <a:xfrm>
            <a:off x="0" y="1384926"/>
            <a:ext cx="9144000" cy="5473074"/>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906117" y="2557274"/>
            <a:ext cx="5430079" cy="757130"/>
          </a:xfrm>
          <a:prstGeom prst="rect">
            <a:avLst/>
          </a:prstGeom>
        </p:spPr>
        <p:txBody>
          <a:bodyPr wrap="square">
            <a:spAutoFit/>
          </a:bodyPr>
          <a:lstStyle/>
          <a:p>
            <a:pPr algn="ctr">
              <a:lnSpc>
                <a:spcPct val="90000"/>
              </a:lnSpc>
            </a:pPr>
            <a:r>
              <a:rPr lang="pt-BR" sz="2400" b="1" dirty="0"/>
              <a:t>O mordomo de </a:t>
            </a:r>
            <a:r>
              <a:rPr lang="pt-BR" sz="2400" b="1" dirty="0" err="1"/>
              <a:t>Candace</a:t>
            </a:r>
            <a:r>
              <a:rPr lang="pt-BR" sz="2400" b="1" dirty="0"/>
              <a:t> demostrou reverência em sua adoração a Deus</a:t>
            </a:r>
          </a:p>
        </p:txBody>
      </p:sp>
      <p:sp>
        <p:nvSpPr>
          <p:cNvPr id="3" name="Retângulo 2">
            <a:extLst>
              <a:ext uri="{FF2B5EF4-FFF2-40B4-BE49-F238E27FC236}">
                <a16:creationId xmlns:a16="http://schemas.microsoft.com/office/drawing/2014/main" id="{7B604313-50E0-46D6-B779-C723C755A3AE}"/>
              </a:ext>
            </a:extLst>
          </p:cNvPr>
          <p:cNvSpPr/>
          <p:nvPr/>
        </p:nvSpPr>
        <p:spPr>
          <a:xfrm>
            <a:off x="640245" y="3874179"/>
            <a:ext cx="4484205" cy="757130"/>
          </a:xfrm>
          <a:prstGeom prst="rect">
            <a:avLst/>
          </a:prstGeom>
        </p:spPr>
        <p:txBody>
          <a:bodyPr wrap="square">
            <a:spAutoFit/>
          </a:bodyPr>
          <a:lstStyle/>
          <a:p>
            <a:pPr algn="ctr">
              <a:lnSpc>
                <a:spcPct val="90000"/>
              </a:lnSpc>
            </a:pPr>
            <a:r>
              <a:rPr lang="pt-BR" sz="2400" b="1" dirty="0"/>
              <a:t>A viúva pobre exaltou a Deus ao ir adorá-lo com suas ofertas. </a:t>
            </a:r>
          </a:p>
        </p:txBody>
      </p:sp>
      <p:sp>
        <p:nvSpPr>
          <p:cNvPr id="5" name="Retângulo 4">
            <a:extLst>
              <a:ext uri="{FF2B5EF4-FFF2-40B4-BE49-F238E27FC236}">
                <a16:creationId xmlns:a16="http://schemas.microsoft.com/office/drawing/2014/main" id="{A59D5D15-7E33-490F-8E23-63705CA32FBB}"/>
              </a:ext>
            </a:extLst>
          </p:cNvPr>
          <p:cNvSpPr/>
          <p:nvPr/>
        </p:nvSpPr>
        <p:spPr>
          <a:xfrm>
            <a:off x="563217" y="5092758"/>
            <a:ext cx="5970933" cy="757130"/>
          </a:xfrm>
          <a:prstGeom prst="rect">
            <a:avLst/>
          </a:prstGeom>
        </p:spPr>
        <p:txBody>
          <a:bodyPr wrap="square">
            <a:spAutoFit/>
          </a:bodyPr>
          <a:lstStyle/>
          <a:p>
            <a:pPr algn="ctr">
              <a:lnSpc>
                <a:spcPct val="90000"/>
              </a:lnSpc>
            </a:pPr>
            <a:r>
              <a:rPr lang="pt-BR" sz="2400" b="1" dirty="0"/>
              <a:t>O carcereiro demonstrou submissão a Deus ao entregar toda sua família ao Senhor. </a:t>
            </a:r>
          </a:p>
        </p:txBody>
      </p:sp>
    </p:spTree>
    <p:extLst>
      <p:ext uri="{BB962C8B-B14F-4D97-AF65-F5344CB8AC3E}">
        <p14:creationId xmlns:p14="http://schemas.microsoft.com/office/powerpoint/2010/main" val="1023181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0DBDCD7-6E26-454B-862E-0F8660CECB4D}"/>
              </a:ext>
            </a:extLst>
          </p:cNvPr>
          <p:cNvSpPr/>
          <p:nvPr/>
        </p:nvSpPr>
        <p:spPr>
          <a:xfrm>
            <a:off x="697395" y="1724764"/>
            <a:ext cx="7749209" cy="954107"/>
          </a:xfrm>
          <a:prstGeom prst="rect">
            <a:avLst/>
          </a:prstGeom>
        </p:spPr>
        <p:txBody>
          <a:bodyPr wrap="square">
            <a:spAutoFit/>
          </a:bodyPr>
          <a:lstStyle/>
          <a:p>
            <a:pPr algn="ctr"/>
            <a:r>
              <a:rPr lang="pt-BR" sz="2800" b="1" dirty="0"/>
              <a:t>Estes são os elementos de adoradores que verdadeiramente encontram a Deus: </a:t>
            </a:r>
          </a:p>
        </p:txBody>
      </p:sp>
      <p:sp>
        <p:nvSpPr>
          <p:cNvPr id="2" name="Retângulo 1">
            <a:extLst>
              <a:ext uri="{FF2B5EF4-FFF2-40B4-BE49-F238E27FC236}">
                <a16:creationId xmlns:a16="http://schemas.microsoft.com/office/drawing/2014/main" id="{7D83E962-E8F3-4A7D-A4A6-7631631B5036}"/>
              </a:ext>
            </a:extLst>
          </p:cNvPr>
          <p:cNvSpPr/>
          <p:nvPr/>
        </p:nvSpPr>
        <p:spPr>
          <a:xfrm>
            <a:off x="605849" y="2921168"/>
            <a:ext cx="3966150" cy="1015663"/>
          </a:xfrm>
          <a:prstGeom prst="rect">
            <a:avLst/>
          </a:prstGeom>
        </p:spPr>
        <p:txBody>
          <a:bodyPr wrap="none">
            <a:spAutoFit/>
          </a:bodyPr>
          <a:lstStyle/>
          <a:p>
            <a:pPr algn="ctr"/>
            <a:r>
              <a:rPr lang="pt-BR" sz="6000" dirty="0">
                <a:solidFill>
                  <a:srgbClr val="191759"/>
                </a:solidFill>
                <a:latin typeface="Impact" panose="020B0806030902050204" pitchFamily="34" charset="0"/>
              </a:rPr>
              <a:t>REVERÊNCIA </a:t>
            </a:r>
          </a:p>
        </p:txBody>
      </p:sp>
      <p:sp>
        <p:nvSpPr>
          <p:cNvPr id="3" name="Retângulo 2">
            <a:extLst>
              <a:ext uri="{FF2B5EF4-FFF2-40B4-BE49-F238E27FC236}">
                <a16:creationId xmlns:a16="http://schemas.microsoft.com/office/drawing/2014/main" id="{5EDC5DC3-5667-4179-9A4B-AE79C19F2B72}"/>
              </a:ext>
            </a:extLst>
          </p:cNvPr>
          <p:cNvSpPr/>
          <p:nvPr/>
        </p:nvSpPr>
        <p:spPr>
          <a:xfrm>
            <a:off x="2821907" y="4052690"/>
            <a:ext cx="3801233" cy="1107996"/>
          </a:xfrm>
          <a:prstGeom prst="rect">
            <a:avLst/>
          </a:prstGeom>
        </p:spPr>
        <p:txBody>
          <a:bodyPr wrap="none">
            <a:spAutoFit/>
          </a:bodyPr>
          <a:lstStyle/>
          <a:p>
            <a:pPr algn="ctr"/>
            <a:r>
              <a:rPr lang="pt-BR" sz="6600" dirty="0">
                <a:solidFill>
                  <a:srgbClr val="191759"/>
                </a:solidFill>
                <a:latin typeface="Impact" panose="020B0806030902050204" pitchFamily="34" charset="0"/>
              </a:rPr>
              <a:t>EXALTAÇÃO</a:t>
            </a:r>
            <a:endParaRPr lang="pt-BR" sz="6600" dirty="0">
              <a:solidFill>
                <a:srgbClr val="191759"/>
              </a:solidFill>
            </a:endParaRPr>
          </a:p>
        </p:txBody>
      </p:sp>
      <p:sp>
        <p:nvSpPr>
          <p:cNvPr id="5" name="Retângulo 4">
            <a:extLst>
              <a:ext uri="{FF2B5EF4-FFF2-40B4-BE49-F238E27FC236}">
                <a16:creationId xmlns:a16="http://schemas.microsoft.com/office/drawing/2014/main" id="{96E47868-208E-42AE-B10B-B4F98B6379A8}"/>
              </a:ext>
            </a:extLst>
          </p:cNvPr>
          <p:cNvSpPr/>
          <p:nvPr/>
        </p:nvSpPr>
        <p:spPr>
          <a:xfrm>
            <a:off x="4571999" y="5276545"/>
            <a:ext cx="4318811" cy="1107996"/>
          </a:xfrm>
          <a:prstGeom prst="rect">
            <a:avLst/>
          </a:prstGeom>
        </p:spPr>
        <p:txBody>
          <a:bodyPr wrap="none">
            <a:spAutoFit/>
          </a:bodyPr>
          <a:lstStyle/>
          <a:p>
            <a:pPr algn="ctr"/>
            <a:r>
              <a:rPr lang="pt-BR" sz="6600" dirty="0">
                <a:solidFill>
                  <a:srgbClr val="191759"/>
                </a:solidFill>
                <a:latin typeface="Impact" panose="020B0806030902050204" pitchFamily="34" charset="0"/>
              </a:rPr>
              <a:t>SUBMISSÃO </a:t>
            </a:r>
            <a:endParaRPr lang="pt-BR" sz="6600" dirty="0">
              <a:solidFill>
                <a:srgbClr val="191759"/>
              </a:solidFill>
            </a:endParaRPr>
          </a:p>
        </p:txBody>
      </p:sp>
      <p:pic>
        <p:nvPicPr>
          <p:cNvPr id="6" name="Imagem 5">
            <a:extLst>
              <a:ext uri="{FF2B5EF4-FFF2-40B4-BE49-F238E27FC236}">
                <a16:creationId xmlns:a16="http://schemas.microsoft.com/office/drawing/2014/main" id="{3A611FE9-0895-4B0D-B5CD-838C25264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3049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céu, ao ar livre, nublado&#10;&#10;Descrição gerada automaticamente">
            <a:extLst>
              <a:ext uri="{FF2B5EF4-FFF2-40B4-BE49-F238E27FC236}">
                <a16:creationId xmlns:a16="http://schemas.microsoft.com/office/drawing/2014/main" id="{25560A09-7CAD-4812-95D2-71EF69A54277}"/>
              </a:ext>
            </a:extLst>
          </p:cNvPr>
          <p:cNvPicPr>
            <a:picLocks noChangeAspect="1"/>
          </p:cNvPicPr>
          <p:nvPr/>
        </p:nvPicPr>
        <p:blipFill rotWithShape="1">
          <a:blip r:embed="rId2">
            <a:extLst>
              <a:ext uri="{28A0092B-C50C-407E-A947-70E740481C1C}">
                <a14:useLocalDpi xmlns:a14="http://schemas.microsoft.com/office/drawing/2010/main" val="0"/>
              </a:ext>
            </a:extLst>
          </a:blip>
          <a:srcRect r="7639"/>
          <a:stretch/>
        </p:blipFill>
        <p:spPr>
          <a:xfrm>
            <a:off x="1" y="1371600"/>
            <a:ext cx="9144000" cy="5486400"/>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345385" y="2088953"/>
            <a:ext cx="5350565" cy="2680093"/>
          </a:xfrm>
          <a:prstGeom prst="rect">
            <a:avLst/>
          </a:prstGeom>
        </p:spPr>
        <p:txBody>
          <a:bodyPr wrap="square">
            <a:spAutoFit/>
          </a:bodyPr>
          <a:lstStyle/>
          <a:p>
            <a:pPr algn="ctr">
              <a:lnSpc>
                <a:spcPct val="120000"/>
              </a:lnSpc>
            </a:pPr>
            <a:r>
              <a:rPr lang="pt-BR" sz="3600" b="1" dirty="0">
                <a:solidFill>
                  <a:srgbClr val="433238"/>
                </a:solidFill>
                <a:latin typeface="Tahoma" panose="020B0604030504040204" pitchFamily="34" charset="0"/>
                <a:ea typeface="Tahoma" panose="020B0604030504040204" pitchFamily="34" charset="0"/>
                <a:cs typeface="Tahoma" panose="020B0604030504040204" pitchFamily="34" charset="0"/>
              </a:rPr>
              <a:t>“AQUI ENTRAMOS PARA ADORAR </a:t>
            </a:r>
          </a:p>
          <a:p>
            <a:pPr algn="ctr">
              <a:lnSpc>
                <a:spcPct val="120000"/>
              </a:lnSpc>
            </a:pPr>
            <a:r>
              <a:rPr lang="pt-BR" sz="3600" b="1" dirty="0">
                <a:solidFill>
                  <a:srgbClr val="433238"/>
                </a:solidFill>
                <a:latin typeface="Tahoma" panose="020B0604030504040204" pitchFamily="34" charset="0"/>
                <a:ea typeface="Tahoma" panose="020B0604030504040204" pitchFamily="34" charset="0"/>
                <a:cs typeface="Tahoma" panose="020B0604030504040204" pitchFamily="34" charset="0"/>
              </a:rPr>
              <a:t>E SAÍMOS PARA SERVIR” </a:t>
            </a:r>
          </a:p>
        </p:txBody>
      </p:sp>
      <p:pic>
        <p:nvPicPr>
          <p:cNvPr id="5" name="Imagem 4">
            <a:extLst>
              <a:ext uri="{FF2B5EF4-FFF2-40B4-BE49-F238E27FC236}">
                <a16:creationId xmlns:a16="http://schemas.microsoft.com/office/drawing/2014/main" id="{10628E95-B7E9-4F8F-A94D-EB478E58E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0682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teto, luz, foto, objeto&#10;&#10;Descrição gerada automaticamente">
            <a:extLst>
              <a:ext uri="{FF2B5EF4-FFF2-40B4-BE49-F238E27FC236}">
                <a16:creationId xmlns:a16="http://schemas.microsoft.com/office/drawing/2014/main" id="{F9B45461-D9D7-4C0B-9B97-A346E4D4DB94}"/>
              </a:ext>
            </a:extLst>
          </p:cNvPr>
          <p:cNvPicPr>
            <a:picLocks noChangeAspect="1"/>
          </p:cNvPicPr>
          <p:nvPr/>
        </p:nvPicPr>
        <p:blipFill rotWithShape="1">
          <a:blip r:embed="rId2">
            <a:extLst>
              <a:ext uri="{28A0092B-C50C-407E-A947-70E740481C1C}">
                <a14:useLocalDpi xmlns:a14="http://schemas.microsoft.com/office/drawing/2010/main" val="0"/>
              </a:ext>
            </a:extLst>
          </a:blip>
          <a:srcRect t="19167"/>
          <a:stretch/>
        </p:blipFill>
        <p:spPr>
          <a:xfrm>
            <a:off x="0" y="1314450"/>
            <a:ext cx="9144000" cy="5543550"/>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697394" y="2099280"/>
            <a:ext cx="7749209" cy="1077218"/>
          </a:xfrm>
          <a:prstGeom prst="rect">
            <a:avLst/>
          </a:prstGeom>
        </p:spPr>
        <p:txBody>
          <a:bodyPr wrap="square">
            <a:spAutoFit/>
          </a:bodyPr>
          <a:lstStyle/>
          <a:p>
            <a:pPr algn="ctr"/>
            <a:r>
              <a:rPr lang="pt-BR" sz="3200" b="1" dirty="0">
                <a:latin typeface="Tahoma" panose="020B0604030504040204" pitchFamily="34" charset="0"/>
                <a:ea typeface="Tahoma" panose="020B0604030504040204" pitchFamily="34" charset="0"/>
                <a:cs typeface="Tahoma" panose="020B0604030504040204" pitchFamily="34" charset="0"/>
              </a:rPr>
              <a:t>Você entendeu que adoração é atribuir valor a Deus em tudo? </a:t>
            </a:r>
          </a:p>
        </p:txBody>
      </p:sp>
      <p:sp>
        <p:nvSpPr>
          <p:cNvPr id="2" name="Retângulo 1">
            <a:extLst>
              <a:ext uri="{FF2B5EF4-FFF2-40B4-BE49-F238E27FC236}">
                <a16:creationId xmlns:a16="http://schemas.microsoft.com/office/drawing/2014/main" id="{AA348E94-B882-49D5-9913-BD1EBD60DBA3}"/>
              </a:ext>
            </a:extLst>
          </p:cNvPr>
          <p:cNvSpPr/>
          <p:nvPr/>
        </p:nvSpPr>
        <p:spPr>
          <a:xfrm>
            <a:off x="1038224" y="4758720"/>
            <a:ext cx="7067550" cy="1569660"/>
          </a:xfrm>
          <a:prstGeom prst="rect">
            <a:avLst/>
          </a:prstGeom>
          <a:ln>
            <a:solidFill>
              <a:schemeClr val="tx1"/>
            </a:solidFill>
          </a:ln>
        </p:spPr>
        <p:txBody>
          <a:bodyPr wrap="square">
            <a:spAutoFit/>
          </a:bodyPr>
          <a:lstStyle/>
          <a:p>
            <a:pPr algn="ctr"/>
            <a:r>
              <a:rPr lang="pt-BR" sz="3200" i="1" dirty="0"/>
              <a:t>“Quer comais, quer bebais, ou façais qualquer outra coisa, fazei tudo para a glória de Deus.” </a:t>
            </a:r>
          </a:p>
        </p:txBody>
      </p:sp>
      <p:pic>
        <p:nvPicPr>
          <p:cNvPr id="5" name="Imagem 4">
            <a:extLst>
              <a:ext uri="{FF2B5EF4-FFF2-40B4-BE49-F238E27FC236}">
                <a16:creationId xmlns:a16="http://schemas.microsoft.com/office/drawing/2014/main" id="{ED2BA58C-32F6-4422-8229-970DA8253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209312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D29863D-187B-4496-BCDD-2F7DDDF02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378" y="1481378"/>
            <a:ext cx="4995622" cy="4995622"/>
          </a:xfrm>
          <a:prstGeom prst="rect">
            <a:avLst/>
          </a:prstGeom>
        </p:spPr>
      </p:pic>
      <p:sp>
        <p:nvSpPr>
          <p:cNvPr id="4" name="Retângulo 3">
            <a:extLst>
              <a:ext uri="{FF2B5EF4-FFF2-40B4-BE49-F238E27FC236}">
                <a16:creationId xmlns:a16="http://schemas.microsoft.com/office/drawing/2014/main" id="{00DBDCD7-6E26-454B-862E-0F8660CECB4D}"/>
              </a:ext>
            </a:extLst>
          </p:cNvPr>
          <p:cNvSpPr/>
          <p:nvPr/>
        </p:nvSpPr>
        <p:spPr>
          <a:xfrm>
            <a:off x="799271" y="2578805"/>
            <a:ext cx="4420429" cy="2800767"/>
          </a:xfrm>
          <a:prstGeom prst="rect">
            <a:avLst/>
          </a:prstGeom>
        </p:spPr>
        <p:txBody>
          <a:bodyPr wrap="square">
            <a:spAutoFit/>
          </a:bodyPr>
          <a:lstStyle/>
          <a:p>
            <a:r>
              <a:rPr lang="pt-BR" sz="4400" b="1" dirty="0"/>
              <a:t>Sua vida é uma vida de adoração transbordante para outros? </a:t>
            </a:r>
          </a:p>
        </p:txBody>
      </p:sp>
      <p:pic>
        <p:nvPicPr>
          <p:cNvPr id="5" name="Imagem 4">
            <a:extLst>
              <a:ext uri="{FF2B5EF4-FFF2-40B4-BE49-F238E27FC236}">
                <a16:creationId xmlns:a16="http://schemas.microsoft.com/office/drawing/2014/main" id="{72415ABB-4EDC-45CC-AB0E-0B088B3C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215374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936"/>
          </a:xfrm>
          <a:prstGeom prst="rect">
            <a:avLst/>
          </a:prstGeom>
        </p:spPr>
      </p:pic>
    </p:spTree>
    <p:extLst>
      <p:ext uri="{BB962C8B-B14F-4D97-AF65-F5344CB8AC3E}">
        <p14:creationId xmlns:p14="http://schemas.microsoft.com/office/powerpoint/2010/main" val="136639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sentado, superior&#10;&#10;Descrição gerada automaticamente">
            <a:extLst>
              <a:ext uri="{FF2B5EF4-FFF2-40B4-BE49-F238E27FC236}">
                <a16:creationId xmlns:a16="http://schemas.microsoft.com/office/drawing/2014/main" id="{627940FA-AD58-4DC8-BA64-1C8036FDB950}"/>
              </a:ext>
            </a:extLst>
          </p:cNvPr>
          <p:cNvPicPr>
            <a:picLocks noChangeAspect="1"/>
          </p:cNvPicPr>
          <p:nvPr/>
        </p:nvPicPr>
        <p:blipFill rotWithShape="1">
          <a:blip r:embed="rId2">
            <a:extLst>
              <a:ext uri="{28A0092B-C50C-407E-A947-70E740481C1C}">
                <a14:useLocalDpi xmlns:a14="http://schemas.microsoft.com/office/drawing/2010/main" val="0"/>
              </a:ext>
            </a:extLst>
          </a:blip>
          <a:srcRect l="6137"/>
          <a:stretch/>
        </p:blipFill>
        <p:spPr>
          <a:xfrm>
            <a:off x="0" y="1378226"/>
            <a:ext cx="9144000" cy="5479774"/>
          </a:xfrm>
          <a:prstGeom prst="rect">
            <a:avLst/>
          </a:prstGeom>
        </p:spPr>
      </p:pic>
      <p:sp>
        <p:nvSpPr>
          <p:cNvPr id="4" name="Título 3"/>
          <p:cNvSpPr>
            <a:spLocks noGrp="1"/>
          </p:cNvSpPr>
          <p:nvPr>
            <p:ph type="title"/>
          </p:nvPr>
        </p:nvSpPr>
        <p:spPr>
          <a:xfrm>
            <a:off x="990186" y="1750742"/>
            <a:ext cx="7163628" cy="1877041"/>
          </a:xfrm>
          <a:ln>
            <a:solidFill>
              <a:schemeClr val="tx1"/>
            </a:solidFill>
          </a:ln>
        </p:spPr>
        <p:txBody>
          <a:bodyPr>
            <a:normAutofit fontScale="90000"/>
          </a:bodyPr>
          <a:lstStyle/>
          <a:p>
            <a:r>
              <a:rPr lang="pt-BR" b="1" i="1" dirty="0"/>
              <a:t>“Dai graças ao Senhor; invocai o seu nome; fazei conhecidos os seus feitos entre os povos. Cantai-lhe, cantai-lhe louvores; falai de todas as suas maravilhas. Gloriai-vos no seu santo nome; regozije-se o coração daqueles que buscam ao Senhor.” </a:t>
            </a:r>
            <a:endParaRPr lang="pt-BR" b="1" dirty="0"/>
          </a:p>
        </p:txBody>
      </p:sp>
      <p:sp>
        <p:nvSpPr>
          <p:cNvPr id="2" name="Retângulo 1">
            <a:extLst>
              <a:ext uri="{FF2B5EF4-FFF2-40B4-BE49-F238E27FC236}">
                <a16:creationId xmlns:a16="http://schemas.microsoft.com/office/drawing/2014/main" id="{F1005C84-112B-46F1-A5F7-C4245CB66D74}"/>
              </a:ext>
            </a:extLst>
          </p:cNvPr>
          <p:cNvSpPr/>
          <p:nvPr/>
        </p:nvSpPr>
        <p:spPr>
          <a:xfrm>
            <a:off x="3090950" y="3524792"/>
            <a:ext cx="2962099" cy="584775"/>
          </a:xfrm>
          <a:prstGeom prst="rect">
            <a:avLst/>
          </a:prstGeom>
          <a:solidFill>
            <a:srgbClr val="15124D"/>
          </a:solidFill>
        </p:spPr>
        <p:txBody>
          <a:bodyPr wrap="square">
            <a:spAutoFit/>
          </a:bodyPr>
          <a:lstStyle/>
          <a:p>
            <a:pPr algn="ctr"/>
            <a:r>
              <a:rPr lang="pt-BR" sz="3200" i="1" dirty="0">
                <a:solidFill>
                  <a:schemeClr val="bg1"/>
                </a:solidFill>
              </a:rPr>
              <a:t>Salmos 105:1-3 </a:t>
            </a:r>
            <a:endParaRPr lang="pt-BR" sz="3200" dirty="0">
              <a:solidFill>
                <a:schemeClr val="bg1"/>
              </a:solidFill>
            </a:endParaRPr>
          </a:p>
        </p:txBody>
      </p:sp>
      <p:pic>
        <p:nvPicPr>
          <p:cNvPr id="6" name="Imagem 5">
            <a:extLst>
              <a:ext uri="{FF2B5EF4-FFF2-40B4-BE49-F238E27FC236}">
                <a16:creationId xmlns:a16="http://schemas.microsoft.com/office/drawing/2014/main" id="{A84C3DB1-01C9-4EAB-A160-6614DBDEF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220146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mesa, sentado, interior, de madeira&#10;&#10;Descrição gerada automaticamente">
            <a:extLst>
              <a:ext uri="{FF2B5EF4-FFF2-40B4-BE49-F238E27FC236}">
                <a16:creationId xmlns:a16="http://schemas.microsoft.com/office/drawing/2014/main" id="{C44D895D-CF34-47D6-A648-FD6F9ED7ACB9}"/>
              </a:ext>
            </a:extLst>
          </p:cNvPr>
          <p:cNvPicPr>
            <a:picLocks noChangeAspect="1"/>
          </p:cNvPicPr>
          <p:nvPr/>
        </p:nvPicPr>
        <p:blipFill rotWithShape="1">
          <a:blip r:embed="rId2">
            <a:extLst>
              <a:ext uri="{28A0092B-C50C-407E-A947-70E740481C1C}">
                <a14:useLocalDpi xmlns:a14="http://schemas.microsoft.com/office/drawing/2010/main" val="0"/>
              </a:ext>
            </a:extLst>
          </a:blip>
          <a:srcRect t="9527"/>
          <a:stretch/>
        </p:blipFill>
        <p:spPr>
          <a:xfrm>
            <a:off x="0" y="1338470"/>
            <a:ext cx="9144000" cy="5519530"/>
          </a:xfrm>
          <a:prstGeom prst="rect">
            <a:avLst/>
          </a:prstGeom>
        </p:spPr>
      </p:pic>
      <p:sp>
        <p:nvSpPr>
          <p:cNvPr id="4" name="Título 3"/>
          <p:cNvSpPr>
            <a:spLocks noGrp="1"/>
          </p:cNvSpPr>
          <p:nvPr>
            <p:ph type="title"/>
          </p:nvPr>
        </p:nvSpPr>
        <p:spPr>
          <a:xfrm>
            <a:off x="990186" y="1945043"/>
            <a:ext cx="7163628" cy="1586948"/>
          </a:xfrm>
          <a:ln>
            <a:solidFill>
              <a:schemeClr val="bg1"/>
            </a:solidFill>
          </a:ln>
        </p:spPr>
        <p:txBody>
          <a:bodyPr>
            <a:normAutofit/>
          </a:bodyPr>
          <a:lstStyle/>
          <a:p>
            <a:r>
              <a:rPr lang="pt-BR" b="1" i="1" dirty="0">
                <a:solidFill>
                  <a:schemeClr val="bg1"/>
                </a:solidFill>
                <a:effectLst>
                  <a:outerShdw blurRad="38100" dist="38100" dir="2700000" algn="tl">
                    <a:srgbClr val="000000">
                      <a:alpha val="43137"/>
                    </a:srgbClr>
                  </a:outerShdw>
                </a:effectLst>
              </a:rPr>
              <a:t>“Por meio de Jesus, portanto, ofereçamos continuamente a Deus um sacrifício de louvor, que é fruto de lábios que confessam o seu nome.”</a:t>
            </a:r>
          </a:p>
        </p:txBody>
      </p:sp>
      <p:sp>
        <p:nvSpPr>
          <p:cNvPr id="2" name="Retângulo 1">
            <a:extLst>
              <a:ext uri="{FF2B5EF4-FFF2-40B4-BE49-F238E27FC236}">
                <a16:creationId xmlns:a16="http://schemas.microsoft.com/office/drawing/2014/main" id="{F1005C84-112B-46F1-A5F7-C4245CB66D74}"/>
              </a:ext>
            </a:extLst>
          </p:cNvPr>
          <p:cNvSpPr/>
          <p:nvPr/>
        </p:nvSpPr>
        <p:spPr>
          <a:xfrm>
            <a:off x="3090950" y="3429000"/>
            <a:ext cx="2962099" cy="584775"/>
          </a:xfrm>
          <a:prstGeom prst="rect">
            <a:avLst/>
          </a:prstGeom>
          <a:solidFill>
            <a:srgbClr val="15124D"/>
          </a:solidFill>
        </p:spPr>
        <p:txBody>
          <a:bodyPr wrap="square">
            <a:spAutoFit/>
          </a:bodyPr>
          <a:lstStyle/>
          <a:p>
            <a:pPr algn="ctr"/>
            <a:r>
              <a:rPr lang="pt-BR" sz="3200" i="1">
                <a:solidFill>
                  <a:schemeClr val="bg1"/>
                </a:solidFill>
                <a:effectLst>
                  <a:outerShdw blurRad="38100" dist="38100" dir="2700000" algn="tl">
                    <a:srgbClr val="000000">
                      <a:alpha val="43137"/>
                    </a:srgbClr>
                  </a:outerShdw>
                </a:effectLst>
              </a:rPr>
              <a:t>Hebreus 13:15</a:t>
            </a:r>
            <a:endParaRPr lang="pt-BR" sz="3200" dirty="0">
              <a:solidFill>
                <a:schemeClr val="bg1"/>
              </a:solidFill>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396E94A7-08CF-4B10-A6A4-31C840C8F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232770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céu&#10;&#10;Descrição gerada automaticamente">
            <a:extLst>
              <a:ext uri="{FF2B5EF4-FFF2-40B4-BE49-F238E27FC236}">
                <a16:creationId xmlns:a16="http://schemas.microsoft.com/office/drawing/2014/main" id="{04B656C1-4BDB-4383-A6BE-048925237E07}"/>
              </a:ext>
            </a:extLst>
          </p:cNvPr>
          <p:cNvPicPr>
            <a:picLocks noChangeAspect="1"/>
          </p:cNvPicPr>
          <p:nvPr/>
        </p:nvPicPr>
        <p:blipFill rotWithShape="1">
          <a:blip r:embed="rId2">
            <a:extLst>
              <a:ext uri="{28A0092B-C50C-407E-A947-70E740481C1C}">
                <a14:useLocalDpi xmlns:a14="http://schemas.microsoft.com/office/drawing/2010/main" val="0"/>
              </a:ext>
            </a:extLst>
          </a:blip>
          <a:srcRect l="8614" r="8614"/>
          <a:stretch/>
        </p:blipFill>
        <p:spPr>
          <a:xfrm>
            <a:off x="0" y="1334353"/>
            <a:ext cx="9144000" cy="5523647"/>
          </a:xfrm>
          <a:prstGeom prst="rect">
            <a:avLst/>
          </a:prstGeom>
        </p:spPr>
      </p:pic>
      <p:sp>
        <p:nvSpPr>
          <p:cNvPr id="4" name="Título 3"/>
          <p:cNvSpPr>
            <a:spLocks noGrp="1"/>
          </p:cNvSpPr>
          <p:nvPr>
            <p:ph type="title"/>
          </p:nvPr>
        </p:nvSpPr>
        <p:spPr>
          <a:xfrm>
            <a:off x="787641" y="2350468"/>
            <a:ext cx="7568717" cy="1078532"/>
          </a:xfrm>
        </p:spPr>
        <p:txBody>
          <a:bodyPr>
            <a:noAutofit/>
          </a:bodyPr>
          <a:lstStyle/>
          <a:p>
            <a:r>
              <a:rPr lang="pt-BR" sz="2400" b="1" dirty="0"/>
              <a:t> A adoração em espírito e em verdade transborda de si para outros. A imersão na graça, perdão e salvação de Jesus é a razão da adoração, por isso não fica contida no coração, é compartilhada. </a:t>
            </a:r>
          </a:p>
        </p:txBody>
      </p:sp>
      <p:pic>
        <p:nvPicPr>
          <p:cNvPr id="5" name="Imagem 4">
            <a:extLst>
              <a:ext uri="{FF2B5EF4-FFF2-40B4-BE49-F238E27FC236}">
                <a16:creationId xmlns:a16="http://schemas.microsoft.com/office/drawing/2014/main" id="{2B5462E2-0D4F-46DA-802D-C2B43F511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2177122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céu, ao ar livre, pessoa, voando&#10;&#10;Descrição gerada automaticamente">
            <a:extLst>
              <a:ext uri="{FF2B5EF4-FFF2-40B4-BE49-F238E27FC236}">
                <a16:creationId xmlns:a16="http://schemas.microsoft.com/office/drawing/2014/main" id="{92117A45-A7C1-4CE1-A9CA-C63ACDC9F3F4}"/>
              </a:ext>
            </a:extLst>
          </p:cNvPr>
          <p:cNvPicPr>
            <a:picLocks noChangeAspect="1"/>
          </p:cNvPicPr>
          <p:nvPr/>
        </p:nvPicPr>
        <p:blipFill rotWithShape="1">
          <a:blip r:embed="rId2">
            <a:extLst>
              <a:ext uri="{28A0092B-C50C-407E-A947-70E740481C1C}">
                <a14:useLocalDpi xmlns:a14="http://schemas.microsoft.com/office/drawing/2010/main" val="0"/>
              </a:ext>
            </a:extLst>
          </a:blip>
          <a:srcRect t="9284"/>
          <a:stretch/>
        </p:blipFill>
        <p:spPr>
          <a:xfrm>
            <a:off x="0" y="1333499"/>
            <a:ext cx="9144000" cy="5524501"/>
          </a:xfrm>
          <a:prstGeom prst="rect">
            <a:avLst/>
          </a:prstGeom>
        </p:spPr>
      </p:pic>
      <p:sp>
        <p:nvSpPr>
          <p:cNvPr id="4" name="Título 3"/>
          <p:cNvSpPr>
            <a:spLocks noGrp="1"/>
          </p:cNvSpPr>
          <p:nvPr>
            <p:ph type="title"/>
          </p:nvPr>
        </p:nvSpPr>
        <p:spPr>
          <a:xfrm>
            <a:off x="740396" y="4685614"/>
            <a:ext cx="5336554" cy="1078532"/>
          </a:xfrm>
        </p:spPr>
        <p:txBody>
          <a:bodyPr>
            <a:noAutofit/>
          </a:bodyPr>
          <a:lstStyle/>
          <a:p>
            <a:pPr algn="l">
              <a:lnSpc>
                <a:spcPct val="100000"/>
              </a:lnSpc>
            </a:pPr>
            <a:r>
              <a:rPr lang="pt-BR" sz="2400" b="1" dirty="0"/>
              <a:t>A vinda do Espírito Santo sobre os discípulos em Atos, capítulo 2, se deu após Jesus ser adorado quando transpôs as portas do Céu. Com isso nós vemos que adoração no Céu é missão na Terra. </a:t>
            </a:r>
          </a:p>
        </p:txBody>
      </p:sp>
      <p:pic>
        <p:nvPicPr>
          <p:cNvPr id="5" name="Imagem 4">
            <a:extLst>
              <a:ext uri="{FF2B5EF4-FFF2-40B4-BE49-F238E27FC236}">
                <a16:creationId xmlns:a16="http://schemas.microsoft.com/office/drawing/2014/main" id="{CAD841CA-18E6-4E9F-A657-0EB7422EE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408013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DE0EEE5-683C-4701-B665-6B88E01FD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81" y="3471552"/>
            <a:ext cx="3036720" cy="3574825"/>
          </a:xfrm>
          <a:prstGeom prst="rect">
            <a:avLst/>
          </a:prstGeom>
        </p:spPr>
      </p:pic>
      <p:sp>
        <p:nvSpPr>
          <p:cNvPr id="2" name="Retângulo 1"/>
          <p:cNvSpPr/>
          <p:nvPr/>
        </p:nvSpPr>
        <p:spPr>
          <a:xfrm>
            <a:off x="423547" y="1730736"/>
            <a:ext cx="8284206" cy="3873368"/>
          </a:xfrm>
          <a:prstGeom prst="rect">
            <a:avLst/>
          </a:prstGeom>
        </p:spPr>
        <p:txBody>
          <a:bodyPr wrap="square">
            <a:spAutoFit/>
          </a:bodyPr>
          <a:lstStyle/>
          <a:p>
            <a:pPr algn="r">
              <a:lnSpc>
                <a:spcPct val="90000"/>
              </a:lnSpc>
            </a:pPr>
            <a:r>
              <a:rPr lang="pt-BR" sz="2100" i="1" dirty="0">
                <a:latin typeface="+mj-lt"/>
              </a:rPr>
              <a:t>“A ascensão de Cristo ao Céu foi, para Seus seguidores, um sinal de que estavam para receber a bênção prometida. Por ela deviam esperar antes de iniciarem a obra que lhes fora ordenada. Ao transpor as portas celestiais, foi Jesus entronizado em meio à adoração dos anjos. Tão logo foi essa cerimônia concluída, o Espírito Santo desceu em ricas torrentes sobre os discípulos, e Cristo foi, de fato, glorificado com aquela glória que tinha com o Pai desde toda a eternidade. O derramamento pentecostal foi uma comunicação do Céu de que a confirmação do Redentor </a:t>
            </a:r>
          </a:p>
          <a:p>
            <a:pPr algn="r">
              <a:lnSpc>
                <a:spcPct val="90000"/>
              </a:lnSpc>
            </a:pPr>
            <a:r>
              <a:rPr lang="pt-BR" sz="2100" i="1" dirty="0">
                <a:latin typeface="+mj-lt"/>
              </a:rPr>
              <a:t>havia sido feita. De conformidade com Sua </a:t>
            </a:r>
          </a:p>
          <a:p>
            <a:pPr algn="r">
              <a:lnSpc>
                <a:spcPct val="90000"/>
              </a:lnSpc>
            </a:pPr>
            <a:r>
              <a:rPr lang="pt-BR" sz="2100" i="1" dirty="0">
                <a:latin typeface="+mj-lt"/>
              </a:rPr>
              <a:t>promessa, Jesus enviou do Céu o Espírito Santo </a:t>
            </a:r>
          </a:p>
          <a:p>
            <a:pPr algn="r">
              <a:lnSpc>
                <a:spcPct val="90000"/>
              </a:lnSpc>
            </a:pPr>
            <a:r>
              <a:rPr lang="pt-BR" sz="2100" i="1" dirty="0">
                <a:latin typeface="+mj-lt"/>
              </a:rPr>
              <a:t>sobre Seus seguidores, em sinal de que Ele, como </a:t>
            </a:r>
          </a:p>
          <a:p>
            <a:pPr algn="r">
              <a:lnSpc>
                <a:spcPct val="90000"/>
              </a:lnSpc>
            </a:pPr>
            <a:r>
              <a:rPr lang="pt-BR" sz="2100" i="1" dirty="0">
                <a:latin typeface="+mj-lt"/>
              </a:rPr>
              <a:t>Sacerdote e Rei, todo o poder no Céu e na Terra, </a:t>
            </a:r>
          </a:p>
          <a:p>
            <a:pPr algn="r">
              <a:lnSpc>
                <a:spcPct val="90000"/>
              </a:lnSpc>
            </a:pPr>
            <a:r>
              <a:rPr lang="pt-BR" sz="2100" i="1" dirty="0">
                <a:latin typeface="+mj-lt"/>
              </a:rPr>
              <a:t>tornando-Se o Ungido sobre Seu povo!” recebera </a:t>
            </a:r>
          </a:p>
        </p:txBody>
      </p:sp>
      <p:sp>
        <p:nvSpPr>
          <p:cNvPr id="5" name="Retângulo 4">
            <a:extLst>
              <a:ext uri="{FF2B5EF4-FFF2-40B4-BE49-F238E27FC236}">
                <a16:creationId xmlns:a16="http://schemas.microsoft.com/office/drawing/2014/main" id="{C95A8EF5-A384-4A36-9C9E-FEED91C96239}"/>
              </a:ext>
            </a:extLst>
          </p:cNvPr>
          <p:cNvSpPr/>
          <p:nvPr/>
        </p:nvSpPr>
        <p:spPr>
          <a:xfrm>
            <a:off x="4087469" y="5613903"/>
            <a:ext cx="4465983" cy="66261"/>
          </a:xfrm>
          <a:prstGeom prst="rect">
            <a:avLst/>
          </a:prstGeom>
          <a:solidFill>
            <a:srgbClr val="171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B3738DBC-EEAD-4216-9FDC-858DD25D870E}"/>
              </a:ext>
            </a:extLst>
          </p:cNvPr>
          <p:cNvSpPr/>
          <p:nvPr/>
        </p:nvSpPr>
        <p:spPr>
          <a:xfrm>
            <a:off x="7301481" y="5747113"/>
            <a:ext cx="1452514" cy="461665"/>
          </a:xfrm>
          <a:prstGeom prst="rect">
            <a:avLst/>
          </a:prstGeom>
        </p:spPr>
        <p:txBody>
          <a:bodyPr wrap="none">
            <a:spAutoFit/>
          </a:bodyPr>
          <a:lstStyle/>
          <a:p>
            <a:r>
              <a:rPr lang="pt-BR" sz="2400" b="1" i="1" dirty="0">
                <a:latin typeface="+mj-lt"/>
              </a:rPr>
              <a:t>(AA, p.20) </a:t>
            </a:r>
            <a:endParaRPr lang="pt-BR" sz="2400" b="1" dirty="0"/>
          </a:p>
        </p:txBody>
      </p:sp>
      <p:pic>
        <p:nvPicPr>
          <p:cNvPr id="6" name="Imagem 5">
            <a:extLst>
              <a:ext uri="{FF2B5EF4-FFF2-40B4-BE49-F238E27FC236}">
                <a16:creationId xmlns:a16="http://schemas.microsoft.com/office/drawing/2014/main" id="{332102F0-AD2B-4EC0-B7BB-ACCBC851F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108745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homem, céu, parede&#10;&#10;Descrição gerada automaticamente">
            <a:extLst>
              <a:ext uri="{FF2B5EF4-FFF2-40B4-BE49-F238E27FC236}">
                <a16:creationId xmlns:a16="http://schemas.microsoft.com/office/drawing/2014/main" id="{562010AF-F579-48C1-939C-6C1F0316F71D}"/>
              </a:ext>
            </a:extLst>
          </p:cNvPr>
          <p:cNvPicPr>
            <a:picLocks noChangeAspect="1"/>
          </p:cNvPicPr>
          <p:nvPr/>
        </p:nvPicPr>
        <p:blipFill rotWithShape="1">
          <a:blip r:embed="rId2">
            <a:extLst>
              <a:ext uri="{28A0092B-C50C-407E-A947-70E740481C1C}">
                <a14:useLocalDpi xmlns:a14="http://schemas.microsoft.com/office/drawing/2010/main" val="0"/>
              </a:ext>
            </a:extLst>
          </a:blip>
          <a:srcRect l="21238"/>
          <a:stretch/>
        </p:blipFill>
        <p:spPr>
          <a:xfrm>
            <a:off x="0" y="1371600"/>
            <a:ext cx="9144000" cy="5486400"/>
          </a:xfrm>
          <a:prstGeom prst="rect">
            <a:avLst/>
          </a:prstGeom>
        </p:spPr>
      </p:pic>
      <p:sp>
        <p:nvSpPr>
          <p:cNvPr id="4" name="Título 3"/>
          <p:cNvSpPr>
            <a:spLocks noGrp="1"/>
          </p:cNvSpPr>
          <p:nvPr>
            <p:ph type="title"/>
          </p:nvPr>
        </p:nvSpPr>
        <p:spPr>
          <a:xfrm>
            <a:off x="722623" y="1828114"/>
            <a:ext cx="7965454" cy="1078532"/>
          </a:xfrm>
        </p:spPr>
        <p:txBody>
          <a:bodyPr>
            <a:noAutofit/>
          </a:bodyPr>
          <a:lstStyle/>
          <a:p>
            <a:pPr algn="l"/>
            <a:r>
              <a:rPr lang="pt-BR" sz="4800" b="1" dirty="0">
                <a:latin typeface="Tahoma" panose="020B0604030504040204" pitchFamily="34" charset="0"/>
                <a:ea typeface="Tahoma" panose="020B0604030504040204" pitchFamily="34" charset="0"/>
                <a:cs typeface="Tahoma" panose="020B0604030504040204" pitchFamily="34" charset="0"/>
              </a:rPr>
              <a:t>MORDOMO DE CAND</a:t>
            </a:r>
            <a:r>
              <a:rPr lang="pt-BR" sz="4800" b="1" dirty="0">
                <a:solidFill>
                  <a:schemeClr val="bg1"/>
                </a:solidFill>
                <a:latin typeface="Tahoma" panose="020B0604030504040204" pitchFamily="34" charset="0"/>
                <a:ea typeface="Tahoma" panose="020B0604030504040204" pitchFamily="34" charset="0"/>
                <a:cs typeface="Tahoma" panose="020B0604030504040204" pitchFamily="34" charset="0"/>
              </a:rPr>
              <a:t>ACE</a:t>
            </a:r>
          </a:p>
        </p:txBody>
      </p:sp>
      <p:pic>
        <p:nvPicPr>
          <p:cNvPr id="5" name="Imagem 4">
            <a:extLst>
              <a:ext uri="{FF2B5EF4-FFF2-40B4-BE49-F238E27FC236}">
                <a16:creationId xmlns:a16="http://schemas.microsoft.com/office/drawing/2014/main" id="{32D69737-7AFD-42A7-A958-FAB09C809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10873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4B4447C-F964-4128-897B-972CB99F9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61" y="3888812"/>
            <a:ext cx="7961278" cy="2823766"/>
          </a:xfrm>
          <a:prstGeom prst="rect">
            <a:avLst/>
          </a:prstGeom>
        </p:spPr>
      </p:pic>
      <p:sp>
        <p:nvSpPr>
          <p:cNvPr id="4" name="Título 3"/>
          <p:cNvSpPr>
            <a:spLocks noGrp="1"/>
          </p:cNvSpPr>
          <p:nvPr>
            <p:ph type="title"/>
          </p:nvPr>
        </p:nvSpPr>
        <p:spPr>
          <a:xfrm>
            <a:off x="681624" y="1887749"/>
            <a:ext cx="7780752" cy="1541251"/>
          </a:xfrm>
          <a:ln>
            <a:solidFill>
              <a:schemeClr val="tx1"/>
            </a:solidFill>
          </a:ln>
        </p:spPr>
        <p:txBody>
          <a:bodyPr>
            <a:noAutofit/>
          </a:bodyPr>
          <a:lstStyle/>
          <a:p>
            <a:r>
              <a:rPr lang="pt-BR" sz="2400" b="1" dirty="0"/>
              <a:t>“E eis que um homem etíope, eunuco, mordomo-mor de </a:t>
            </a:r>
            <a:r>
              <a:rPr lang="pt-BR" sz="2400" b="1" dirty="0" err="1"/>
              <a:t>Candace</a:t>
            </a:r>
            <a:r>
              <a:rPr lang="pt-BR" sz="2400" b="1" dirty="0"/>
              <a:t>, rainha dos etíopes, o qual era superintendente de todos os seus tesouros, e tinha ido a Jerusalém para adoração, regressava e, assentado no seu carro, lia o profeta Isaías”. </a:t>
            </a:r>
          </a:p>
        </p:txBody>
      </p:sp>
      <p:sp>
        <p:nvSpPr>
          <p:cNvPr id="2" name="Retângulo 1">
            <a:extLst>
              <a:ext uri="{FF2B5EF4-FFF2-40B4-BE49-F238E27FC236}">
                <a16:creationId xmlns:a16="http://schemas.microsoft.com/office/drawing/2014/main" id="{D7FE9922-E667-465B-883E-E70413451D90}"/>
              </a:ext>
            </a:extLst>
          </p:cNvPr>
          <p:cNvSpPr/>
          <p:nvPr/>
        </p:nvSpPr>
        <p:spPr>
          <a:xfrm>
            <a:off x="3673419" y="3332612"/>
            <a:ext cx="1803892" cy="523220"/>
          </a:xfrm>
          <a:prstGeom prst="rect">
            <a:avLst/>
          </a:prstGeom>
          <a:solidFill>
            <a:srgbClr val="191759"/>
          </a:solidFill>
        </p:spPr>
        <p:txBody>
          <a:bodyPr wrap="none">
            <a:spAutoFit/>
          </a:bodyPr>
          <a:lstStyle/>
          <a:p>
            <a:r>
              <a:rPr lang="pt-BR" sz="2800" b="1" dirty="0">
                <a:solidFill>
                  <a:schemeClr val="bg1"/>
                </a:solidFill>
              </a:rPr>
              <a:t>At 8:27-28 </a:t>
            </a:r>
            <a:endParaRPr lang="pt-BR" sz="2800" dirty="0">
              <a:solidFill>
                <a:schemeClr val="bg1"/>
              </a:solidFill>
            </a:endParaRPr>
          </a:p>
        </p:txBody>
      </p:sp>
      <p:pic>
        <p:nvPicPr>
          <p:cNvPr id="6" name="Imagem 5">
            <a:extLst>
              <a:ext uri="{FF2B5EF4-FFF2-40B4-BE49-F238E27FC236}">
                <a16:creationId xmlns:a16="http://schemas.microsoft.com/office/drawing/2014/main" id="{E1A31C42-338A-4F0E-805B-680CF0C6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9935"/>
          </a:xfrm>
          <a:prstGeom prst="rect">
            <a:avLst/>
          </a:prstGeom>
        </p:spPr>
      </p:pic>
    </p:spTree>
    <p:extLst>
      <p:ext uri="{BB962C8B-B14F-4D97-AF65-F5344CB8AC3E}">
        <p14:creationId xmlns:p14="http://schemas.microsoft.com/office/powerpoint/2010/main" val="362575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924</TotalTime>
  <Words>1197</Words>
  <Application>Microsoft Office PowerPoint</Application>
  <PresentationFormat>Apresentação na tela (4:3)</PresentationFormat>
  <Paragraphs>65</Paragraphs>
  <Slides>29</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29</vt:i4>
      </vt:variant>
    </vt:vector>
  </HeadingPairs>
  <TitlesOfParts>
    <vt:vector size="35" baseType="lpstr">
      <vt:lpstr>Arial</vt:lpstr>
      <vt:lpstr>Calibri</vt:lpstr>
      <vt:lpstr>Calibri Light</vt:lpstr>
      <vt:lpstr>Impact</vt:lpstr>
      <vt:lpstr>Tahoma</vt:lpstr>
      <vt:lpstr>Tema do Office</vt:lpstr>
      <vt:lpstr>Apresentação do PowerPoint</vt:lpstr>
      <vt:lpstr>Apresentação do PowerPoint</vt:lpstr>
      <vt:lpstr>“Dai graças ao Senhor; invocai o seu nome; fazei conhecidos os seus feitos entre os povos. Cantai-lhe, cantai-lhe louvores; falai de todas as suas maravilhas. Gloriai-vos no seu santo nome; regozije-se o coração daqueles que buscam ao Senhor.” </vt:lpstr>
      <vt:lpstr>“Por meio de Jesus, portanto, ofereçamos continuamente a Deus um sacrifício de louvor, que é fruto de lábios que confessam o seu nome.”</vt:lpstr>
      <vt:lpstr> A adoração em espírito e em verdade transborda de si para outros. A imersão na graça, perdão e salvação de Jesus é a razão da adoração, por isso não fica contida no coração, é compartilhada. </vt:lpstr>
      <vt:lpstr>A vinda do Espírito Santo sobre os discípulos em Atos, capítulo 2, se deu após Jesus ser adorado quando transpôs as portas do Céu. Com isso nós vemos que adoração no Céu é missão na Terra. </vt:lpstr>
      <vt:lpstr>Apresentação do PowerPoint</vt:lpstr>
      <vt:lpstr>MORDOMO DE CANDACE</vt:lpstr>
      <vt:lpstr>“E eis que um homem etíope, eunuco, mordomo-mor de Candace, rainha dos etíopes, o qual era superintendente de todos os seus tesouros, e tinha ido a Jerusalém para adoração, regressava e, assentado no seu carro, lia o profeta Isaías”. </vt:lpstr>
      <vt:lpstr>Apresentação do PowerPoint</vt:lpstr>
      <vt:lpstr>Após este mordomo-mor adorar, o Espírito Santo o coloca em contado com a mensagem de Jesus por meio do livro do profeta Isaías e usa Felipe para explicar as escrituras e batizá-lo. </vt:lpstr>
      <vt:lpstr>Dizem alguns historiadores que este Eunuco foi o precursor do Evangelho na África. </vt:lpstr>
      <vt:lpstr> A VIÚVA</vt:lpstr>
      <vt:lpstr>“E, estando Jesus assentado defronte da arca do tesouro, observava a maneira como a multidão lançava o dinheiro na arca do tesouro; e muitos ricos deitavam muito. Vindo, porém, uma  pobre viúva, deitou duas pequenas moedas, que valiam meio centavo. E, chamando os seus discípulos, disse-lhes: Em verdade vos digo que esta pobre viúva deitou mais do que todos os que deitaram na arca do tesouro; Porque todos ali deitaram do que lhes sobejava, mas esta, da sua pobreza, deitou tudo o que tinha, todo o seu sustento.” </vt:lpstr>
      <vt:lpstr>Podemos destacar alguns pontos deste fato: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ADORAÇÃO É MISSÃO QUANDO ENTREGAMOS OS FILHOS PARA DEUS</dc:title>
  <dc:creator>UNeB - Daniele Duarte da Silva Santos</dc:creator>
  <cp:lastModifiedBy>Daniele Santos</cp:lastModifiedBy>
  <cp:revision>37</cp:revision>
  <dcterms:created xsi:type="dcterms:W3CDTF">2019-01-24T14:30:36Z</dcterms:created>
  <dcterms:modified xsi:type="dcterms:W3CDTF">2019-01-30T20:39:23Z</dcterms:modified>
</cp:coreProperties>
</file>