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5" r:id="rId2"/>
    <p:sldId id="256" r:id="rId3"/>
    <p:sldId id="257" r:id="rId4"/>
    <p:sldId id="272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29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1314"/>
    <a:srgbClr val="D12A18"/>
    <a:srgbClr val="FDFDFD"/>
    <a:srgbClr val="191759"/>
    <a:srgbClr val="050505"/>
    <a:srgbClr val="D61517"/>
    <a:srgbClr val="CEF6F4"/>
    <a:srgbClr val="7A80B2"/>
    <a:srgbClr val="9397AA"/>
    <a:srgbClr val="747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458912"/>
          </a:xfrm>
        </p:spPr>
        <p:txBody>
          <a:bodyPr anchor="b">
            <a:normAutofit/>
          </a:bodyPr>
          <a:lstStyle>
            <a:lvl1pPr algn="ctr">
              <a:defRPr sz="4800">
                <a:latin typeface="Impact" panose="020B080603090205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34117-06B2-4DB2-A3F6-A7C1B28160AF}" type="datetimeFigureOut">
              <a:rPr lang="pt-BR" smtClean="0"/>
              <a:t>30/01/2019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BF0BC-C67F-4EF9-A8C6-AA95A28A42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9362570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34117-06B2-4DB2-A3F6-A7C1B28160AF}" type="datetimeFigureOut">
              <a:rPr lang="pt-BR" smtClean="0"/>
              <a:t>30/01/2019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BF0BC-C67F-4EF9-A8C6-AA95A28A42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6394592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4375" y="15843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34117-06B2-4DB2-A3F6-A7C1B28160AF}" type="datetimeFigureOut">
              <a:rPr lang="pt-BR" smtClean="0"/>
              <a:t>30/01/2019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BF0BC-C67F-4EF9-A8C6-AA95A28A42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840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transition spd="slow">
    <p:wipe dir="r"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0486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1"/>
          <a:stretch/>
        </p:blipFill>
        <p:spPr>
          <a:xfrm>
            <a:off x="0" y="1318458"/>
            <a:ext cx="9144000" cy="556494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792434" y="1781393"/>
            <a:ext cx="70545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0" b="1" dirty="0">
                <a:ln w="38100">
                  <a:solidFill>
                    <a:schemeClr val="bg1"/>
                  </a:solidFill>
                </a:ln>
                <a:solidFill>
                  <a:srgbClr val="D12A1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OURO </a:t>
            </a:r>
            <a:endParaRPr lang="pt-BR" sz="8000" dirty="0">
              <a:ln w="38100">
                <a:solidFill>
                  <a:schemeClr val="bg1"/>
                </a:solidFill>
              </a:ln>
              <a:solidFill>
                <a:srgbClr val="D12A1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79069" y="3218378"/>
            <a:ext cx="3226332" cy="2585323"/>
          </a:xfrm>
          <a:prstGeom prst="rect">
            <a:avLst/>
          </a:prstGeom>
          <a:ln w="57150">
            <a:solidFill>
              <a:srgbClr val="D12A18"/>
            </a:solidFill>
          </a:ln>
        </p:spPr>
        <p:txBody>
          <a:bodyPr wrap="none">
            <a:spAutoFit/>
          </a:bodyPr>
          <a:lstStyle/>
          <a:p>
            <a:r>
              <a:rPr lang="pt-BR" sz="5400" b="1" dirty="0"/>
              <a:t>FÉ, </a:t>
            </a:r>
          </a:p>
          <a:p>
            <a:r>
              <a:rPr lang="pt-BR" sz="5400" b="1" dirty="0"/>
              <a:t>AMOR E </a:t>
            </a:r>
          </a:p>
          <a:p>
            <a:r>
              <a:rPr lang="pt-BR" sz="5400" b="1" dirty="0"/>
              <a:t>RECURSOS</a:t>
            </a:r>
            <a:endParaRPr lang="pt-BR" sz="5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1999079"/>
            <a:ext cx="2101850" cy="42037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F6622A7-4E50-4806-8FB6-1876C42F05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66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0" t="8114" r="8113" b="9811"/>
          <a:stretch/>
        </p:blipFill>
        <p:spPr>
          <a:xfrm>
            <a:off x="0" y="1333500"/>
            <a:ext cx="9144000" cy="5524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572000" y="4095750"/>
            <a:ext cx="4127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b="1" dirty="0"/>
              <a:t>Ouro é o metal mais precioso que existe. Quando os magos</a:t>
            </a:r>
          </a:p>
          <a:p>
            <a:pPr algn="r"/>
            <a:r>
              <a:rPr lang="pt-BR" sz="2400" b="1" dirty="0"/>
              <a:t>entregaram ouro a Jesus como um presente, eles estavam</a:t>
            </a:r>
          </a:p>
          <a:p>
            <a:pPr algn="r"/>
            <a:r>
              <a:rPr lang="pt-BR" sz="2400" b="1" dirty="0"/>
              <a:t>entregando aquilo que tinham de melhor e mais valioso.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8D7366E-927B-4951-808E-8281F0115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57477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" r="14260"/>
          <a:stretch/>
        </p:blipFill>
        <p:spPr>
          <a:xfrm>
            <a:off x="0" y="1188243"/>
            <a:ext cx="9144000" cy="566975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895600" y="3397588"/>
            <a:ext cx="5740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4000" b="1" dirty="0">
                <a:solidFill>
                  <a:srgbClr val="CEF6F4"/>
                </a:solidFill>
              </a:rPr>
              <a:t>Mas e quanto a nós? </a:t>
            </a:r>
          </a:p>
          <a:p>
            <a:pPr algn="r"/>
            <a:r>
              <a:rPr lang="pt-BR" sz="4000" b="1" dirty="0">
                <a:solidFill>
                  <a:srgbClr val="CEF6F4"/>
                </a:solidFill>
              </a:rPr>
              <a:t>Será que temos condições de oferecer ouro como</a:t>
            </a:r>
          </a:p>
          <a:p>
            <a:pPr algn="r"/>
            <a:r>
              <a:rPr lang="pt-BR" sz="4000" b="1" dirty="0">
                <a:solidFill>
                  <a:srgbClr val="CEF6F4"/>
                </a:solidFill>
              </a:rPr>
              <a:t>presente a Jesus também?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CF977D1-68D3-47BE-8AB7-9ED58EF58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92356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287651" y="1930625"/>
            <a:ext cx="7054535" cy="2278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2400" i="1" dirty="0"/>
              <a:t>“Fé e amor são o ouro provado no fogo. Mas no caso de muitos, se obscureceu o brilho do ouro, e perdeu-se o tesouro precioso”. (DTN, p.191). “Se houvesse mais fé, simples, confiante fé em Jesus, haveria amor, puro amor, que é o ouro do caráter cristão.”</a:t>
            </a:r>
          </a:p>
        </p:txBody>
      </p:sp>
      <p:sp>
        <p:nvSpPr>
          <p:cNvPr id="2" name="Retângulo 1"/>
          <p:cNvSpPr/>
          <p:nvPr/>
        </p:nvSpPr>
        <p:spPr>
          <a:xfrm>
            <a:off x="4558823" y="4543671"/>
            <a:ext cx="3934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/>
              <a:t>(Ellen White, Manuscrito 61, 1898).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7C41562-C21F-4863-8E9F-BE7F3F107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3170689"/>
            <a:ext cx="3258026" cy="383534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DEBA7DC-7ECC-403C-884F-2533E3C565EB}"/>
              </a:ext>
            </a:extLst>
          </p:cNvPr>
          <p:cNvSpPr/>
          <p:nvPr/>
        </p:nvSpPr>
        <p:spPr>
          <a:xfrm>
            <a:off x="3876203" y="4343400"/>
            <a:ext cx="4465983" cy="66261"/>
          </a:xfrm>
          <a:prstGeom prst="rect">
            <a:avLst/>
          </a:prstGeom>
          <a:solidFill>
            <a:srgbClr val="171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79E6B19-48CD-446A-B17C-D3783FD53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28410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3" b="-209"/>
          <a:stretch/>
        </p:blipFill>
        <p:spPr>
          <a:xfrm>
            <a:off x="0" y="1384300"/>
            <a:ext cx="9144000" cy="55626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432300" y="4400888"/>
            <a:ext cx="4216400" cy="1938992"/>
          </a:xfrm>
          <a:prstGeom prst="rect">
            <a:avLst/>
          </a:prstGeom>
          <a:solidFill>
            <a:schemeClr val="tx1">
              <a:alpha val="44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acordo com o teólogo Augustus Strong, fé (π</a:t>
            </a:r>
            <a:r>
              <a:rPr lang="pt-B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ιστις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pistis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entre outras coisas, significa fidelidade, lealdade. É por isso que cremos que o resultado de nossa fé será nossa lealdade e fidelidade.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C5DFA32-BE5D-409D-BB77-1233CCDE7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11401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1385289"/>
            <a:ext cx="9144000" cy="5486400"/>
          </a:xfrm>
          <a:prstGeom prst="rect">
            <a:avLst/>
          </a:prstGeom>
          <a:solidFill>
            <a:srgbClr val="050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5"/>
          <a:stretch/>
        </p:blipFill>
        <p:spPr>
          <a:xfrm>
            <a:off x="0" y="1385289"/>
            <a:ext cx="4261239" cy="5472711"/>
          </a:xfrm>
          <a:prstGeom prst="rect">
            <a:avLst/>
          </a:prstGeom>
          <a:ln>
            <a:noFill/>
          </a:ln>
        </p:spPr>
      </p:pic>
      <p:sp>
        <p:nvSpPr>
          <p:cNvPr id="3" name="Retângulo 2"/>
          <p:cNvSpPr/>
          <p:nvPr/>
        </p:nvSpPr>
        <p:spPr>
          <a:xfrm>
            <a:off x="1492125" y="2965312"/>
            <a:ext cx="3809056" cy="1446550"/>
          </a:xfrm>
          <a:prstGeom prst="rect">
            <a:avLst/>
          </a:prstGeom>
          <a:ln w="57150">
            <a:solidFill>
              <a:srgbClr val="D12A18"/>
            </a:solidFill>
          </a:ln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</a:rPr>
              <a:t>COMUNHÃO E </a:t>
            </a:r>
          </a:p>
          <a:p>
            <a:r>
              <a:rPr lang="pt-BR" sz="4400" b="1" dirty="0">
                <a:solidFill>
                  <a:schemeClr val="bg1"/>
                </a:solidFill>
              </a:rPr>
              <a:t>INTERCESSÃO</a:t>
            </a:r>
            <a:endParaRPr lang="pt-BR" sz="4400" dirty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031" y="1949649"/>
            <a:ext cx="2827013" cy="3777219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647357" y="1949649"/>
            <a:ext cx="38090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0" b="1" dirty="0">
                <a:solidFill>
                  <a:srgbClr val="D6151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INCENSO</a:t>
            </a:r>
            <a:endParaRPr lang="pt-BR" sz="6000" dirty="0">
              <a:solidFill>
                <a:srgbClr val="D6151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004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8"/>
          <a:stretch/>
        </p:blipFill>
        <p:spPr>
          <a:xfrm>
            <a:off x="-12700" y="1356963"/>
            <a:ext cx="9156700" cy="550103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445000" y="2229188"/>
            <a:ext cx="4140200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400" i="1" dirty="0"/>
              <a:t>Suba a minha oração perante a tua face como incenso, e as minhas mãos levantadas sejam como o sacrifício da tarde.” </a:t>
            </a:r>
            <a:endParaRPr lang="pt-BR" sz="2400" dirty="0"/>
          </a:p>
        </p:txBody>
      </p:sp>
      <p:sp>
        <p:nvSpPr>
          <p:cNvPr id="2" name="Retângulo 1"/>
          <p:cNvSpPr/>
          <p:nvPr/>
        </p:nvSpPr>
        <p:spPr>
          <a:xfrm>
            <a:off x="6515100" y="3702735"/>
            <a:ext cx="1828800" cy="461665"/>
          </a:xfrm>
          <a:prstGeom prst="rect">
            <a:avLst/>
          </a:prstGeom>
          <a:solidFill>
            <a:srgbClr val="191759"/>
          </a:solidFill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solidFill>
                  <a:schemeClr val="bg1"/>
                </a:solidFill>
              </a:rPr>
              <a:t>Sl</a:t>
            </a:r>
            <a:r>
              <a:rPr lang="pt-BR" sz="2400" dirty="0">
                <a:solidFill>
                  <a:schemeClr val="bg1"/>
                </a:solidFill>
              </a:rPr>
              <a:t> 141:2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72CED3C-B5C0-43F0-A5B9-949C33344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19460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"/>
          <a:stretch/>
        </p:blipFill>
        <p:spPr>
          <a:xfrm>
            <a:off x="0" y="1308100"/>
            <a:ext cx="9144000" cy="55499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52619" y="4490540"/>
            <a:ext cx="78387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Jesus deixou o exemplo na Sua oração intercessora: </a:t>
            </a:r>
          </a:p>
        </p:txBody>
      </p:sp>
      <p:sp>
        <p:nvSpPr>
          <p:cNvPr id="2" name="Retângulo 1"/>
          <p:cNvSpPr/>
          <p:nvPr/>
        </p:nvSpPr>
        <p:spPr>
          <a:xfrm>
            <a:off x="806450" y="5073213"/>
            <a:ext cx="7531100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800" i="1" dirty="0"/>
              <a:t>“E não rogo somente por estes, mas também por aqueles que pela tua palavra hão de crer em mim.” </a:t>
            </a:r>
            <a:endParaRPr lang="pt-BR" sz="2800" dirty="0"/>
          </a:p>
        </p:txBody>
      </p:sp>
      <p:sp>
        <p:nvSpPr>
          <p:cNvPr id="4" name="Retângulo 3"/>
          <p:cNvSpPr/>
          <p:nvPr/>
        </p:nvSpPr>
        <p:spPr>
          <a:xfrm>
            <a:off x="6372001" y="5911334"/>
            <a:ext cx="1396536" cy="523220"/>
          </a:xfrm>
          <a:prstGeom prst="rect">
            <a:avLst/>
          </a:prstGeom>
          <a:solidFill>
            <a:srgbClr val="191759"/>
          </a:solidFill>
        </p:spPr>
        <p:txBody>
          <a:bodyPr wrap="none">
            <a:spAutoFit/>
          </a:bodyPr>
          <a:lstStyle/>
          <a:p>
            <a:r>
              <a:rPr lang="pt-BR" sz="2800" dirty="0" err="1">
                <a:solidFill>
                  <a:schemeClr val="bg1"/>
                </a:solidFill>
              </a:rPr>
              <a:t>Jo</a:t>
            </a:r>
            <a:r>
              <a:rPr lang="pt-BR" sz="2800" dirty="0">
                <a:solidFill>
                  <a:schemeClr val="bg1"/>
                </a:solidFill>
              </a:rPr>
              <a:t> 17:20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D0CB1F7-A732-41E9-B518-EFA256501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55880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1356152"/>
            <a:ext cx="9144000" cy="5501848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152"/>
            <a:ext cx="8267700" cy="55118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737100" y="2009899"/>
            <a:ext cx="3683000" cy="4194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2800" b="1" dirty="0"/>
              <a:t>Ellen White diz que a oração é a respiração da alma, ou seja, assim como necessitamos do oxigênio para viver, nós dependemos da oração para sobreviver espiritualmente.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96F92FB-6B85-45B9-B2A5-7E155A8DC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63599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32" r="12368" b="-432"/>
          <a:stretch/>
        </p:blipFill>
        <p:spPr>
          <a:xfrm>
            <a:off x="-1" y="1024136"/>
            <a:ext cx="9156701" cy="588466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692649" y="1810088"/>
            <a:ext cx="4029074" cy="4051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2400" b="1" dirty="0"/>
              <a:t>A atitude de orar desenvolve um relacionamento de amizade com Jesus. Jesus quer ser nosso amigo mais próximo e mais íntimo. Se queremos agradá-lo não podemos nos relacionar com Ele de forma superficial, mas de forma pessoal e intensa.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A5AB421-7FD5-44D8-A121-056AE8A12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02427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natureza&#10;&#10;Descrição gerada automaticamente">
            <a:extLst>
              <a:ext uri="{FF2B5EF4-FFF2-40B4-BE49-F238E27FC236}">
                <a16:creationId xmlns:a16="http://schemas.microsoft.com/office/drawing/2014/main" id="{2CE98755-B233-4D2C-BA66-AF4B911DA5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4298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comida, mesa, chão, interior&#10;&#10;Descrição gerada automaticamente">
            <a:extLst>
              <a:ext uri="{FF2B5EF4-FFF2-40B4-BE49-F238E27FC236}">
                <a16:creationId xmlns:a16="http://schemas.microsoft.com/office/drawing/2014/main" id="{27E4ED56-A7A5-44A1-AC05-9221D8661F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08" b="4775"/>
          <a:stretch/>
        </p:blipFill>
        <p:spPr>
          <a:xfrm>
            <a:off x="0" y="1325217"/>
            <a:ext cx="9144000" cy="553278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276205" y="2938639"/>
            <a:ext cx="3465622" cy="719974"/>
          </a:xfrm>
          <a:prstGeom prst="rect">
            <a:avLst/>
          </a:prstGeom>
          <a:ln w="57150">
            <a:solidFill>
              <a:srgbClr val="D12A1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TESTEMUNHO</a:t>
            </a:r>
            <a:endParaRPr lang="pt-B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 descr="Uma imagem contendo gráficos vetoriais&#10;&#10;Descrição gerada automaticamente">
            <a:extLst>
              <a:ext uri="{FF2B5EF4-FFF2-40B4-BE49-F238E27FC236}">
                <a16:creationId xmlns:a16="http://schemas.microsoft.com/office/drawing/2014/main" id="{0C4B5404-5D97-4652-AC15-3E5D899CB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82" y="1692966"/>
            <a:ext cx="2735870" cy="383981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6BB4B9A-20A5-4497-AC72-ABE518766E0B}"/>
              </a:ext>
            </a:extLst>
          </p:cNvPr>
          <p:cNvSpPr/>
          <p:nvPr/>
        </p:nvSpPr>
        <p:spPr>
          <a:xfrm>
            <a:off x="2015456" y="1650203"/>
            <a:ext cx="378982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0" b="1" dirty="0">
                <a:ln w="38100">
                  <a:solidFill>
                    <a:schemeClr val="bg1"/>
                  </a:solidFill>
                </a:ln>
                <a:solidFill>
                  <a:srgbClr val="CF131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MIRRA</a:t>
            </a:r>
            <a:endParaRPr lang="pt-BR" sz="8000" dirty="0">
              <a:ln w="38100">
                <a:solidFill>
                  <a:schemeClr val="bg1"/>
                </a:solidFill>
              </a:ln>
              <a:solidFill>
                <a:srgbClr val="CF131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05729A2-6577-4570-8F9F-4E1AA43CC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47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omida, mesa, chão, interior&#10;&#10;Descrição gerada automaticamente">
            <a:extLst>
              <a:ext uri="{FF2B5EF4-FFF2-40B4-BE49-F238E27FC236}">
                <a16:creationId xmlns:a16="http://schemas.microsoft.com/office/drawing/2014/main" id="{50013B98-CDB7-4DE7-8860-82473E9FB5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08" b="4775"/>
          <a:stretch/>
        </p:blipFill>
        <p:spPr>
          <a:xfrm>
            <a:off x="0" y="1325217"/>
            <a:ext cx="9144000" cy="553278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857461" y="1763153"/>
            <a:ext cx="283049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b="1" dirty="0"/>
              <a:t>A mirra era usada como óleo de unção. Era aromática, pomada medicinal para curar feridas e para embalsamar os mortos, como no caso de Jesus.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590DC57-285C-4E58-BF2E-70928EEF8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98148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vestuário, cobertura de cabeça, pessoa, mulher&#10;&#10;Descrição gerada automaticamente">
            <a:extLst>
              <a:ext uri="{FF2B5EF4-FFF2-40B4-BE49-F238E27FC236}">
                <a16:creationId xmlns:a16="http://schemas.microsoft.com/office/drawing/2014/main" id="{97A49436-8C6B-4BEF-8FB8-03D90ADBA1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r="14667"/>
          <a:stretch/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61517" y="1869170"/>
            <a:ext cx="411048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Todos são ingredientes de um bom testemunho. A rainha Ester foi purificada com o óleo da unção, com mirra, antes de ser apresentada ao rei </a:t>
            </a: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Assuero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testemunhar do seu Deus.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(Ester 2:12).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BF8C10C-4A02-4D0A-81C3-06EC968E6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35752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o ar livre&#10;&#10;Descrição gerada automaticamente">
            <a:extLst>
              <a:ext uri="{FF2B5EF4-FFF2-40B4-BE49-F238E27FC236}">
                <a16:creationId xmlns:a16="http://schemas.microsoft.com/office/drawing/2014/main" id="{50EAD9F5-8DB2-4B82-91CB-6A4B61DEBF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b="5313"/>
          <a:stretch/>
        </p:blipFill>
        <p:spPr>
          <a:xfrm>
            <a:off x="0" y="1314450"/>
            <a:ext cx="9144000" cy="554355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66863" y="5135003"/>
            <a:ext cx="74102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 testemunhamos somos como um perfume suave que inunda a vida daqueles que convivem conosco.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8C6B223-9769-46DD-A8E0-174058698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30774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ôr do sol, céu, ao ar livre, pessoa&#10;&#10;Descrição gerada automaticamente">
            <a:extLst>
              <a:ext uri="{FF2B5EF4-FFF2-40B4-BE49-F238E27FC236}">
                <a16:creationId xmlns:a16="http://schemas.microsoft.com/office/drawing/2014/main" id="{5C710B87-E515-411E-B6F7-6BF13935B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28625" y="1874728"/>
            <a:ext cx="435292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Testemunhar deveria ser algo natural de todo cristão verdadeiramente apaixonado por Jesus. Como diz o ditado popular: “A boca falado que está cheio o coração”.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6A0252-BC75-4C77-88B5-5A285C14E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76861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o ar livre, pôr do sol, água, céu&#10;&#10;Descrição gerada automaticamente">
            <a:extLst>
              <a:ext uri="{FF2B5EF4-FFF2-40B4-BE49-F238E27FC236}">
                <a16:creationId xmlns:a16="http://schemas.microsoft.com/office/drawing/2014/main" id="{10D1D91A-1078-40B1-9094-771137035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0"/>
            <a:ext cx="9144000" cy="5905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20894" y="1687890"/>
            <a:ext cx="75022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Jesus precisa ocupar o centro de nossa vida, se isso acontecer, onde estivermos, seremos uma testemunha viva de seu amor. Todos que convivem conosco sentirão a presença maravilhosa de Jesus em nossa vida.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516AB88-985B-4E7B-AAE2-9ED0F2606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91005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917889" y="1723754"/>
            <a:ext cx="7711761" cy="3608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2400" i="1" dirty="0"/>
              <a:t>Quão grande foi a dádiva de Deus ao homem, e como Lhe aprouve fazê-la! Com liberalidade que jamais poderá ser excedida, Ele deu, para salvar os rebeldes filhos dos homens e fazer-lhes ver o Seu propósito e discernir o Seu amor. Demonstrareis, pelas vossas dádivas e ofertas, que não considerais coisa alguma boa demais para dar </a:t>
            </a:r>
          </a:p>
          <a:p>
            <a:pPr algn="r">
              <a:lnSpc>
                <a:spcPct val="120000"/>
              </a:lnSpc>
            </a:pPr>
            <a:r>
              <a:rPr lang="pt-BR" sz="2400" i="1" dirty="0"/>
              <a:t>Àquele que ‘deu o Seu Filho </a:t>
            </a:r>
          </a:p>
          <a:p>
            <a:pPr algn="r">
              <a:lnSpc>
                <a:spcPct val="120000"/>
              </a:lnSpc>
            </a:pPr>
            <a:r>
              <a:rPr lang="pt-BR" sz="2400" i="1" dirty="0"/>
              <a:t>unigênito?’” </a:t>
            </a:r>
            <a:r>
              <a:rPr lang="pt-BR" sz="2400" dirty="0"/>
              <a:t>(</a:t>
            </a:r>
            <a:r>
              <a:rPr lang="pt-BR" sz="2400" dirty="0" err="1"/>
              <a:t>Jo</a:t>
            </a:r>
            <a:r>
              <a:rPr lang="pt-BR" sz="2400" dirty="0"/>
              <a:t> 3:16)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87BA55A-6A08-424F-80DB-DBAD7F6E7B69}"/>
              </a:ext>
            </a:extLst>
          </p:cNvPr>
          <p:cNvSpPr/>
          <p:nvPr/>
        </p:nvSpPr>
        <p:spPr>
          <a:xfrm>
            <a:off x="2609850" y="5734735"/>
            <a:ext cx="601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000" b="1" dirty="0"/>
              <a:t>Review </a:t>
            </a:r>
            <a:r>
              <a:rPr lang="pt-BR" sz="2000" b="1" dirty="0" err="1"/>
              <a:t>and</a:t>
            </a:r>
            <a:r>
              <a:rPr lang="pt-BR" sz="2000" b="1" dirty="0"/>
              <a:t> Herald, 15 de maio de 1900.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F1B3AB5-3828-44D4-81BC-7369B5650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416317"/>
            <a:ext cx="3067050" cy="361053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04C49BF-547F-426B-BDCA-52C2FD2432B9}"/>
              </a:ext>
            </a:extLst>
          </p:cNvPr>
          <p:cNvSpPr/>
          <p:nvPr/>
        </p:nvSpPr>
        <p:spPr>
          <a:xfrm>
            <a:off x="4163667" y="5467163"/>
            <a:ext cx="4465983" cy="66261"/>
          </a:xfrm>
          <a:prstGeom prst="rect">
            <a:avLst/>
          </a:prstGeom>
          <a:solidFill>
            <a:srgbClr val="171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1928CCC-0AFC-4F90-9AF4-5E58CBE9A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13911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interior, comida&#10;&#10;Descrição gerada automaticamente">
            <a:extLst>
              <a:ext uri="{FF2B5EF4-FFF2-40B4-BE49-F238E27FC236}">
                <a16:creationId xmlns:a16="http://schemas.microsoft.com/office/drawing/2014/main" id="{66EF3405-F490-43B1-ACAF-89D3E9522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16119" y="1537038"/>
            <a:ext cx="77117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Hoje Deus espera que lhe entreguemos ofertas de gratidão, para demonstrarmos a Ele quão grato somos por aquilo que ele fez por nós.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5A3453E-6324-4741-8F00-B7560A57D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48167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éu, ao ar livre, montanha, homem&#10;&#10;Descrição gerada automaticamente">
            <a:extLst>
              <a:ext uri="{FF2B5EF4-FFF2-40B4-BE49-F238E27FC236}">
                <a16:creationId xmlns:a16="http://schemas.microsoft.com/office/drawing/2014/main" id="{9E0E72B0-4C50-4247-9C23-E2A5DC0A48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5" b="2649"/>
          <a:stretch/>
        </p:blipFill>
        <p:spPr>
          <a:xfrm>
            <a:off x="0" y="1309130"/>
            <a:ext cx="9144000" cy="554887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71500" y="2432388"/>
            <a:ext cx="46863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Ele toma estas ofertas e as usa </a:t>
            </a:r>
          </a:p>
          <a:p>
            <a:r>
              <a:rPr lang="pt-BR" sz="2400" b="1" dirty="0"/>
              <a:t>para que mais de seus filhos</a:t>
            </a:r>
          </a:p>
          <a:p>
            <a:r>
              <a:rPr lang="pt-BR" sz="2400" b="1" dirty="0"/>
              <a:t>o conheçam e se entreguem a Ele. Mas nós não ofertamos a Ele apenas quando lhe entregamos nossos recursos, mas também quando lhe entregamos nossa fé, nosso amor, nossas orações e damos ao mundo nosso testemunho.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4534754-8FD7-452E-911A-FBDACEF6F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79055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éu, ao ar livre, pôr do sol, grama&#10;&#10;Descrição gerada automaticamente">
            <a:extLst>
              <a:ext uri="{FF2B5EF4-FFF2-40B4-BE49-F238E27FC236}">
                <a16:creationId xmlns:a16="http://schemas.microsoft.com/office/drawing/2014/main" id="{486647AD-63A0-45D7-A5A2-DFDF9F7A1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67559" y="1600200"/>
            <a:ext cx="880888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00" b="1" dirty="0"/>
              <a:t>“Devemos oferecer a Cristo o melhor de tudo o que temos – nosso tempo, nosso dinheiro, nosso amor” (VJ, p.24). A experiência da adoração completa e verdadeira é a entrega sem reservas do melhor de cada um como resposta a Jesus pelo que fez, faz e fará por cada um de nós.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476A163-4863-4809-9D5A-926765375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14778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15"/>
          <a:stretch/>
        </p:blipFill>
        <p:spPr>
          <a:xfrm>
            <a:off x="0" y="1371600"/>
            <a:ext cx="9144000" cy="54991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72209" y="1810319"/>
            <a:ext cx="6652591" cy="149557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“E, entrando na casa, acharam o menino</a:t>
            </a:r>
            <a:b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Maria, sua mãe e, prostrando-se, o adoraram; e abrindo os seus tesouros, ofertaram-lhe dádivas: ouro, incenso e mirra.”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1005C84-112B-46F1-A5F7-C4245CB66D74}"/>
              </a:ext>
            </a:extLst>
          </p:cNvPr>
          <p:cNvSpPr/>
          <p:nvPr/>
        </p:nvSpPr>
        <p:spPr>
          <a:xfrm>
            <a:off x="5470840" y="3220134"/>
            <a:ext cx="2134074" cy="400110"/>
          </a:xfrm>
          <a:prstGeom prst="rect">
            <a:avLst/>
          </a:prstGeom>
          <a:solidFill>
            <a:srgbClr val="15124D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000" i="1">
                <a:solidFill>
                  <a:schemeClr val="bg1"/>
                </a:solidFill>
              </a:rPr>
              <a:t>Mateus 2:11</a:t>
            </a:r>
            <a:endParaRPr lang="pt-BR" sz="4000" dirty="0">
              <a:solidFill>
                <a:schemeClr val="bg1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5A7BBBC-2CC8-4AD9-B362-E3BFB4670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63695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848006A-8EAF-4AD8-98E3-F805316059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80" b="10280"/>
          <a:stretch/>
        </p:blipFill>
        <p:spPr>
          <a:xfrm>
            <a:off x="0" y="996028"/>
            <a:ext cx="9144000" cy="586197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20845" y="3137238"/>
            <a:ext cx="47988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/>
              <a:t>ADORAÇÃO É MISSÃO </a:t>
            </a:r>
          </a:p>
          <a:p>
            <a:pPr algn="ctr"/>
            <a:r>
              <a:rPr lang="pt-BR" sz="3600" b="1" dirty="0"/>
              <a:t>quando lhe ofertamos nossos recursos,</a:t>
            </a:r>
          </a:p>
          <a:p>
            <a:pPr algn="ctr"/>
            <a:r>
              <a:rPr lang="pt-BR" sz="3600" b="1" dirty="0"/>
              <a:t>fé, amor, orações e testemunho.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2C4C8E1-F93F-4389-9AF8-EBB24557C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7905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95822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4473" y="2528093"/>
            <a:ext cx="7680877" cy="1325563"/>
          </a:xfrm>
        </p:spPr>
        <p:txBody>
          <a:bodyPr>
            <a:noAutofit/>
          </a:bodyPr>
          <a:lstStyle/>
          <a:p>
            <a:pPr algn="r"/>
            <a:r>
              <a:rPr lang="pt-BR" sz="2400" i="1" dirty="0"/>
              <a:t>“Os magos trouxeram ao Salvador as coisas mais</a:t>
            </a:r>
            <a:br>
              <a:rPr lang="pt-BR" sz="2400" i="1" dirty="0"/>
            </a:br>
            <a:r>
              <a:rPr lang="pt-BR" sz="2400" i="1" dirty="0"/>
              <a:t>preciosas que possuíam. Nisto nos deram exemplo… Devemos</a:t>
            </a:r>
            <a:br>
              <a:rPr lang="pt-BR" sz="2400" i="1" dirty="0"/>
            </a:br>
            <a:r>
              <a:rPr lang="pt-BR" sz="2400" i="1" dirty="0"/>
              <a:t>oferecer a Cristo o melhor de tudo o que temos – nosso tempo, nosso dinheiro, nosso amor.” </a:t>
            </a:r>
            <a:r>
              <a:rPr lang="pt-BR" sz="2400" dirty="0"/>
              <a:t>(VJ, p.24). </a:t>
            </a:r>
            <a:r>
              <a:rPr lang="pt-BR" sz="2400" i="1" dirty="0"/>
              <a:t>“Nosso ouro e prata, nossas mais preciosas posses terrestres, nossos mais elevados dotes mentais e espirituais ser-Lhe-ão inteiramente consagrados, a Ele que nos amou </a:t>
            </a:r>
            <a:br>
              <a:rPr lang="pt-BR" sz="2400" i="1" dirty="0"/>
            </a:br>
            <a:r>
              <a:rPr lang="pt-BR" sz="2400" i="1" dirty="0"/>
              <a:t>e Se entregou a Si mesmo por nós.” </a:t>
            </a:r>
            <a:endParaRPr lang="pt-BR" sz="2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7C41562-C21F-4863-8E9F-BE7F3F107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621761"/>
            <a:ext cx="2896429" cy="3409675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DEBA7DC-7ECC-403C-884F-2533E3C565EB}"/>
              </a:ext>
            </a:extLst>
          </p:cNvPr>
          <p:cNvSpPr/>
          <p:nvPr/>
        </p:nvSpPr>
        <p:spPr>
          <a:xfrm>
            <a:off x="3876203" y="4932648"/>
            <a:ext cx="4465983" cy="66261"/>
          </a:xfrm>
          <a:prstGeom prst="rect">
            <a:avLst/>
          </a:prstGeom>
          <a:solidFill>
            <a:srgbClr val="171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3943350" y="512654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sz="2000" b="1" dirty="0"/>
              <a:t>(DTN, p.65).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937824693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" b="14629"/>
          <a:stretch/>
        </p:blipFill>
        <p:spPr>
          <a:xfrm>
            <a:off x="0" y="1358900"/>
            <a:ext cx="9144000" cy="5524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262219" y="1987888"/>
            <a:ext cx="661956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-Light"/>
              </a:rPr>
              <a:t>Os magos do oriente que adoraram o recém-nascido Jesus o fizeram de todo coração, com o propósito de participar do cumprimento da promessa de abençoar todas as famílias da Terra por meio </a:t>
            </a:r>
            <a:r>
              <a:rPr lang="pt-B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-Light"/>
              </a:rPr>
              <a:t>dEle.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-Light"/>
              </a:rPr>
              <a:t> </a:t>
            </a:r>
          </a:p>
          <a:p>
            <a:pPr algn="ctr"/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-Light"/>
              </a:rPr>
              <a:t>(</a:t>
            </a:r>
            <a:r>
              <a:rPr lang="pt-B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-Light"/>
              </a:rPr>
              <a:t>Gl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-Light"/>
              </a:rPr>
              <a:t> 3:29).</a:t>
            </a: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F52F65A-BEEF-4DEC-AC2E-A0070D7AA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5328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3"/>
          <a:stretch/>
        </p:blipFill>
        <p:spPr>
          <a:xfrm>
            <a:off x="0" y="1344711"/>
            <a:ext cx="9144000" cy="551328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987739" y="1771988"/>
            <a:ext cx="7054535" cy="175432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i="1" dirty="0"/>
              <a:t>“</a:t>
            </a:r>
            <a:r>
              <a:rPr lang="pt-BR" i="1" dirty="0" err="1"/>
              <a:t>Levantate</a:t>
            </a:r>
            <a:r>
              <a:rPr lang="pt-BR" i="1" dirty="0"/>
              <a:t>, resplandece, porque vem a tua luz, e a glória do Senhor vai nascendo sobre ti… A multidão de camelos te cobrirá, os dromedários de </a:t>
            </a:r>
            <a:r>
              <a:rPr lang="pt-BR" i="1" dirty="0" err="1"/>
              <a:t>Midiã</a:t>
            </a:r>
            <a:r>
              <a:rPr lang="pt-BR" i="1" dirty="0"/>
              <a:t> e </a:t>
            </a:r>
            <a:r>
              <a:rPr lang="pt-BR" i="1" dirty="0" err="1"/>
              <a:t>Efá</a:t>
            </a:r>
            <a:r>
              <a:rPr lang="pt-BR" i="1" dirty="0"/>
              <a:t>; todos virão de </a:t>
            </a:r>
            <a:r>
              <a:rPr lang="pt-BR" i="1" dirty="0" err="1"/>
              <a:t>Sabá</a:t>
            </a:r>
            <a:r>
              <a:rPr lang="pt-BR" i="1" dirty="0"/>
              <a:t>; ouro e incenso trarão, e publicarão os louvores do Senhor. Todas as ovelhas de Quedar se congregarão a ti; os carneiros de </a:t>
            </a:r>
            <a:r>
              <a:rPr lang="pt-BR" i="1" dirty="0" err="1"/>
              <a:t>Nebaiote</a:t>
            </a:r>
            <a:r>
              <a:rPr lang="pt-BR" i="1" dirty="0"/>
              <a:t> te servirão; com agrado subirão ao meu altar, e eu glorificarei a casa da minha glória”</a:t>
            </a:r>
            <a:r>
              <a:rPr lang="pt-BR" dirty="0"/>
              <a:t>. </a:t>
            </a:r>
          </a:p>
        </p:txBody>
      </p:sp>
      <p:sp>
        <p:nvSpPr>
          <p:cNvPr id="2" name="Retângulo 1"/>
          <p:cNvSpPr/>
          <p:nvPr/>
        </p:nvSpPr>
        <p:spPr>
          <a:xfrm>
            <a:off x="5803901" y="3424714"/>
            <a:ext cx="1808902" cy="400110"/>
          </a:xfrm>
          <a:prstGeom prst="rect">
            <a:avLst/>
          </a:prstGeom>
          <a:solidFill>
            <a:srgbClr val="191759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dirty="0" err="1">
                <a:solidFill>
                  <a:schemeClr val="bg1"/>
                </a:solidFill>
              </a:rPr>
              <a:t>Is</a:t>
            </a:r>
            <a:r>
              <a:rPr lang="pt-BR" sz="2000" dirty="0">
                <a:solidFill>
                  <a:schemeClr val="bg1"/>
                </a:solidFill>
              </a:rPr>
              <a:t> 60:1,6 e 7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2DE5089-C3F5-4433-8233-D151CB9AC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72982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0"/>
          <a:stretch/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65589" y="1803738"/>
            <a:ext cx="70545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magos identificados em Isaías 60 são da mesma região cujos nomes eram dos filhos de Abraão com </a:t>
            </a:r>
            <a:r>
              <a:rPr lang="pt-B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Quetura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pt-B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25), Eram homens de grande influência, filósofos, ricos e nobres. (DTN, p.41).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FA051C1-4563-46B8-94D9-B12D8A6F7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46306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800600" y="1823843"/>
            <a:ext cx="3606800" cy="4494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2400" b="1" dirty="0"/>
              <a:t>O mesmo acontece hoje no Oriente Médio. Muitos recebem a mesma luz que conduz a Jesus por meio de sonhos. Então eles</a:t>
            </a:r>
          </a:p>
          <a:p>
            <a:pPr algn="r">
              <a:lnSpc>
                <a:spcPct val="120000"/>
              </a:lnSpc>
            </a:pPr>
            <a:r>
              <a:rPr lang="pt-BR" sz="2400" b="1" dirty="0"/>
              <a:t>fazem sua entrega total, arriscando a própria vida para serem fiéis à luz que receberam e para manter sua fiel adoração a Cristo.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94" y="1992468"/>
            <a:ext cx="4157506" cy="415750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DE2A026-31C6-4B97-838B-91FB00F09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77205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924238" y="1556088"/>
            <a:ext cx="70545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Ouro, incenso e mirra são nossa fé, amor, recursos, comunhão e testemunho.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628" y="2387085"/>
            <a:ext cx="4511754" cy="422601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C04704A-A223-4329-99B2-720255883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54726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985</TotalTime>
  <Words>968</Words>
  <Application>Microsoft Office PowerPoint</Application>
  <PresentationFormat>Apresentação na tela (4:3)</PresentationFormat>
  <Paragraphs>55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Helvetica-Light</vt:lpstr>
      <vt:lpstr>Impact</vt:lpstr>
      <vt:lpstr>Tahoma</vt:lpstr>
      <vt:lpstr>Tema do Office</vt:lpstr>
      <vt:lpstr>Apresentação do PowerPoint</vt:lpstr>
      <vt:lpstr>Apresentação do PowerPoint</vt:lpstr>
      <vt:lpstr>“E, entrando na casa, acharam o menino com Maria, sua mãe e, prostrando-se, o adoraram; e abrindo os seus tesouros, ofertaram-lhe dádivas: ouro, incenso e mirra.”</vt:lpstr>
      <vt:lpstr>“Os magos trouxeram ao Salvador as coisas mais preciosas que possuíam. Nisto nos deram exemplo… Devemos oferecer a Cristo o melhor de tudo o que temos – nosso tempo, nosso dinheiro, nosso amor.” (VJ, p.24). “Nosso ouro e prata, nossas mais preciosas posses terrestres, nossos mais elevados dotes mentais e espirituais ser-Lhe-ão inteiramente consagrados, a Ele que nos amou  e Se entregou a Si mesmo por nós.”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ADORAÇÃO É MISSÃO QUANDO ENTREGAMOS OS FILHOS PARA DEUS</dc:title>
  <dc:creator>UNeB - Daniele Duarte da Silva Santos</dc:creator>
  <cp:lastModifiedBy>Daniele Santos</cp:lastModifiedBy>
  <cp:revision>40</cp:revision>
  <dcterms:created xsi:type="dcterms:W3CDTF">2019-01-24T14:30:36Z</dcterms:created>
  <dcterms:modified xsi:type="dcterms:W3CDTF">2019-01-30T20:39:00Z</dcterms:modified>
</cp:coreProperties>
</file>